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1"/>
  </p:notesMasterIdLst>
  <p:sldIdLst>
    <p:sldId id="520" r:id="rId2"/>
    <p:sldId id="589" r:id="rId3"/>
    <p:sldId id="256" r:id="rId4"/>
    <p:sldId id="465" r:id="rId5"/>
    <p:sldId id="466" r:id="rId6"/>
    <p:sldId id="467" r:id="rId7"/>
    <p:sldId id="257" r:id="rId8"/>
    <p:sldId id="258" r:id="rId9"/>
    <p:sldId id="259" r:id="rId10"/>
    <p:sldId id="260" r:id="rId11"/>
    <p:sldId id="510" r:id="rId12"/>
    <p:sldId id="261" r:id="rId13"/>
    <p:sldId id="511" r:id="rId14"/>
    <p:sldId id="262" r:id="rId15"/>
    <p:sldId id="300" r:id="rId16"/>
    <p:sldId id="301" r:id="rId17"/>
    <p:sldId id="304" r:id="rId18"/>
    <p:sldId id="263" r:id="rId19"/>
    <p:sldId id="264" r:id="rId20"/>
    <p:sldId id="604" r:id="rId21"/>
    <p:sldId id="612" r:id="rId22"/>
    <p:sldId id="265" r:id="rId23"/>
    <p:sldId id="290" r:id="rId24"/>
    <p:sldId id="505" r:id="rId25"/>
    <p:sldId id="506" r:id="rId26"/>
    <p:sldId id="507" r:id="rId27"/>
    <p:sldId id="266" r:id="rId28"/>
    <p:sldId id="402" r:id="rId29"/>
    <p:sldId id="613" r:id="rId30"/>
    <p:sldId id="614" r:id="rId31"/>
    <p:sldId id="615" r:id="rId32"/>
    <p:sldId id="403" r:id="rId33"/>
    <p:sldId id="268" r:id="rId34"/>
    <p:sldId id="404" r:id="rId35"/>
    <p:sldId id="405" r:id="rId36"/>
    <p:sldId id="609" r:id="rId37"/>
    <p:sldId id="406" r:id="rId38"/>
    <p:sldId id="269" r:id="rId39"/>
    <p:sldId id="270" r:id="rId40"/>
    <p:sldId id="407" r:id="rId41"/>
    <p:sldId id="408" r:id="rId42"/>
    <p:sldId id="409" r:id="rId43"/>
    <p:sldId id="271" r:id="rId44"/>
    <p:sldId id="410" r:id="rId45"/>
    <p:sldId id="272" r:id="rId46"/>
    <p:sldId id="273" r:id="rId47"/>
    <p:sldId id="274" r:id="rId48"/>
    <p:sldId id="411" r:id="rId49"/>
    <p:sldId id="514" r:id="rId50"/>
    <p:sldId id="625" r:id="rId51"/>
    <p:sldId id="275" r:id="rId52"/>
    <p:sldId id="276" r:id="rId53"/>
    <p:sldId id="278" r:id="rId54"/>
    <p:sldId id="413" r:id="rId55"/>
    <p:sldId id="279" r:id="rId56"/>
    <p:sldId id="289" r:id="rId57"/>
    <p:sldId id="288" r:id="rId58"/>
    <p:sldId id="513" r:id="rId59"/>
    <p:sldId id="280" r:id="rId60"/>
    <p:sldId id="415" r:id="rId61"/>
    <p:sldId id="283" r:id="rId62"/>
    <p:sldId id="282" r:id="rId63"/>
    <p:sldId id="286" r:id="rId64"/>
    <p:sldId id="414" r:id="rId65"/>
    <p:sldId id="287" r:id="rId66"/>
    <p:sldId id="293" r:id="rId67"/>
    <p:sldId id="294" r:id="rId68"/>
    <p:sldId id="295" r:id="rId69"/>
    <p:sldId id="624" r:id="rId70"/>
    <p:sldId id="492" r:id="rId71"/>
    <p:sldId id="296" r:id="rId72"/>
    <p:sldId id="297" r:id="rId73"/>
    <p:sldId id="298"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566" r:id="rId89"/>
    <p:sldId id="567" r:id="rId90"/>
    <p:sldId id="568" r:id="rId91"/>
    <p:sldId id="417" r:id="rId92"/>
    <p:sldId id="419" r:id="rId93"/>
    <p:sldId id="420" r:id="rId94"/>
    <p:sldId id="421" r:id="rId95"/>
    <p:sldId id="422" r:id="rId96"/>
    <p:sldId id="423" r:id="rId97"/>
    <p:sldId id="426" r:id="rId98"/>
    <p:sldId id="427" r:id="rId99"/>
    <p:sldId id="424" r:id="rId100"/>
    <p:sldId id="321" r:id="rId101"/>
    <p:sldId id="428" r:id="rId102"/>
    <p:sldId id="429" r:id="rId103"/>
    <p:sldId id="515" r:id="rId104"/>
    <p:sldId id="516" r:id="rId105"/>
    <p:sldId id="425" r:id="rId106"/>
    <p:sldId id="430" r:id="rId107"/>
    <p:sldId id="320" r:id="rId108"/>
    <p:sldId id="431" r:id="rId109"/>
    <p:sldId id="418" r:id="rId110"/>
    <p:sldId id="324" r:id="rId111"/>
    <p:sldId id="325" r:id="rId112"/>
    <p:sldId id="326" r:id="rId113"/>
    <p:sldId id="327" r:id="rId114"/>
    <p:sldId id="433" r:id="rId115"/>
    <p:sldId id="432" r:id="rId116"/>
    <p:sldId id="328" r:id="rId117"/>
    <p:sldId id="434" r:id="rId118"/>
    <p:sldId id="435" r:id="rId119"/>
    <p:sldId id="348" r:id="rId120"/>
    <p:sldId id="436" r:id="rId121"/>
    <p:sldId id="332" r:id="rId122"/>
    <p:sldId id="329" r:id="rId123"/>
    <p:sldId id="330" r:id="rId124"/>
    <p:sldId id="331" r:id="rId125"/>
    <p:sldId id="559" r:id="rId126"/>
    <p:sldId id="560" r:id="rId127"/>
    <p:sldId id="561" r:id="rId128"/>
    <p:sldId id="562" r:id="rId129"/>
    <p:sldId id="564" r:id="rId130"/>
    <p:sldId id="563" r:id="rId131"/>
    <p:sldId id="565" r:id="rId132"/>
    <p:sldId id="569" r:id="rId133"/>
    <p:sldId id="570" r:id="rId134"/>
    <p:sldId id="575" r:id="rId135"/>
    <p:sldId id="610" r:id="rId136"/>
    <p:sldId id="611" r:id="rId137"/>
    <p:sldId id="576" r:id="rId138"/>
    <p:sldId id="603" r:id="rId139"/>
    <p:sldId id="453" r:id="rId140"/>
    <p:sldId id="454" r:id="rId141"/>
    <p:sldId id="455" r:id="rId142"/>
    <p:sldId id="351" r:id="rId143"/>
    <p:sldId id="519" r:id="rId144"/>
    <p:sldId id="456" r:id="rId145"/>
    <p:sldId id="457" r:id="rId146"/>
    <p:sldId id="458" r:id="rId147"/>
    <p:sldId id="469" r:id="rId148"/>
    <p:sldId id="471" r:id="rId149"/>
    <p:sldId id="472" r:id="rId150"/>
    <p:sldId id="473" r:id="rId151"/>
    <p:sldId id="474" r:id="rId152"/>
    <p:sldId id="475" r:id="rId153"/>
    <p:sldId id="476" r:id="rId154"/>
    <p:sldId id="477" r:id="rId155"/>
    <p:sldId id="478" r:id="rId156"/>
    <p:sldId id="479" r:id="rId157"/>
    <p:sldId id="480" r:id="rId158"/>
    <p:sldId id="481" r:id="rId159"/>
    <p:sldId id="482" r:id="rId160"/>
    <p:sldId id="517" r:id="rId161"/>
    <p:sldId id="518" r:id="rId162"/>
    <p:sldId id="574" r:id="rId163"/>
    <p:sldId id="496" r:id="rId164"/>
    <p:sldId id="497" r:id="rId165"/>
    <p:sldId id="498" r:id="rId166"/>
    <p:sldId id="437" r:id="rId167"/>
    <p:sldId id="438" r:id="rId168"/>
    <p:sldId id="439" r:id="rId169"/>
    <p:sldId id="440" r:id="rId170"/>
    <p:sldId id="486" r:id="rId171"/>
    <p:sldId id="484" r:id="rId172"/>
    <p:sldId id="485" r:id="rId173"/>
    <p:sldId id="441" r:id="rId174"/>
    <p:sldId id="442" r:id="rId175"/>
    <p:sldId id="443" r:id="rId176"/>
    <p:sldId id="444" r:id="rId177"/>
    <p:sldId id="445" r:id="rId178"/>
    <p:sldId id="446" r:id="rId179"/>
    <p:sldId id="447" r:id="rId180"/>
    <p:sldId id="487" r:id="rId181"/>
    <p:sldId id="488" r:id="rId182"/>
    <p:sldId id="489" r:id="rId183"/>
    <p:sldId id="490" r:id="rId184"/>
    <p:sldId id="491" r:id="rId185"/>
    <p:sldId id="616" r:id="rId186"/>
    <p:sldId id="617" r:id="rId187"/>
    <p:sldId id="618" r:id="rId188"/>
    <p:sldId id="619" r:id="rId189"/>
    <p:sldId id="623" r:id="rId190"/>
    <p:sldId id="620" r:id="rId191"/>
    <p:sldId id="621" r:id="rId192"/>
    <p:sldId id="622" r:id="rId193"/>
    <p:sldId id="521" r:id="rId194"/>
    <p:sldId id="528" r:id="rId195"/>
    <p:sldId id="537" r:id="rId196"/>
    <p:sldId id="538" r:id="rId197"/>
    <p:sldId id="539" r:id="rId198"/>
    <p:sldId id="540" r:id="rId199"/>
    <p:sldId id="541" r:id="rId200"/>
    <p:sldId id="542" r:id="rId201"/>
    <p:sldId id="543" r:id="rId202"/>
    <p:sldId id="544" r:id="rId203"/>
    <p:sldId id="545" r:id="rId204"/>
    <p:sldId id="547" r:id="rId205"/>
    <p:sldId id="548" r:id="rId206"/>
    <p:sldId id="546" r:id="rId207"/>
    <p:sldId id="522" r:id="rId208"/>
    <p:sldId id="523" r:id="rId209"/>
    <p:sldId id="524" r:id="rId210"/>
    <p:sldId id="525" r:id="rId211"/>
    <p:sldId id="526" r:id="rId212"/>
    <p:sldId id="527" r:id="rId213"/>
    <p:sldId id="549" r:id="rId214"/>
    <p:sldId id="552" r:id="rId215"/>
    <p:sldId id="553" r:id="rId216"/>
    <p:sldId id="551" r:id="rId217"/>
    <p:sldId id="554" r:id="rId218"/>
    <p:sldId id="532" r:id="rId219"/>
    <p:sldId id="556" r:id="rId220"/>
    <p:sldId id="533" r:id="rId221"/>
    <p:sldId id="555" r:id="rId222"/>
    <p:sldId id="557" r:id="rId223"/>
    <p:sldId id="558" r:id="rId224"/>
    <p:sldId id="571" r:id="rId225"/>
    <p:sldId id="572" r:id="rId226"/>
    <p:sldId id="573" r:id="rId227"/>
    <p:sldId id="536" r:id="rId228"/>
    <p:sldId id="577" r:id="rId229"/>
    <p:sldId id="578" r:id="rId230"/>
    <p:sldId id="579" r:id="rId231"/>
    <p:sldId id="580" r:id="rId232"/>
    <p:sldId id="581" r:id="rId233"/>
    <p:sldId id="582" r:id="rId234"/>
    <p:sldId id="584" r:id="rId235"/>
    <p:sldId id="585" r:id="rId236"/>
    <p:sldId id="586" r:id="rId237"/>
    <p:sldId id="587" r:id="rId238"/>
    <p:sldId id="588" r:id="rId239"/>
    <p:sldId id="483" r:id="rId240"/>
    <p:sldId id="448" r:id="rId241"/>
    <p:sldId id="377" r:id="rId242"/>
    <p:sldId id="378" r:id="rId243"/>
    <p:sldId id="379" r:id="rId244"/>
    <p:sldId id="380" r:id="rId245"/>
    <p:sldId id="381" r:id="rId246"/>
    <p:sldId id="382" r:id="rId247"/>
    <p:sldId id="468" r:id="rId248"/>
    <p:sldId id="383" r:id="rId249"/>
    <p:sldId id="384" r:id="rId250"/>
    <p:sldId id="385" r:id="rId251"/>
    <p:sldId id="493" r:id="rId252"/>
    <p:sldId id="494" r:id="rId253"/>
    <p:sldId id="495" r:id="rId254"/>
    <p:sldId id="499" r:id="rId255"/>
    <p:sldId id="500" r:id="rId256"/>
    <p:sldId id="501" r:id="rId257"/>
    <p:sldId id="502" r:id="rId258"/>
    <p:sldId id="503" r:id="rId259"/>
    <p:sldId id="504" r:id="rId260"/>
    <p:sldId id="463" r:id="rId261"/>
    <p:sldId id="459" r:id="rId262"/>
    <p:sldId id="461" r:id="rId263"/>
    <p:sldId id="460" r:id="rId264"/>
    <p:sldId id="462" r:id="rId265"/>
    <p:sldId id="512" r:id="rId266"/>
    <p:sldId id="464" r:id="rId267"/>
    <p:sldId id="361" r:id="rId268"/>
    <p:sldId id="369" r:id="rId269"/>
    <p:sldId id="372" r:id="rId270"/>
    <p:sldId id="371" r:id="rId271"/>
    <p:sldId id="292" r:id="rId272"/>
    <p:sldId id="602" r:id="rId273"/>
    <p:sldId id="590" r:id="rId274"/>
    <p:sldId id="591" r:id="rId275"/>
    <p:sldId id="593" r:id="rId276"/>
    <p:sldId id="592" r:id="rId277"/>
    <p:sldId id="595" r:id="rId278"/>
    <p:sldId id="594" r:id="rId279"/>
    <p:sldId id="596" r:id="rId280"/>
    <p:sldId id="597" r:id="rId281"/>
    <p:sldId id="598" r:id="rId282"/>
    <p:sldId id="599" r:id="rId283"/>
    <p:sldId id="601" r:id="rId284"/>
    <p:sldId id="508" r:id="rId285"/>
    <p:sldId id="509" r:id="rId286"/>
    <p:sldId id="626" r:id="rId287"/>
    <p:sldId id="449" r:id="rId288"/>
    <p:sldId id="366" r:id="rId289"/>
    <p:sldId id="395" r:id="rId290"/>
    <p:sldId id="396" r:id="rId291"/>
    <p:sldId id="376" r:id="rId292"/>
    <p:sldId id="397" r:id="rId293"/>
    <p:sldId id="398" r:id="rId294"/>
    <p:sldId id="399" r:id="rId295"/>
    <p:sldId id="400" r:id="rId296"/>
    <p:sldId id="401" r:id="rId297"/>
    <p:sldId id="608" r:id="rId298"/>
    <p:sldId id="607" r:id="rId299"/>
    <p:sldId id="606" r:id="rId3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A27A1BB-A711-41B3-A1AB-E9156E0014DF}">
          <p14:sldIdLst>
            <p14:sldId id="520"/>
            <p14:sldId id="589"/>
            <p14:sldId id="256"/>
            <p14:sldId id="465"/>
            <p14:sldId id="466"/>
            <p14:sldId id="467"/>
            <p14:sldId id="257"/>
            <p14:sldId id="258"/>
            <p14:sldId id="259"/>
            <p14:sldId id="260"/>
            <p14:sldId id="510"/>
            <p14:sldId id="261"/>
            <p14:sldId id="511"/>
            <p14:sldId id="262"/>
            <p14:sldId id="300"/>
            <p14:sldId id="301"/>
            <p14:sldId id="304"/>
            <p14:sldId id="263"/>
            <p14:sldId id="264"/>
            <p14:sldId id="604"/>
            <p14:sldId id="612"/>
            <p14:sldId id="265"/>
            <p14:sldId id="290"/>
            <p14:sldId id="505"/>
            <p14:sldId id="506"/>
            <p14:sldId id="507"/>
            <p14:sldId id="266"/>
            <p14:sldId id="402"/>
            <p14:sldId id="613"/>
            <p14:sldId id="614"/>
            <p14:sldId id="615"/>
            <p14:sldId id="403"/>
            <p14:sldId id="268"/>
            <p14:sldId id="404"/>
            <p14:sldId id="405"/>
            <p14:sldId id="609"/>
            <p14:sldId id="406"/>
            <p14:sldId id="269"/>
            <p14:sldId id="270"/>
            <p14:sldId id="407"/>
            <p14:sldId id="408"/>
            <p14:sldId id="409"/>
            <p14:sldId id="271"/>
            <p14:sldId id="410"/>
            <p14:sldId id="272"/>
            <p14:sldId id="273"/>
            <p14:sldId id="274"/>
            <p14:sldId id="411"/>
            <p14:sldId id="514"/>
            <p14:sldId id="625"/>
            <p14:sldId id="275"/>
            <p14:sldId id="276"/>
            <p14:sldId id="278"/>
            <p14:sldId id="413"/>
            <p14:sldId id="279"/>
            <p14:sldId id="289"/>
            <p14:sldId id="288"/>
            <p14:sldId id="513"/>
            <p14:sldId id="280"/>
            <p14:sldId id="415"/>
            <p14:sldId id="283"/>
            <p14:sldId id="282"/>
            <p14:sldId id="286"/>
            <p14:sldId id="414"/>
            <p14:sldId id="287"/>
            <p14:sldId id="293"/>
            <p14:sldId id="294"/>
            <p14:sldId id="295"/>
            <p14:sldId id="624"/>
            <p14:sldId id="492"/>
            <p14:sldId id="296"/>
            <p14:sldId id="297"/>
            <p14:sldId id="298"/>
            <p14:sldId id="305"/>
            <p14:sldId id="306"/>
            <p14:sldId id="307"/>
            <p14:sldId id="308"/>
            <p14:sldId id="309"/>
            <p14:sldId id="310"/>
            <p14:sldId id="311"/>
            <p14:sldId id="312"/>
            <p14:sldId id="313"/>
            <p14:sldId id="314"/>
            <p14:sldId id="315"/>
            <p14:sldId id="316"/>
            <p14:sldId id="317"/>
            <p14:sldId id="318"/>
            <p14:sldId id="566"/>
            <p14:sldId id="567"/>
            <p14:sldId id="568"/>
            <p14:sldId id="417"/>
            <p14:sldId id="419"/>
            <p14:sldId id="420"/>
            <p14:sldId id="421"/>
            <p14:sldId id="422"/>
            <p14:sldId id="423"/>
            <p14:sldId id="426"/>
            <p14:sldId id="427"/>
            <p14:sldId id="424"/>
            <p14:sldId id="321"/>
            <p14:sldId id="428"/>
            <p14:sldId id="429"/>
            <p14:sldId id="515"/>
            <p14:sldId id="516"/>
            <p14:sldId id="425"/>
            <p14:sldId id="430"/>
            <p14:sldId id="320"/>
            <p14:sldId id="431"/>
            <p14:sldId id="418"/>
            <p14:sldId id="324"/>
            <p14:sldId id="325"/>
            <p14:sldId id="326"/>
            <p14:sldId id="327"/>
            <p14:sldId id="433"/>
            <p14:sldId id="432"/>
            <p14:sldId id="328"/>
            <p14:sldId id="434"/>
            <p14:sldId id="435"/>
            <p14:sldId id="348"/>
            <p14:sldId id="436"/>
            <p14:sldId id="332"/>
            <p14:sldId id="329"/>
            <p14:sldId id="330"/>
            <p14:sldId id="331"/>
            <p14:sldId id="559"/>
            <p14:sldId id="560"/>
            <p14:sldId id="561"/>
            <p14:sldId id="562"/>
            <p14:sldId id="564"/>
            <p14:sldId id="563"/>
            <p14:sldId id="565"/>
            <p14:sldId id="569"/>
            <p14:sldId id="570"/>
            <p14:sldId id="575"/>
            <p14:sldId id="610"/>
            <p14:sldId id="611"/>
            <p14:sldId id="576"/>
            <p14:sldId id="603"/>
            <p14:sldId id="453"/>
            <p14:sldId id="454"/>
            <p14:sldId id="455"/>
            <p14:sldId id="351"/>
            <p14:sldId id="519"/>
            <p14:sldId id="456"/>
            <p14:sldId id="457"/>
            <p14:sldId id="458"/>
            <p14:sldId id="469"/>
            <p14:sldId id="471"/>
            <p14:sldId id="472"/>
            <p14:sldId id="473"/>
            <p14:sldId id="474"/>
            <p14:sldId id="475"/>
            <p14:sldId id="476"/>
            <p14:sldId id="477"/>
            <p14:sldId id="478"/>
            <p14:sldId id="479"/>
            <p14:sldId id="480"/>
            <p14:sldId id="481"/>
            <p14:sldId id="482"/>
            <p14:sldId id="517"/>
            <p14:sldId id="518"/>
            <p14:sldId id="574"/>
            <p14:sldId id="496"/>
            <p14:sldId id="497"/>
            <p14:sldId id="498"/>
            <p14:sldId id="437"/>
            <p14:sldId id="438"/>
            <p14:sldId id="439"/>
            <p14:sldId id="440"/>
            <p14:sldId id="486"/>
            <p14:sldId id="484"/>
            <p14:sldId id="485"/>
            <p14:sldId id="441"/>
            <p14:sldId id="442"/>
            <p14:sldId id="443"/>
            <p14:sldId id="444"/>
            <p14:sldId id="445"/>
            <p14:sldId id="446"/>
            <p14:sldId id="447"/>
            <p14:sldId id="487"/>
            <p14:sldId id="488"/>
            <p14:sldId id="489"/>
            <p14:sldId id="490"/>
            <p14:sldId id="491"/>
            <p14:sldId id="616"/>
            <p14:sldId id="617"/>
            <p14:sldId id="618"/>
            <p14:sldId id="619"/>
            <p14:sldId id="623"/>
            <p14:sldId id="620"/>
            <p14:sldId id="621"/>
            <p14:sldId id="622"/>
            <p14:sldId id="521"/>
            <p14:sldId id="528"/>
            <p14:sldId id="537"/>
            <p14:sldId id="538"/>
            <p14:sldId id="539"/>
            <p14:sldId id="540"/>
            <p14:sldId id="541"/>
            <p14:sldId id="542"/>
            <p14:sldId id="543"/>
            <p14:sldId id="544"/>
            <p14:sldId id="545"/>
            <p14:sldId id="547"/>
            <p14:sldId id="548"/>
            <p14:sldId id="546"/>
            <p14:sldId id="522"/>
            <p14:sldId id="523"/>
            <p14:sldId id="524"/>
            <p14:sldId id="525"/>
            <p14:sldId id="526"/>
            <p14:sldId id="527"/>
            <p14:sldId id="549"/>
            <p14:sldId id="552"/>
            <p14:sldId id="553"/>
            <p14:sldId id="551"/>
            <p14:sldId id="554"/>
            <p14:sldId id="532"/>
            <p14:sldId id="556"/>
            <p14:sldId id="533"/>
            <p14:sldId id="555"/>
            <p14:sldId id="557"/>
            <p14:sldId id="558"/>
            <p14:sldId id="571"/>
            <p14:sldId id="572"/>
            <p14:sldId id="573"/>
            <p14:sldId id="536"/>
            <p14:sldId id="577"/>
            <p14:sldId id="578"/>
            <p14:sldId id="579"/>
            <p14:sldId id="580"/>
            <p14:sldId id="581"/>
            <p14:sldId id="582"/>
            <p14:sldId id="584"/>
            <p14:sldId id="585"/>
            <p14:sldId id="586"/>
            <p14:sldId id="587"/>
            <p14:sldId id="588"/>
            <p14:sldId id="483"/>
            <p14:sldId id="448"/>
            <p14:sldId id="377"/>
            <p14:sldId id="378"/>
            <p14:sldId id="379"/>
            <p14:sldId id="380"/>
            <p14:sldId id="381"/>
            <p14:sldId id="382"/>
            <p14:sldId id="468"/>
            <p14:sldId id="383"/>
            <p14:sldId id="384"/>
            <p14:sldId id="385"/>
            <p14:sldId id="493"/>
            <p14:sldId id="494"/>
            <p14:sldId id="495"/>
            <p14:sldId id="499"/>
            <p14:sldId id="500"/>
            <p14:sldId id="501"/>
            <p14:sldId id="502"/>
            <p14:sldId id="503"/>
            <p14:sldId id="504"/>
            <p14:sldId id="463"/>
            <p14:sldId id="459"/>
            <p14:sldId id="461"/>
            <p14:sldId id="460"/>
            <p14:sldId id="462"/>
            <p14:sldId id="512"/>
            <p14:sldId id="464"/>
            <p14:sldId id="361"/>
            <p14:sldId id="369"/>
            <p14:sldId id="372"/>
            <p14:sldId id="371"/>
            <p14:sldId id="292"/>
            <p14:sldId id="602"/>
            <p14:sldId id="590"/>
            <p14:sldId id="591"/>
            <p14:sldId id="593"/>
            <p14:sldId id="592"/>
            <p14:sldId id="595"/>
            <p14:sldId id="594"/>
            <p14:sldId id="596"/>
            <p14:sldId id="597"/>
            <p14:sldId id="598"/>
            <p14:sldId id="599"/>
            <p14:sldId id="601"/>
            <p14:sldId id="508"/>
            <p14:sldId id="509"/>
            <p14:sldId id="626"/>
            <p14:sldId id="449"/>
            <p14:sldId id="366"/>
            <p14:sldId id="395"/>
            <p14:sldId id="396"/>
            <p14:sldId id="376"/>
            <p14:sldId id="397"/>
            <p14:sldId id="398"/>
            <p14:sldId id="399"/>
            <p14:sldId id="400"/>
            <p14:sldId id="401"/>
            <p14:sldId id="608"/>
            <p14:sldId id="607"/>
            <p14:sldId id="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E8306"/>
    <a:srgbClr val="F1AB19"/>
    <a:srgbClr val="90C226"/>
    <a:srgbClr val="626DD1"/>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AD2F3-BF77-034C-98B8-9D6FCD4586FE}" v="471" dt="2022-02-16T09:15:43.993"/>
    <p1510:client id="{34EC586D-37AB-4EBF-A29E-4CD8638E357D}" v="4" dt="2021-07-21T08:16:08.240"/>
    <p1510:client id="{43146857-A8B0-FAA4-B3BB-10225EAE47BC}" v="17" dt="2022-11-22T12:40:04.768"/>
    <p1510:client id="{585ABE74-0B51-327F-91FE-63E794D44183}" v="12" dt="2023-02-25T03:45:28.268"/>
    <p1510:client id="{72A6E29C-2887-7ACE-4D26-08532E8C374E}" v="18" dt="2022-08-05T03:13:58.949"/>
    <p1510:client id="{927D8377-9989-7411-3F1A-6E97F145180E}" v="45" dt="2022-08-09T01:52:57.976"/>
    <p1510:client id="{9990D1EB-B166-A955-478C-00A3A45FF7A5}" v="2" dt="2021-07-07T05:51:45.138"/>
    <p1510:client id="{D4ABF454-02CA-F8FF-6052-396F7CBF665E}" v="1" dt="2022-11-28T02:46:55.571"/>
    <p1510:client id="{DEEC23FD-B556-6030-A46C-F8A3E57BC598}" v="313" dt="2022-11-20T14:00:55.8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83294" autoAdjust="0"/>
  </p:normalViewPr>
  <p:slideViewPr>
    <p:cSldViewPr snapToGrid="0">
      <p:cViewPr varScale="1">
        <p:scale>
          <a:sx n="95" d="100"/>
          <a:sy n="95" d="100"/>
        </p:scale>
        <p:origin x="1254" y="72"/>
      </p:cViewPr>
      <p:guideLst/>
    </p:cSldViewPr>
  </p:slideViewPr>
  <p:outlineViewPr>
    <p:cViewPr>
      <p:scale>
        <a:sx n="33" d="100"/>
        <a:sy n="33" d="100"/>
      </p:scale>
      <p:origin x="0" y="-1530"/>
    </p:cViewPr>
  </p:outlineViewPr>
  <p:notesTextViewPr>
    <p:cViewPr>
      <p:scale>
        <a:sx n="125" d="100"/>
        <a:sy n="125" d="100"/>
      </p:scale>
      <p:origin x="0" y="0"/>
    </p:cViewPr>
  </p:notesTextViewPr>
  <p:sorterViewPr>
    <p:cViewPr>
      <p:scale>
        <a:sx n="100" d="100"/>
        <a:sy n="100" d="100"/>
      </p:scale>
      <p:origin x="0" y="-503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microsoft.com/office/2016/11/relationships/changesInfo" Target="changesInfos/changesInfo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presProps" Target="presProps.xml"/><Relationship Id="rId30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원용" userId="S::wyhwang@office.kopo.ac.kr::9f71b6bb-8771-44ea-8737-12c6d153121d" providerId="AD" clId="Web-{D4ABF454-02CA-F8FF-6052-396F7CBF665E}"/>
    <pc:docChg chg="modSld">
      <pc:chgData name="황원용" userId="S::wyhwang@office.kopo.ac.kr::9f71b6bb-8771-44ea-8737-12c6d153121d" providerId="AD" clId="Web-{D4ABF454-02CA-F8FF-6052-396F7CBF665E}" dt="2022-11-28T02:46:53.461" v="11"/>
      <pc:docMkLst>
        <pc:docMk/>
      </pc:docMkLst>
      <pc:sldChg chg="modNotes">
        <pc:chgData name="황원용" userId="S::wyhwang@office.kopo.ac.kr::9f71b6bb-8771-44ea-8737-12c6d153121d" providerId="AD" clId="Web-{D4ABF454-02CA-F8FF-6052-396F7CBF665E}" dt="2022-11-28T02:46:53.461" v="11"/>
        <pc:sldMkLst>
          <pc:docMk/>
          <pc:sldMk cId="3955343892" sldId="278"/>
        </pc:sldMkLst>
      </pc:sldChg>
    </pc:docChg>
  </pc:docChgLst>
  <pc:docChgLst>
    <pc:chgData name="황원용" userId="S::wyhwang@office.kopo.ac.kr::9f71b6bb-8771-44ea-8737-12c6d153121d" providerId="AD" clId="Web-{585ABE74-0B51-327F-91FE-63E794D44183}"/>
    <pc:docChg chg="modSld">
      <pc:chgData name="황원용" userId="S::wyhwang@office.kopo.ac.kr::9f71b6bb-8771-44ea-8737-12c6d153121d" providerId="AD" clId="Web-{585ABE74-0B51-327F-91FE-63E794D44183}" dt="2023-02-25T03:45:25.955" v="10" actId="20577"/>
      <pc:docMkLst>
        <pc:docMk/>
      </pc:docMkLst>
      <pc:sldChg chg="modSp">
        <pc:chgData name="황원용" userId="S::wyhwang@office.kopo.ac.kr::9f71b6bb-8771-44ea-8737-12c6d153121d" providerId="AD" clId="Web-{585ABE74-0B51-327F-91FE-63E794D44183}" dt="2023-02-25T03:45:25.955" v="10" actId="20577"/>
        <pc:sldMkLst>
          <pc:docMk/>
          <pc:sldMk cId="1872636937" sldId="420"/>
        </pc:sldMkLst>
        <pc:spChg chg="mod">
          <ac:chgData name="황원용" userId="S::wyhwang@office.kopo.ac.kr::9f71b6bb-8771-44ea-8737-12c6d153121d" providerId="AD" clId="Web-{585ABE74-0B51-327F-91FE-63E794D44183}" dt="2023-02-25T03:45:25.955" v="10" actId="20577"/>
          <ac:spMkLst>
            <pc:docMk/>
            <pc:sldMk cId="1872636937" sldId="420"/>
            <ac:spMk id="4" creationId="{8E762E77-1473-43BF-A423-F7C26259C7D8}"/>
          </ac:spMkLst>
        </pc:spChg>
      </pc:sldChg>
    </pc:docChg>
  </pc:docChgLst>
  <pc:docChgLst>
    <pc:chgData name="황원용" userId="S::wyhwang@office.kopo.ac.kr::9f71b6bb-8771-44ea-8737-12c6d153121d" providerId="AD" clId="Web-{DEEC23FD-B556-6030-A46C-F8A3E57BC598}"/>
    <pc:docChg chg="addSld modSld modSection">
      <pc:chgData name="황원용" userId="S::wyhwang@office.kopo.ac.kr::9f71b6bb-8771-44ea-8737-12c6d153121d" providerId="AD" clId="Web-{DEEC23FD-B556-6030-A46C-F8A3E57BC598}" dt="2022-11-20T14:00:53.422" v="191"/>
      <pc:docMkLst>
        <pc:docMk/>
      </pc:docMkLst>
      <pc:sldChg chg="addSp delSp modSp add replId modNotes">
        <pc:chgData name="황원용" userId="S::wyhwang@office.kopo.ac.kr::9f71b6bb-8771-44ea-8737-12c6d153121d" providerId="AD" clId="Web-{DEEC23FD-B556-6030-A46C-F8A3E57BC598}" dt="2022-11-20T14:00:53.422" v="191"/>
        <pc:sldMkLst>
          <pc:docMk/>
          <pc:sldMk cId="2807450213" sldId="609"/>
        </pc:sldMkLst>
        <pc:spChg chg="mod">
          <ac:chgData name="황원용" userId="S::wyhwang@office.kopo.ac.kr::9f71b6bb-8771-44ea-8737-12c6d153121d" providerId="AD" clId="Web-{DEEC23FD-B556-6030-A46C-F8A3E57BC598}" dt="2022-11-20T13:53:52.407" v="3" actId="20577"/>
          <ac:spMkLst>
            <pc:docMk/>
            <pc:sldMk cId="2807450213" sldId="609"/>
            <ac:spMk id="2" creationId="{D4BD2CC6-D4E7-40A6-9DD1-B8083E3C64EE}"/>
          </ac:spMkLst>
        </pc:spChg>
        <pc:spChg chg="mod">
          <ac:chgData name="황원용" userId="S::wyhwang@office.kopo.ac.kr::9f71b6bb-8771-44ea-8737-12c6d153121d" providerId="AD" clId="Web-{DEEC23FD-B556-6030-A46C-F8A3E57BC598}" dt="2022-11-20T13:56:32.663" v="30" actId="1076"/>
          <ac:spMkLst>
            <pc:docMk/>
            <pc:sldMk cId="2807450213" sldId="609"/>
            <ac:spMk id="10" creationId="{3B727AF8-300F-4103-BD47-75AE20E68103}"/>
          </ac:spMkLst>
        </pc:spChg>
        <pc:spChg chg="del">
          <ac:chgData name="황원용" userId="S::wyhwang@office.kopo.ac.kr::9f71b6bb-8771-44ea-8737-12c6d153121d" providerId="AD" clId="Web-{DEEC23FD-B556-6030-A46C-F8A3E57BC598}" dt="2022-11-20T13:55:55.646" v="21"/>
          <ac:spMkLst>
            <pc:docMk/>
            <pc:sldMk cId="2807450213" sldId="609"/>
            <ac:spMk id="12" creationId="{F629193C-1747-4DEB-88D4-3DF521ABC43B}"/>
          </ac:spMkLst>
        </pc:spChg>
        <pc:spChg chg="del">
          <ac:chgData name="황원용" userId="S::wyhwang@office.kopo.ac.kr::9f71b6bb-8771-44ea-8737-12c6d153121d" providerId="AD" clId="Web-{DEEC23FD-B556-6030-A46C-F8A3E57BC598}" dt="2022-11-20T13:55:49.239" v="20"/>
          <ac:spMkLst>
            <pc:docMk/>
            <pc:sldMk cId="2807450213" sldId="609"/>
            <ac:spMk id="14" creationId="{AEC02795-B969-4DD1-A664-6CC158154897}"/>
          </ac:spMkLst>
        </pc:spChg>
        <pc:spChg chg="del">
          <ac:chgData name="황원용" userId="S::wyhwang@office.kopo.ac.kr::9f71b6bb-8771-44ea-8737-12c6d153121d" providerId="AD" clId="Web-{DEEC23FD-B556-6030-A46C-F8A3E57BC598}" dt="2022-11-20T13:55:48.943" v="19"/>
          <ac:spMkLst>
            <pc:docMk/>
            <pc:sldMk cId="2807450213" sldId="609"/>
            <ac:spMk id="15" creationId="{FFEFB9D3-982C-40CB-B60A-FF9488638AB8}"/>
          </ac:spMkLst>
        </pc:spChg>
        <pc:spChg chg="add mod">
          <ac:chgData name="황원용" userId="S::wyhwang@office.kopo.ac.kr::9f71b6bb-8771-44ea-8737-12c6d153121d" providerId="AD" clId="Web-{DEEC23FD-B556-6030-A46C-F8A3E57BC598}" dt="2022-11-20T13:59:33.310" v="178"/>
          <ac:spMkLst>
            <pc:docMk/>
            <pc:sldMk cId="2807450213" sldId="609"/>
            <ac:spMk id="19" creationId="{8A726E55-35EB-13A4-43E8-5F95A93D730E}"/>
          </ac:spMkLst>
        </pc:spChg>
        <pc:spChg chg="add mod">
          <ac:chgData name="황원용" userId="S::wyhwang@office.kopo.ac.kr::9f71b6bb-8771-44ea-8737-12c6d153121d" providerId="AD" clId="Web-{DEEC23FD-B556-6030-A46C-F8A3E57BC598}" dt="2022-11-20T13:59:17.778" v="177" actId="1076"/>
          <ac:spMkLst>
            <pc:docMk/>
            <pc:sldMk cId="2807450213" sldId="609"/>
            <ac:spMk id="20" creationId="{BB495DF1-7062-79CB-5EB4-6D9ED2B611A3}"/>
          </ac:spMkLst>
        </pc:spChg>
        <pc:grpChg chg="mod">
          <ac:chgData name="황원용" userId="S::wyhwang@office.kopo.ac.kr::9f71b6bb-8771-44ea-8737-12c6d153121d" providerId="AD" clId="Web-{DEEC23FD-B556-6030-A46C-F8A3E57BC598}" dt="2022-11-20T13:55:35.989" v="13" actId="1076"/>
          <ac:grpSpMkLst>
            <pc:docMk/>
            <pc:sldMk cId="2807450213" sldId="609"/>
            <ac:grpSpMk id="8" creationId="{6572A8F8-45CB-4579-9801-5B6A83BD85C6}"/>
          </ac:grpSpMkLst>
        </pc:grpChg>
        <pc:picChg chg="add mod">
          <ac:chgData name="황원용" userId="S::wyhwang@office.kopo.ac.kr::9f71b6bb-8771-44ea-8737-12c6d153121d" providerId="AD" clId="Web-{DEEC23FD-B556-6030-A46C-F8A3E57BC598}" dt="2022-11-20T13:55:32.614" v="12" actId="1076"/>
          <ac:picMkLst>
            <pc:docMk/>
            <pc:sldMk cId="2807450213" sldId="609"/>
            <ac:picMk id="3" creationId="{66139E3B-0A65-9BC0-5D82-5E775C820253}"/>
          </ac:picMkLst>
        </pc:picChg>
        <pc:picChg chg="mod ord">
          <ac:chgData name="황원용" userId="S::wyhwang@office.kopo.ac.kr::9f71b6bb-8771-44ea-8737-12c6d153121d" providerId="AD" clId="Web-{DEEC23FD-B556-6030-A46C-F8A3E57BC598}" dt="2022-11-20T13:54:21.189" v="9" actId="1076"/>
          <ac:picMkLst>
            <pc:docMk/>
            <pc:sldMk cId="2807450213" sldId="609"/>
            <ac:picMk id="4" creationId="{1A30DD9B-9BA3-4746-976E-1D8AD126B3E4}"/>
          </ac:picMkLst>
        </pc:picChg>
        <pc:picChg chg="del">
          <ac:chgData name="황원용" userId="S::wyhwang@office.kopo.ac.kr::9f71b6bb-8771-44ea-8737-12c6d153121d" providerId="AD" clId="Web-{DEEC23FD-B556-6030-A46C-F8A3E57BC598}" dt="2022-11-20T13:53:54.313" v="4"/>
          <ac:picMkLst>
            <pc:docMk/>
            <pc:sldMk cId="2807450213" sldId="609"/>
            <ac:picMk id="5" creationId="{A7611213-F577-48BA-A656-29ABF8FDA74D}"/>
          </ac:picMkLst>
        </pc:picChg>
        <pc:picChg chg="del">
          <ac:chgData name="황원용" userId="S::wyhwang@office.kopo.ac.kr::9f71b6bb-8771-44ea-8737-12c6d153121d" providerId="AD" clId="Web-{DEEC23FD-B556-6030-A46C-F8A3E57BC598}" dt="2022-11-20T13:55:45.911" v="15"/>
          <ac:picMkLst>
            <pc:docMk/>
            <pc:sldMk cId="2807450213" sldId="609"/>
            <ac:picMk id="7" creationId="{AC319691-8541-4861-964E-7E4A47CB8D63}"/>
          </ac:picMkLst>
        </pc:picChg>
        <pc:picChg chg="del">
          <ac:chgData name="황원용" userId="S::wyhwang@office.kopo.ac.kr::9f71b6bb-8771-44ea-8737-12c6d153121d" providerId="AD" clId="Web-{DEEC23FD-B556-6030-A46C-F8A3E57BC598}" dt="2022-11-20T13:55:47.271" v="17"/>
          <ac:picMkLst>
            <pc:docMk/>
            <pc:sldMk cId="2807450213" sldId="609"/>
            <ac:picMk id="9" creationId="{B194E414-3506-4D15-A990-64BB69FD27FA}"/>
          </ac:picMkLst>
        </pc:picChg>
        <pc:picChg chg="del">
          <ac:chgData name="황원용" userId="S::wyhwang@office.kopo.ac.kr::9f71b6bb-8771-44ea-8737-12c6d153121d" providerId="AD" clId="Web-{DEEC23FD-B556-6030-A46C-F8A3E57BC598}" dt="2022-11-20T13:55:46.583" v="16"/>
          <ac:picMkLst>
            <pc:docMk/>
            <pc:sldMk cId="2807450213" sldId="609"/>
            <ac:picMk id="11" creationId="{0325AAF6-996E-4CB3-8CA5-7202A501E49D}"/>
          </ac:picMkLst>
        </pc:picChg>
        <pc:picChg chg="del">
          <ac:chgData name="황원용" userId="S::wyhwang@office.kopo.ac.kr::9f71b6bb-8771-44ea-8737-12c6d153121d" providerId="AD" clId="Web-{DEEC23FD-B556-6030-A46C-F8A3E57BC598}" dt="2022-11-20T13:55:47.849" v="18"/>
          <ac:picMkLst>
            <pc:docMk/>
            <pc:sldMk cId="2807450213" sldId="609"/>
            <ac:picMk id="13" creationId="{FC64E007-E029-42F3-83C0-1A3DFFF62FA9}"/>
          </ac:picMkLst>
        </pc:picChg>
        <pc:picChg chg="mod">
          <ac:chgData name="황원용" userId="S::wyhwang@office.kopo.ac.kr::9f71b6bb-8771-44ea-8737-12c6d153121d" providerId="AD" clId="Web-{DEEC23FD-B556-6030-A46C-F8A3E57BC598}" dt="2022-11-20T13:54:08.767" v="6" actId="1076"/>
          <ac:picMkLst>
            <pc:docMk/>
            <pc:sldMk cId="2807450213" sldId="609"/>
            <ac:picMk id="16" creationId="{12E13854-78E4-5063-F8CE-1F708692993A}"/>
          </ac:picMkLst>
        </pc:picChg>
        <pc:picChg chg="add mod">
          <ac:chgData name="황원용" userId="S::wyhwang@office.kopo.ac.kr::9f71b6bb-8771-44ea-8737-12c6d153121d" providerId="AD" clId="Web-{DEEC23FD-B556-6030-A46C-F8A3E57BC598}" dt="2022-11-20T13:56:30.491" v="29" actId="1076"/>
          <ac:picMkLst>
            <pc:docMk/>
            <pc:sldMk cId="2807450213" sldId="609"/>
            <ac:picMk id="17" creationId="{0B300C6F-7516-19C7-8E67-597B21A40368}"/>
          </ac:picMkLst>
        </pc:picChg>
        <pc:picChg chg="add mod">
          <ac:chgData name="황원용" userId="S::wyhwang@office.kopo.ac.kr::9f71b6bb-8771-44ea-8737-12c6d153121d" providerId="AD" clId="Web-{DEEC23FD-B556-6030-A46C-F8A3E57BC598}" dt="2022-11-20T13:56:25.803" v="27" actId="14100"/>
          <ac:picMkLst>
            <pc:docMk/>
            <pc:sldMk cId="2807450213" sldId="609"/>
            <ac:picMk id="18" creationId="{07918D28-39C9-645A-0793-FFAE6FC7D8EB}"/>
          </ac:picMkLst>
        </pc:picChg>
      </pc:sldChg>
    </pc:docChg>
  </pc:docChgLst>
  <pc:docChgLst>
    <pc:chgData name="황원용" userId="S::wyhwang@office.kopo.ac.kr::9f71b6bb-8771-44ea-8737-12c6d153121d" providerId="AD" clId="Web-{43146857-A8B0-FAA4-B3BB-10225EAE47BC}"/>
    <pc:docChg chg="modSld">
      <pc:chgData name="황원용" userId="S::wyhwang@office.kopo.ac.kr::9f71b6bb-8771-44ea-8737-12c6d153121d" providerId="AD" clId="Web-{43146857-A8B0-FAA4-B3BB-10225EAE47BC}" dt="2022-11-22T12:40:02.549" v="21" actId="20577"/>
      <pc:docMkLst>
        <pc:docMk/>
      </pc:docMkLst>
      <pc:sldChg chg="modSp">
        <pc:chgData name="황원용" userId="S::wyhwang@office.kopo.ac.kr::9f71b6bb-8771-44ea-8737-12c6d153121d" providerId="AD" clId="Web-{43146857-A8B0-FAA4-B3BB-10225EAE47BC}" dt="2022-11-22T12:40:02.549" v="21" actId="20577"/>
        <pc:sldMkLst>
          <pc:docMk/>
          <pc:sldMk cId="2670783040" sldId="422"/>
        </pc:sldMkLst>
        <pc:spChg chg="mod">
          <ac:chgData name="황원용" userId="S::wyhwang@office.kopo.ac.kr::9f71b6bb-8771-44ea-8737-12c6d153121d" providerId="AD" clId="Web-{43146857-A8B0-FAA4-B3BB-10225EAE47BC}" dt="2022-11-22T12:40:02.549" v="21" actId="20577"/>
          <ac:spMkLst>
            <pc:docMk/>
            <pc:sldMk cId="2670783040" sldId="422"/>
            <ac:spMk id="4" creationId="{432D30BF-C060-4B1D-9B7F-205734951197}"/>
          </ac:spMkLst>
        </pc:spChg>
      </pc:sldChg>
      <pc:sldChg chg="modNotes">
        <pc:chgData name="황원용" userId="S::wyhwang@office.kopo.ac.kr::9f71b6bb-8771-44ea-8737-12c6d153121d" providerId="AD" clId="Web-{43146857-A8B0-FAA4-B3BB-10225EAE47BC}" dt="2022-11-22T12:38:56.422" v="7"/>
        <pc:sldMkLst>
          <pc:docMk/>
          <pc:sldMk cId="2964158889" sldId="562"/>
        </pc:sldMkLst>
      </pc:sldChg>
    </pc:docChg>
  </pc:docChgLst>
  <pc:docChgLst>
    <pc:chgData name="황원용" userId="S::wyhwang@office.kopo.ac.kr::9f71b6bb-8771-44ea-8737-12c6d153121d" providerId="AD" clId="Web-{9C9D1147-4C69-4DCC-A48D-BB31680F366D}"/>
    <pc:docChg chg="modSld">
      <pc:chgData name="황원용" userId="S::wyhwang@office.kopo.ac.kr::9f71b6bb-8771-44ea-8737-12c6d153121d" providerId="AD" clId="Web-{9C9D1147-4C69-4DCC-A48D-BB31680F366D}" dt="2022-11-23T06:55:55.623" v="12"/>
      <pc:docMkLst>
        <pc:docMk/>
      </pc:docMkLst>
      <pc:sldChg chg="modNotes">
        <pc:chgData name="황원용" userId="S::wyhwang@office.kopo.ac.kr::9f71b6bb-8771-44ea-8737-12c6d153121d" providerId="AD" clId="Web-{9C9D1147-4C69-4DCC-A48D-BB31680F366D}" dt="2022-11-23T06:55:55.623" v="12"/>
        <pc:sldMkLst>
          <pc:docMk/>
          <pc:sldMk cId="2059974100" sldId="603"/>
        </pc:sldMkLst>
      </pc:sldChg>
    </pc:docChg>
  </pc:docChgLst>
  <pc:docChgLst>
    <pc:chgData name="황원용" userId="S::wyhwang@office.kopo.ac.kr::9f71b6bb-8771-44ea-8737-12c6d153121d" providerId="AD" clId="Web-{7E831DF8-0121-EDA3-9651-ECB68AF14032}"/>
    <pc:docChg chg="modSld">
      <pc:chgData name="황원용" userId="S::wyhwang@office.kopo.ac.kr::9f71b6bb-8771-44ea-8737-12c6d153121d" providerId="AD" clId="Web-{7E831DF8-0121-EDA3-9651-ECB68AF14032}" dt="2022-11-28T01:57:35.063" v="1"/>
      <pc:docMkLst>
        <pc:docMk/>
      </pc:docMkLst>
      <pc:sldChg chg="modNotes">
        <pc:chgData name="황원용" userId="S::wyhwang@office.kopo.ac.kr::9f71b6bb-8771-44ea-8737-12c6d153121d" providerId="AD" clId="Web-{7E831DF8-0121-EDA3-9651-ECB68AF14032}" dt="2022-11-28T01:57:35.063" v="1"/>
        <pc:sldMkLst>
          <pc:docMk/>
          <pc:sldMk cId="1714127527" sldId="5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E11DF-3C5F-4337-B3EC-C523CDB60DE5}" type="datetimeFigureOut">
              <a:rPr lang="ko-KR" altLang="en-US" smtClean="0"/>
              <a:t>2023-05-15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F7945-24D3-436F-9A57-F0ACF15F940C}" type="slidenum">
              <a:rPr lang="ko-KR" altLang="en-US" smtClean="0"/>
              <a:t>‹#›</a:t>
            </a:fld>
            <a:endParaRPr lang="ko-KR" altLang="en-US"/>
          </a:p>
        </p:txBody>
      </p:sp>
    </p:spTree>
    <p:extLst>
      <p:ext uri="{BB962C8B-B14F-4D97-AF65-F5344CB8AC3E}">
        <p14:creationId xmlns:p14="http://schemas.microsoft.com/office/powerpoint/2010/main" val="28996475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rog.world/error-while-adding-new-interfa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replica.lag.time.max.m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linux.die.net/man/2/fsync"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kafka.apache.org/documentation.html#brokerconfig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http://mirror.kakao.com/centos/7.9.2009/isos/x86_64/</a:t>
            </a:r>
            <a:endParaRPr 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a:t>
            </a:fld>
            <a:endParaRPr lang="ko-KR" altLang="en-US"/>
          </a:p>
        </p:txBody>
      </p:sp>
    </p:spTree>
    <p:extLst>
      <p:ext uri="{BB962C8B-B14F-4D97-AF65-F5344CB8AC3E}">
        <p14:creationId xmlns:p14="http://schemas.microsoft.com/office/powerpoint/2010/main" val="277057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분석된 데이터는 전체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성별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연령별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데이터를 소비한 </a:t>
            </a:r>
            <a:r>
              <a:rPr lang="ko-KR" altLang="en-US" sz="1200" b="0" i="0" kern="1200" dirty="0" err="1">
                <a:solidFill>
                  <a:schemeClr val="tx1"/>
                </a:solidFill>
                <a:effectLst/>
                <a:latin typeface="+mn-lt"/>
                <a:ea typeface="+mn-ea"/>
                <a:cs typeface="+mn-cs"/>
              </a:rPr>
              <a:t>앱별로</a:t>
            </a:r>
            <a:r>
              <a:rPr lang="ko-KR" altLang="en-US" sz="1200" b="0" i="0" kern="1200" dirty="0">
                <a:solidFill>
                  <a:schemeClr val="tx1"/>
                </a:solidFill>
                <a:effectLst/>
                <a:latin typeface="+mn-lt"/>
                <a:ea typeface="+mn-ea"/>
                <a:cs typeface="+mn-cs"/>
              </a:rPr>
              <a:t> 분류돼 다양한 관점에서 콘텐츠 소비를 실시간으로 관측하는 곳에 사용됐다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들어 실시간 검색어와 네이버의 연예 패널에 기사 노출 여부를 함께 확인해 기사가 </a:t>
            </a:r>
            <a:r>
              <a:rPr lang="ko-KR" altLang="en-US" sz="1200" b="0" i="0" kern="1200" dirty="0" err="1">
                <a:solidFill>
                  <a:schemeClr val="tx1"/>
                </a:solidFill>
                <a:effectLst/>
                <a:latin typeface="+mn-lt"/>
                <a:ea typeface="+mn-ea"/>
                <a:cs typeface="+mn-cs"/>
              </a:rPr>
              <a:t>소셜네트워크</a:t>
            </a:r>
            <a:r>
              <a:rPr lang="ko-KR" altLang="en-US" sz="1200" b="0" i="0" kern="1200" dirty="0">
                <a:solidFill>
                  <a:schemeClr val="tx1"/>
                </a:solidFill>
                <a:effectLst/>
                <a:latin typeface="+mn-lt"/>
                <a:ea typeface="+mn-ea"/>
                <a:cs typeface="+mn-cs"/>
              </a:rPr>
              <a:t> 서비스에서 이슈가 되는 현상과 연관이 있는지 감지할 수 있다</a:t>
            </a:r>
            <a:r>
              <a:rPr lang="en-US" altLang="ko-KR" sz="1200" b="0" i="0" kern="1200" dirty="0">
                <a:solidFill>
                  <a:schemeClr val="tx1"/>
                </a:solidFill>
                <a:effectLst/>
                <a:latin typeface="+mn-lt"/>
                <a:ea typeface="+mn-ea"/>
                <a:cs typeface="+mn-cs"/>
              </a:rPr>
              <a:t>.</a:t>
            </a:r>
            <a:endParaRPr lang="ko-KR" altLang="en-US" dirty="0"/>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네이버 </a:t>
            </a:r>
            <a:r>
              <a:rPr lang="en-US" altLang="ko-KR" sz="1200" b="0" i="0" kern="1200" dirty="0">
                <a:solidFill>
                  <a:schemeClr val="tx1"/>
                </a:solidFill>
                <a:effectLst/>
                <a:latin typeface="+mn-lt"/>
                <a:ea typeface="+mn-ea"/>
                <a:cs typeface="+mn-cs"/>
              </a:rPr>
              <a:t>TV</a:t>
            </a:r>
            <a:r>
              <a:rPr lang="ko-KR" altLang="en-US" sz="1200" b="0" i="0" kern="1200" dirty="0">
                <a:solidFill>
                  <a:schemeClr val="tx1"/>
                </a:solidFill>
                <a:effectLst/>
                <a:latin typeface="+mn-lt"/>
                <a:ea typeface="+mn-ea"/>
                <a:cs typeface="+mn-cs"/>
              </a:rPr>
              <a:t>연예 서비스에서 사용자가 현재 어떤 콘텐츠에 관심이 있는지 감지하려는 용도로 활용됐다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내비게이션 서비스라면 실시간 교통량 통계에 플랫폼을 활용할 수 있을 것이고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증권 서비스라면 실시간 거래 분석 등에 활용할 수 있을 것이다</a:t>
            </a:r>
            <a:r>
              <a:rPr lang="en-US" altLang="ko-KR" sz="1200" b="0" i="0" kern="1200" dirty="0">
                <a:solidFill>
                  <a:schemeClr val="tx1"/>
                </a:solidFill>
                <a:effectLst/>
                <a:latin typeface="+mn-lt"/>
                <a:ea typeface="+mn-ea"/>
                <a:cs typeface="+mn-cs"/>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a:t>
            </a:fld>
            <a:endParaRPr lang="ko-KR" altLang="en-US"/>
          </a:p>
        </p:txBody>
      </p:sp>
    </p:spTree>
    <p:extLst>
      <p:ext uri="{BB962C8B-B14F-4D97-AF65-F5344CB8AC3E}">
        <p14:creationId xmlns:p14="http://schemas.microsoft.com/office/powerpoint/2010/main" val="2753851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3.4.0 </a:t>
            </a:r>
            <a:r>
              <a:rPr lang="ko-KR" altLang="en-US" dirty="0"/>
              <a:t>에서 </a:t>
            </a:r>
            <a:r>
              <a:rPr lang="en-US" altLang="ko-KR" dirty="0"/>
              <a:t>Null Pointer Exception </a:t>
            </a:r>
            <a:r>
              <a:rPr lang="ko-KR" altLang="en-US" dirty="0"/>
              <a:t>발생 </a:t>
            </a:r>
            <a:r>
              <a:rPr lang="en-US" altLang="ko-KR" dirty="0"/>
              <a:t>: https://stackoverflow.com/questions/74066724/how-to-deal-with-kafka-warning-error-while-loading-kafka-streams-version-proper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211</a:t>
            </a:fld>
            <a:endParaRPr lang="ko-KR" altLang="en-US"/>
          </a:p>
        </p:txBody>
      </p:sp>
    </p:spTree>
    <p:extLst>
      <p:ext uri="{BB962C8B-B14F-4D97-AF65-F5344CB8AC3E}">
        <p14:creationId xmlns:p14="http://schemas.microsoft.com/office/powerpoint/2010/main" val="2262604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localhost:9092 --topic </a:t>
            </a:r>
            <a:r>
              <a:rPr lang="en-US" altLang="ko-KR" dirty="0" err="1"/>
              <a:t>javatopic</a:t>
            </a:r>
            <a:r>
              <a:rPr lang="en-US" altLang="ko-KR" dirty="0"/>
              <a:t> --offset 10 --partition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212</a:t>
            </a:fld>
            <a:endParaRPr lang="ko-KR" altLang="en-US"/>
          </a:p>
        </p:txBody>
      </p:sp>
    </p:spTree>
    <p:extLst>
      <p:ext uri="{BB962C8B-B14F-4D97-AF65-F5344CB8AC3E}">
        <p14:creationId xmlns:p14="http://schemas.microsoft.com/office/powerpoint/2010/main" val="10311208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configuration parameters</a:t>
            </a:r>
            <a:br>
              <a:rPr lang="ko-KR" altLang="en-US" b="0" i="0" dirty="0">
                <a:solidFill>
                  <a:srgbClr val="666666"/>
                </a:solidFill>
                <a:effectLst/>
                <a:latin typeface="+mj-lt"/>
                <a:ea typeface="돋움" panose="020B0600000101010101" pitchFamily="50" charset="-127"/>
              </a:rPr>
            </a:br>
            <a:r>
              <a:rPr lang="ko-KR" altLang="en-US" b="0" i="0" dirty="0">
                <a:solidFill>
                  <a:srgbClr val="666666"/>
                </a:solidFill>
                <a:effectLst/>
                <a:latin typeface="+mj-lt"/>
                <a:ea typeface="돋움" panose="020B0600000101010101" pitchFamily="50" charset="-127"/>
              </a:rPr>
              <a:t>  </a:t>
            </a:r>
            <a:r>
              <a:rPr lang="en-US" altLang="ko-KR" b="0" i="0" dirty="0">
                <a:solidFill>
                  <a:srgbClr val="666666"/>
                </a:solidFill>
                <a:effectLst/>
                <a:latin typeface="+mj-lt"/>
                <a:ea typeface="돋움" panose="020B0600000101010101" pitchFamily="50" charset="-127"/>
              </a:rPr>
              <a:t>application.id - </a:t>
            </a:r>
            <a:r>
              <a:rPr lang="ko-KR" altLang="en-US" b="0" i="0" dirty="0">
                <a:solidFill>
                  <a:srgbClr val="666666"/>
                </a:solidFill>
                <a:effectLst/>
                <a:latin typeface="+mj-lt"/>
                <a:ea typeface="돋움" panose="020B0600000101010101" pitchFamily="50" charset="-127"/>
              </a:rPr>
              <a:t>스트림 처리 응용 프로그램의 식별자 아이디</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아이디 </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클러스터</a:t>
            </a:r>
            <a:endParaRPr lang="en-US" altLang="ko-KR" b="0" i="0" dirty="0">
              <a:solidFill>
                <a:srgbClr val="666666"/>
              </a:solidFill>
              <a:effectLst/>
              <a:latin typeface="+mj-lt"/>
              <a:ea typeface="돋움" panose="020B0600000101010101" pitchFamily="50" charset="-127"/>
            </a:endParaRPr>
          </a:p>
          <a:p>
            <a:pPr algn="l"/>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bootstrap.servers</a:t>
            </a:r>
            <a:r>
              <a:rPr lang="en-US" altLang="ko-KR" b="0" i="0" dirty="0">
                <a:solidFill>
                  <a:srgbClr val="666666"/>
                </a:solidFill>
                <a:effectLst/>
                <a:latin typeface="+mj-lt"/>
                <a:ea typeface="돋움" panose="020B0600000101010101" pitchFamily="50" charset="-127"/>
              </a:rPr>
              <a:t> – Kafka </a:t>
            </a:r>
            <a:r>
              <a:rPr lang="ko-KR" altLang="en-US" b="0" i="0" dirty="0">
                <a:solidFill>
                  <a:srgbClr val="666666"/>
                </a:solidFill>
                <a:effectLst/>
                <a:latin typeface="+mj-lt"/>
                <a:ea typeface="돋움" panose="020B0600000101010101" pitchFamily="50" charset="-127"/>
              </a:rPr>
              <a:t>호스트</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포트 정보</a:t>
            </a:r>
            <a:endParaRPr lang="en-US" altLang="ko-KR" b="0" i="0" dirty="0">
              <a:solidFill>
                <a:srgbClr val="666666"/>
              </a:solidFill>
              <a:effectLst/>
              <a:latin typeface="+mj-lt"/>
              <a:ea typeface="돋움" panose="020B0600000101010101" pitchFamily="50" charset="-127"/>
            </a:endParaRPr>
          </a:p>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optional configuration parameters</a:t>
            </a:r>
            <a:endParaRPr lang="ko-KR" altLang="en-US"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cache.max.bytes.buffering</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레코드 캐시에 사용할 최대 메모리 바이트</a:t>
            </a:r>
            <a:r>
              <a:rPr lang="en-US" altLang="ko-KR" b="0" i="0" dirty="0">
                <a:solidFill>
                  <a:srgbClr val="666666"/>
                </a:solidFill>
                <a:effectLst/>
                <a:latin typeface="+mj-lt"/>
                <a:ea typeface="돋움" panose="020B0600000101010101" pitchFamily="50" charset="-127"/>
              </a:rPr>
              <a:t>(default 10485760 bytes=10MB)</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client.id - </a:t>
            </a:r>
            <a:r>
              <a:rPr lang="ko-KR" altLang="en-US" b="0" i="0" dirty="0" err="1">
                <a:solidFill>
                  <a:srgbClr val="666666"/>
                </a:solidFill>
                <a:effectLst/>
                <a:latin typeface="+mj-lt"/>
                <a:ea typeface="돋움" panose="020B0600000101010101" pitchFamily="50" charset="-127"/>
              </a:rPr>
              <a:t>요청시</a:t>
            </a:r>
            <a:r>
              <a:rPr lang="ko-KR" altLang="en-US" b="0" i="0" dirty="0">
                <a:solidFill>
                  <a:srgbClr val="666666"/>
                </a:solidFill>
                <a:effectLst/>
                <a:latin typeface="+mj-lt"/>
                <a:ea typeface="돋움" panose="020B0600000101010101" pitchFamily="50" charset="-127"/>
              </a:rPr>
              <a:t> 서버에 전달할 </a:t>
            </a:r>
            <a:r>
              <a:rPr lang="en-US" altLang="ko-KR" b="0" i="0" dirty="0">
                <a:solidFill>
                  <a:srgbClr val="666666"/>
                </a:solidFill>
                <a:effectLst/>
                <a:latin typeface="+mj-lt"/>
                <a:ea typeface="돋움" panose="020B0600000101010101" pitchFamily="50" charset="-127"/>
              </a:rPr>
              <a:t>ID </a:t>
            </a:r>
            <a:r>
              <a:rPr lang="ko-KR" altLang="en-US" b="0" i="0" dirty="0">
                <a:solidFill>
                  <a:srgbClr val="666666"/>
                </a:solidFill>
                <a:effectLst/>
                <a:latin typeface="+mj-lt"/>
                <a:ea typeface="돋움" panose="020B0600000101010101" pitchFamily="50" charset="-127"/>
              </a:rPr>
              <a:t>문자열</a:t>
            </a:r>
            <a:r>
              <a:rPr lang="en-US" altLang="ko-KR" b="0" i="0" dirty="0">
                <a:solidFill>
                  <a:srgbClr val="666666"/>
                </a:solidFill>
                <a:effectLst/>
                <a:latin typeface="+mj-lt"/>
                <a:ea typeface="돋움" panose="020B0600000101010101" pitchFamily="50" charset="-127"/>
              </a:rPr>
              <a:t> (default: empty string)</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default.deserialization.exception.handler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DeserializationExceptionHandler</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LogAndContinueExceptionHandler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ProductionExceptionHandler</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key.serde</a:t>
            </a:r>
            <a:r>
              <a:rPr lang="en-US" altLang="ko-KR" b="0" i="0" dirty="0">
                <a:solidFill>
                  <a:srgbClr val="666666"/>
                </a:solidFill>
                <a:effectLst/>
                <a:latin typeface="+mj-lt"/>
                <a:ea typeface="돋움" panose="020B0600000101010101" pitchFamily="50" charset="-127"/>
              </a:rPr>
              <a:t> - record key</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value.serde</a:t>
            </a:r>
            <a:r>
              <a:rPr lang="en-US" altLang="ko-KR" b="0" i="0" dirty="0">
                <a:solidFill>
                  <a:srgbClr val="666666"/>
                </a:solidFill>
                <a:effectLst/>
                <a:latin typeface="+mj-lt"/>
                <a:ea typeface="돋움" panose="020B0600000101010101" pitchFamily="50" charset="-127"/>
              </a:rPr>
              <a:t> - record value</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num.standby.replicas</a:t>
            </a:r>
            <a:r>
              <a:rPr lang="en-US" altLang="ko-KR" b="0" i="0" dirty="0">
                <a:solidFill>
                  <a:srgbClr val="666666"/>
                </a:solidFill>
                <a:effectLst/>
                <a:latin typeface="+mj-lt"/>
                <a:ea typeface="돋움" panose="020B0600000101010101" pitchFamily="50" charset="-127"/>
              </a:rPr>
              <a:t> - Task</a:t>
            </a:r>
            <a:r>
              <a:rPr lang="ko-KR" altLang="en-US" b="0" i="0" dirty="0">
                <a:solidFill>
                  <a:srgbClr val="666666"/>
                </a:solidFill>
                <a:effectLst/>
                <a:latin typeface="+mj-lt"/>
                <a:ea typeface="돋움" panose="020B0600000101010101" pitchFamily="50" charset="-127"/>
              </a:rPr>
              <a:t>의 대기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num.stream.threads</a:t>
            </a:r>
            <a:r>
              <a:rPr lang="en-US" altLang="ko-KR" b="0" i="0" dirty="0">
                <a:solidFill>
                  <a:srgbClr val="666666"/>
                </a:solidFill>
                <a:effectLst/>
                <a:latin typeface="+mj-lt"/>
                <a:ea typeface="돋움" panose="020B0600000101010101" pitchFamily="50" charset="-127"/>
              </a:rPr>
              <a:t> - Thread</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replication.factor</a:t>
            </a:r>
            <a:r>
              <a:rPr lang="en-US" altLang="ko-KR" b="0" i="0" dirty="0">
                <a:solidFill>
                  <a:srgbClr val="666666"/>
                </a:solidFill>
                <a:effectLst/>
                <a:latin typeface="+mj-lt"/>
                <a:ea typeface="돋움" panose="020B0600000101010101" pitchFamily="50" charset="-127"/>
              </a:rPr>
              <a:t> -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retries - </a:t>
            </a:r>
            <a:r>
              <a:rPr lang="ko-KR" altLang="en-US" b="0" i="0" dirty="0">
                <a:solidFill>
                  <a:srgbClr val="666666"/>
                </a:solidFill>
                <a:effectLst/>
                <a:latin typeface="+mj-lt"/>
                <a:ea typeface="돋움" panose="020B0600000101010101" pitchFamily="50" charset="-127"/>
              </a:rPr>
              <a:t>처리 </a:t>
            </a:r>
            <a:r>
              <a:rPr lang="ko-KR" altLang="en-US" b="0" i="0" dirty="0" err="1">
                <a:solidFill>
                  <a:srgbClr val="666666"/>
                </a:solidFill>
                <a:effectLst/>
                <a:latin typeface="+mj-lt"/>
                <a:ea typeface="돋움" panose="020B0600000101010101" pitchFamily="50" charset="-127"/>
              </a:rPr>
              <a:t>실패시</a:t>
            </a:r>
            <a:r>
              <a:rPr lang="ko-KR" altLang="en-US" b="0" i="0" dirty="0">
                <a:solidFill>
                  <a:srgbClr val="666666"/>
                </a:solidFill>
                <a:effectLst/>
                <a:latin typeface="+mj-lt"/>
                <a:ea typeface="돋움" panose="020B0600000101010101" pitchFamily="50" charset="-127"/>
              </a:rPr>
              <a:t> 재시도 횟수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retry.backoff.ms - </a:t>
            </a:r>
            <a:r>
              <a:rPr lang="ko-KR" altLang="en-US" b="0" i="0" dirty="0">
                <a:solidFill>
                  <a:srgbClr val="666666"/>
                </a:solidFill>
                <a:effectLst/>
                <a:latin typeface="+mj-lt"/>
                <a:ea typeface="돋움" panose="020B0600000101010101" pitchFamily="50" charset="-127"/>
              </a:rPr>
              <a:t>재시도 요청 간격 시간</a:t>
            </a:r>
            <a:r>
              <a:rPr lang="en-US" altLang="ko-KR" b="0" i="0" dirty="0">
                <a:solidFill>
                  <a:srgbClr val="666666"/>
                </a:solidFill>
                <a:effectLst/>
                <a:latin typeface="+mj-lt"/>
                <a:ea typeface="돋움" panose="020B0600000101010101" pitchFamily="50" charset="-127"/>
              </a:rPr>
              <a:t>(default: 100ms)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state.dir</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상태 저장소 디렉토리 위치</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상태기반 데이터 처리시 생성 및 사용 </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tmp</a:t>
            </a:r>
            <a:r>
              <a:rPr lang="en-US" altLang="ko-KR" b="0" i="0" dirty="0">
                <a:solidFill>
                  <a:srgbClr val="666666"/>
                </a:solidFill>
                <a:effectLst/>
                <a:latin typeface="+mj-lt"/>
                <a:ea typeface="돋움" panose="020B0600000101010101" pitchFamily="50" charset="-127"/>
              </a:rPr>
              <a:t>/</a:t>
            </a:r>
            <a:r>
              <a:rPr lang="en-US" altLang="ko-KR" b="0" i="0" dirty="0" err="1">
                <a:solidFill>
                  <a:srgbClr val="666666"/>
                </a:solidFill>
                <a:effectLst/>
                <a:latin typeface="+mj-lt"/>
                <a:ea typeface="돋움" panose="020B0600000101010101" pitchFamily="50" charset="-127"/>
              </a:rPr>
              <a:t>kafka</a:t>
            </a:r>
            <a:r>
              <a:rPr lang="en-US" altLang="ko-KR" b="0" i="0" dirty="0">
                <a:solidFill>
                  <a:srgbClr val="666666"/>
                </a:solidFill>
                <a:effectLst/>
                <a:latin typeface="+mj-lt"/>
                <a:ea typeface="돋움" panose="020B0600000101010101" pitchFamily="50" charset="-127"/>
              </a:rPr>
              <a:t>-streams)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https://gunju-ko.github.io/kafka/kafka-stream/2018/04/20/Configuring-KafkaStream.html</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214</a:t>
            </a:fld>
            <a:endParaRPr lang="ko-KR" altLang="en-US"/>
          </a:p>
        </p:txBody>
      </p:sp>
    </p:spTree>
    <p:extLst>
      <p:ext uri="{BB962C8B-B14F-4D97-AF65-F5344CB8AC3E}">
        <p14:creationId xmlns:p14="http://schemas.microsoft.com/office/powerpoint/2010/main" val="34735767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a:t>
            </a:r>
            <a:r>
              <a:rPr lang="en-US" altLang="ko-KR" sz="1200" b="1" dirty="0">
                <a:solidFill>
                  <a:srgbClr val="FF0000"/>
                </a:solidFill>
              </a:rPr>
              <a:t>:/root/.m2/repository/org/</a:t>
            </a:r>
            <a:r>
              <a:rPr lang="en-US" altLang="ko-KR" sz="1200" b="1" dirty="0" err="1">
                <a:solidFill>
                  <a:srgbClr val="FF0000"/>
                </a:solidFill>
              </a:rPr>
              <a:t>apache</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-streams/3.4.0/kafka-streams-3.4.0.jar </a:t>
            </a:r>
            <a:r>
              <a:rPr lang="en-US" altLang="ko-KR" sz="1200" dirty="0" err="1"/>
              <a:t>com.kopo.kafka.</a:t>
            </a:r>
            <a:r>
              <a:rPr lang="en-US" altLang="ko-KR" sz="1200" b="1" dirty="0" err="1">
                <a:solidFill>
                  <a:srgbClr val="FF0000"/>
                </a:solidFill>
              </a:rPr>
              <a:t>TestFilter</a:t>
            </a:r>
            <a:endParaRPr lang="en-US" altLang="ko-KR" sz="1200" b="1" dirty="0">
              <a:solidFill>
                <a:srgbClr val="FF0000"/>
              </a:solidFill>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215</a:t>
            </a:fld>
            <a:endParaRPr lang="ko-KR" altLang="en-US"/>
          </a:p>
        </p:txBody>
      </p:sp>
    </p:spTree>
    <p:extLst>
      <p:ext uri="{BB962C8B-B14F-4D97-AF65-F5344CB8AC3E}">
        <p14:creationId xmlns:p14="http://schemas.microsoft.com/office/powerpoint/2010/main" val="3419088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kafka-console-consumer.sh --bootstrap-server master:9092,slave1:9092,slave2:9092 --property </a:t>
            </a:r>
            <a:r>
              <a:rPr lang="en-US" altLang="ko-KR" sz="1200" dirty="0" err="1"/>
              <a:t>print.key</a:t>
            </a:r>
            <a:r>
              <a:rPr lang="en-US" altLang="ko-KR" sz="1200" dirty="0"/>
              <a:t>=true --property </a:t>
            </a:r>
            <a:r>
              <a:rPr lang="en-US" altLang="ko-KR" sz="1200" dirty="0" err="1"/>
              <a:t>key.separator</a:t>
            </a:r>
            <a:r>
              <a:rPr lang="en-US" altLang="ko-KR" sz="1200" dirty="0"/>
              <a:t>=":"  --topic </a:t>
            </a:r>
            <a:r>
              <a:rPr lang="en-US" altLang="ko-KR" sz="1200" dirty="0" err="1"/>
              <a:t>javatopic</a:t>
            </a:r>
            <a:r>
              <a:rPr lang="en-US" altLang="ko-KR" sz="1200" dirty="0"/>
              <a:t> --from-beginning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r>
              <a:rPr lang="en-US" altLang="ko-KR" dirty="0"/>
              <a:t> 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news-topic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en-US" altLang="ko-KR" dirty="0"/>
          </a:p>
          <a:p>
            <a:r>
              <a:rPr lang="en-US" altLang="ko-KR" dirty="0"/>
              <a:t>&gt;1:1</a:t>
            </a:r>
          </a:p>
          <a:p>
            <a:r>
              <a:rPr lang="en-US" altLang="ko-KR" dirty="0"/>
              <a:t>&gt;1:2</a:t>
            </a:r>
          </a:p>
          <a:p>
            <a:r>
              <a:rPr lang="en-US" altLang="ko-KR" dirty="0"/>
              <a:t>&gt;123</a:t>
            </a:r>
          </a:p>
          <a:p>
            <a:endParaRPr lang="en-US" altLang="ko-KR" dirty="0"/>
          </a:p>
          <a:p>
            <a:r>
              <a:rPr lang="en-US" altLang="ko-KR" dirty="0"/>
              <a:t> java -cp target/kafka-example-1.0.jar:/root/.m2/repository/org/</a:t>
            </a:r>
            <a:r>
              <a:rPr lang="en-US" altLang="ko-KR" dirty="0" err="1"/>
              <a:t>apache</a:t>
            </a:r>
            <a:r>
              <a:rPr lang="en-US" altLang="ko-KR" dirty="0"/>
              <a:t>/</a:t>
            </a:r>
            <a:r>
              <a:rPr lang="en-US" altLang="ko-KR" dirty="0" err="1"/>
              <a:t>kafka</a:t>
            </a:r>
            <a:r>
              <a:rPr lang="en-US" altLang="ko-KR" dirty="0"/>
              <a:t>/kaf_2.13/3.4.0/kafka_2.13-3.4.0.jar:/root/.m2/repository/org/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 </a:t>
            </a:r>
            <a:r>
              <a:rPr lang="en-US" altLang="ko-KR" dirty="0" err="1"/>
              <a:t>com.kopo.kafka.TestMap</a:t>
            </a:r>
            <a:endParaRPr lang="en-US" altLang="ko-KR" dirty="0"/>
          </a:p>
          <a:p>
            <a:endParaRPr lang="en-US" altLang="ko-KR" dirty="0"/>
          </a:p>
          <a:p>
            <a:r>
              <a:rPr lang="en-US" altLang="ko-KR" dirty="0"/>
              <a:t>kafka-topics.sh --create --topic </a:t>
            </a:r>
            <a:r>
              <a:rPr lang="en-US" altLang="ko-KR" dirty="0" err="1"/>
              <a:t>newstopic</a:t>
            </a:r>
            <a:r>
              <a:rPr lang="en-US" altLang="ko-KR" dirty="0"/>
              <a:t> --bootstrap-server master:9092,slave1:9092,slave2:9092 –replication-factor 1 --partitions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a:t>
            </a:r>
            <a:r>
              <a:rPr lang="en-US" altLang="ko-KR" dirty="0" err="1"/>
              <a:t>newstopic</a:t>
            </a:r>
            <a:r>
              <a:rPr lang="en-US" altLang="ko-KR" dirty="0"/>
              <a:t>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217</a:t>
            </a:fld>
            <a:endParaRPr lang="ko-KR" altLang="en-US"/>
          </a:p>
        </p:txBody>
      </p:sp>
    </p:spTree>
    <p:extLst>
      <p:ext uri="{BB962C8B-B14F-4D97-AF65-F5344CB8AC3E}">
        <p14:creationId xmlns:p14="http://schemas.microsoft.com/office/powerpoint/2010/main" val="27003018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endParaRPr lang="en-US" altLang="ko-KR" dirty="0"/>
          </a:p>
          <a:p>
            <a:r>
              <a:rPr lang="en-US" altLang="ko-KR" dirty="0"/>
              <a:t>kafka-topics.sh --create --topic chat-topic --bootstrap-server master:9092,slave1:9092,slave2:9092 –replication-factor 1 --partitions 2</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218</a:t>
            </a:fld>
            <a:endParaRPr lang="ko-KR" altLang="en-US"/>
          </a:p>
        </p:txBody>
      </p:sp>
    </p:spTree>
    <p:extLst>
      <p:ext uri="{BB962C8B-B14F-4D97-AF65-F5344CB8AC3E}">
        <p14:creationId xmlns:p14="http://schemas.microsoft.com/office/powerpoint/2010/main" val="13913788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r>
              <a:rPr lang="en-US" altLang="ko-KR" dirty="0"/>
              <a:t>kafka-topics.sh --describe --topic chat-topic --bootstrap-server master:9092,slave1:9092,slave2:9092</a:t>
            </a:r>
          </a:p>
          <a:p>
            <a:endParaRPr lang="en-US" altLang="ko-KR" dirty="0"/>
          </a:p>
          <a:p>
            <a:endParaRPr lang="en-US" altLang="ko-KR" dirty="0"/>
          </a:p>
          <a:p>
            <a:r>
              <a:rPr lang="en-US" altLang="ko-KR" b="0" dirty="0">
                <a:solidFill>
                  <a:srgbClr val="0000FF"/>
                </a:solidFill>
                <a:effectLst/>
                <a:latin typeface="Consolas" panose="020B0609020204030204" pitchFamily="49" charset="0"/>
              </a:rPr>
              <a:t>&lt;?</a:t>
            </a:r>
            <a:r>
              <a:rPr lang="en-US" altLang="ko-KR" b="0" dirty="0">
                <a:solidFill>
                  <a:srgbClr val="808080"/>
                </a:solidFill>
                <a:effectLst/>
                <a:latin typeface="Consolas" panose="020B0609020204030204" pitchFamily="49" charset="0"/>
              </a:rPr>
              <a:t>xml</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version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"1.0"</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encoding</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"UTF-8"?&gt;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00"/>
                </a:solidFill>
                <a:effectLst/>
                <a:latin typeface="Consolas" panose="020B0609020204030204" pitchFamily="49" charset="0"/>
              </a:rPr>
              <a:t> </a:t>
            </a:r>
            <a:r>
              <a:rPr lang="en-US" altLang="ko-KR" b="0" dirty="0" err="1">
                <a:solidFill>
                  <a:srgbClr val="FF0000"/>
                </a:solidFill>
                <a:effectLst/>
                <a:latin typeface="Consolas" panose="020B0609020204030204" pitchFamily="49" charset="0"/>
              </a:rPr>
              <a:t>xmlns</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xmlns:xsi</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"http://www.w3.org/2001/XMLSchema-instance"</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xsi:schemaLocation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 http://maven.apache.org/xsd/maven-4.0.0.xsd"&gt;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4.0.0</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com.kopo.kafka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-example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UTF-8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kafka_2.13</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-streams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slf4j-api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1.7.5</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slf4j-simple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1.6.4</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org.rocksdb</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rocksdbjni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6.20.3</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jackson-databind</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-annotations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219</a:t>
            </a:fld>
            <a:endParaRPr lang="ko-KR" altLang="en-US"/>
          </a:p>
        </p:txBody>
      </p:sp>
    </p:spTree>
    <p:extLst>
      <p:ext uri="{BB962C8B-B14F-4D97-AF65-F5344CB8AC3E}">
        <p14:creationId xmlns:p14="http://schemas.microsoft.com/office/powerpoint/2010/main" val="2049621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220</a:t>
            </a:fld>
            <a:endParaRPr lang="ko-KR" altLang="en-US"/>
          </a:p>
        </p:txBody>
      </p:sp>
    </p:spTree>
    <p:extLst>
      <p:ext uri="{BB962C8B-B14F-4D97-AF65-F5344CB8AC3E}">
        <p14:creationId xmlns:p14="http://schemas.microsoft.com/office/powerpoint/2010/main" val="4965107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221</a:t>
            </a:fld>
            <a:endParaRPr lang="ko-KR" altLang="en-US"/>
          </a:p>
        </p:txBody>
      </p:sp>
    </p:spTree>
    <p:extLst>
      <p:ext uri="{BB962C8B-B14F-4D97-AF65-F5344CB8AC3E}">
        <p14:creationId xmlns:p14="http://schemas.microsoft.com/office/powerpoint/2010/main" val="36146790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org.apache.kafka.streams.KafkaStreams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org.apache.kafka.streams.StreamsConfig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org.apache.kafka.streams.Topology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org.apache.kafka.streams.kstream.KStream</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org.apache.kafka.streams.KeyValue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org.apache.kafka.streams.kstream.KTable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org.apache.kafka.streams.kstream.Produced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org.apache.kafka.streams.kstream.Consumed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java.util.Arrays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TestCount</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 {</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StreamsConfig.APPLICATION_ID_CONFIG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ktable</a:t>
            </a:r>
            <a:r>
              <a:rPr lang="en-US" altLang="ko-KR" b="0" dirty="0">
                <a:solidFill>
                  <a:srgbClr val="A31515"/>
                </a:solidFill>
                <a:effectLst/>
                <a:latin typeface="Consolas" panose="020B0609020204030204" pitchFamily="49" charset="0"/>
              </a:rPr>
              <a:t>-count"</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StreamsConfig.BOOTSTRAP_SERVERS_CONFIG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StreamsConfig.NUM_STREAM_THREADS_CONFIG</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StreamsConfig.DEFAULT_KEY_SERDE_CLASS_CONFIG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StreamsConfig.DEFAULT_VALUE_SERDE_CLASS_CONFIG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 builder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&lt;String&gt;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&lt;Long&gt;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Serdes.Long</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KStream</a:t>
            </a:r>
            <a:r>
              <a:rPr lang="en-US" altLang="ko-KR" b="0" dirty="0">
                <a:solidFill>
                  <a:srgbClr val="000000"/>
                </a:solidFill>
                <a:effectLst/>
                <a:latin typeface="Consolas" panose="020B0609020204030204" pitchFamily="49" charset="0"/>
              </a:rPr>
              <a:t>&lt;String, String&gt; </a:t>
            </a:r>
            <a:r>
              <a:rPr lang="en-US" altLang="ko-KR" b="0" dirty="0" err="1">
                <a:solidFill>
                  <a:srgbClr val="000000"/>
                </a:solidFill>
                <a:effectLst/>
                <a:latin typeface="Consolas" panose="020B0609020204030204" pitchFamily="49" charset="0"/>
              </a:rPr>
              <a:t>mystream</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builder.stream</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"word-topic"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Consumed.with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KTable</a:t>
            </a:r>
            <a:r>
              <a:rPr lang="en-US" altLang="ko-KR" b="0" dirty="0">
                <a:solidFill>
                  <a:srgbClr val="000000"/>
                </a:solidFill>
                <a:effectLst/>
                <a:latin typeface="Consolas" panose="020B0609020204030204" pitchFamily="49" charset="0"/>
              </a:rPr>
              <a:t>&lt;String, Long&gt; </a:t>
            </a:r>
            <a:r>
              <a:rPr lang="en-US" altLang="ko-KR" b="0" dirty="0" err="1">
                <a:solidFill>
                  <a:srgbClr val="000000"/>
                </a:solidFill>
                <a:effectLst/>
                <a:latin typeface="Consolas" panose="020B0609020204030204" pitchFamily="49" charset="0"/>
              </a:rPr>
              <a:t>wordCounts</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mystream</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flatMapValues</a:t>
            </a:r>
            <a:r>
              <a:rPr lang="en-US" altLang="ko-KR" b="0" dirty="0">
                <a:solidFill>
                  <a:srgbClr val="000000"/>
                </a:solidFill>
                <a:effectLst/>
                <a:latin typeface="Consolas" panose="020B0609020204030204" pitchFamily="49" charset="0"/>
              </a:rPr>
              <a:t>(value -&gt; </a:t>
            </a:r>
            <a:r>
              <a:rPr lang="en-US" altLang="ko-KR" b="0" dirty="0" err="1">
                <a:solidFill>
                  <a:srgbClr val="000000"/>
                </a:solidFill>
                <a:effectLst/>
                <a:latin typeface="Consolas" panose="020B0609020204030204" pitchFamily="49" charset="0"/>
              </a:rPr>
              <a:t>Arrays.asList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value.toLowerCase</a:t>
            </a:r>
            <a:r>
              <a:rPr lang="en-US" altLang="ko-KR" b="0" dirty="0">
                <a:solidFill>
                  <a:srgbClr val="000000"/>
                </a:solidFill>
                <a:effectLst/>
                <a:latin typeface="Consolas" panose="020B0609020204030204" pitchFamily="49" charset="0"/>
              </a:rPr>
              <a:t>().split(</a:t>
            </a:r>
            <a:r>
              <a:rPr lang="en-US" altLang="ko-KR" b="0" dirty="0">
                <a:solidFill>
                  <a:srgbClr val="A31515"/>
                </a:solidFill>
                <a:effectLst/>
                <a:latin typeface="Consolas" panose="020B0609020204030204" pitchFamily="49" charset="0"/>
              </a:rPr>
              <a:t>"\\W+"</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groupBy</a:t>
            </a:r>
            <a:r>
              <a:rPr lang="en-US" altLang="ko-KR" b="0" dirty="0">
                <a:solidFill>
                  <a:srgbClr val="000000"/>
                </a:solidFill>
                <a:effectLst/>
                <a:latin typeface="Consolas" panose="020B0609020204030204" pitchFamily="49" charset="0"/>
              </a:rPr>
              <a:t>((key, value) -&gt; value)</a:t>
            </a:r>
          </a:p>
          <a:p>
            <a:r>
              <a:rPr lang="en-US" altLang="ko-KR" b="0" dirty="0">
                <a:solidFill>
                  <a:srgbClr val="000000"/>
                </a:solidFill>
                <a:effectLst/>
                <a:latin typeface="Consolas" panose="020B0609020204030204" pitchFamily="49" charset="0"/>
              </a:rPr>
              <a:t>.count();</a:t>
            </a:r>
          </a:p>
          <a:p>
            <a:r>
              <a:rPr lang="en-US" altLang="ko-KR" b="0" dirty="0" err="1">
                <a:solidFill>
                  <a:srgbClr val="000000"/>
                </a:solidFill>
                <a:effectLst/>
                <a:latin typeface="Consolas" panose="020B0609020204030204" pitchFamily="49" charset="0"/>
              </a:rPr>
              <a:t>wordCounts.toStream</a:t>
            </a:r>
            <a:r>
              <a:rPr lang="en-US" altLang="ko-KR" b="0" dirty="0">
                <a:solidFill>
                  <a:srgbClr val="000000"/>
                </a:solidFill>
                <a:effectLst/>
                <a:latin typeface="Consolas" panose="020B0609020204030204" pitchFamily="49" charset="0"/>
              </a:rPr>
              <a:t>().to(</a:t>
            </a:r>
            <a:r>
              <a:rPr lang="en-US" altLang="ko-KR" b="0" dirty="0">
                <a:solidFill>
                  <a:srgbClr val="A31515"/>
                </a:solidFill>
                <a:effectLst/>
                <a:latin typeface="Consolas" panose="020B0609020204030204" pitchFamily="49" charset="0"/>
              </a:rPr>
              <a:t>"count-topic"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Topology </a:t>
            </a:r>
            <a:r>
              <a:rPr lang="en-US" altLang="ko-KR" b="0" dirty="0" err="1">
                <a:solidFill>
                  <a:srgbClr val="000000"/>
                </a:solidFill>
                <a:effectLst/>
                <a:latin typeface="Consolas" panose="020B0609020204030204" pitchFamily="49" charset="0"/>
              </a:rPr>
              <a:t>topology</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builder.build</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topology.describe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 streams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(topology, props);</a:t>
            </a:r>
          </a:p>
          <a:p>
            <a:r>
              <a:rPr lang="en-US" altLang="ko-KR" b="0" dirty="0" err="1">
                <a:solidFill>
                  <a:srgbClr val="000000"/>
                </a:solidFill>
                <a:effectLst/>
                <a:latin typeface="Consolas" panose="020B0609020204030204" pitchFamily="49" charset="0"/>
              </a:rPr>
              <a:t>streams.start</a:t>
            </a:r>
            <a:r>
              <a:rPr lang="en-US" altLang="ko-KR" b="0" dirty="0">
                <a:solidFill>
                  <a:srgbClr val="000000"/>
                </a:solidFill>
                <a:effectLst/>
                <a:latin typeface="Consolas" panose="020B0609020204030204" pitchFamily="49" charset="0"/>
              </a:rPr>
              <a:t>();</a:t>
            </a:r>
          </a:p>
          <a:p>
            <a:r>
              <a:rPr lang="en-US" altLang="ko-KR" b="0" dirty="0">
                <a:solidFill>
                  <a:srgbClr val="008000"/>
                </a:solidFill>
                <a:effectLst/>
                <a:latin typeface="Consolas" panose="020B0609020204030204" pitchFamily="49" charset="0"/>
              </a:rPr>
              <a:t>// </a:t>
            </a:r>
            <a:r>
              <a:rPr lang="en-US" altLang="ko-KR" b="0" dirty="0" err="1">
                <a:solidFill>
                  <a:srgbClr val="008000"/>
                </a:solidFill>
                <a:effectLst/>
                <a:latin typeface="Consolas" panose="020B0609020204030204" pitchFamily="49" charset="0"/>
              </a:rPr>
              <a:t>streams.close</a:t>
            </a:r>
            <a:r>
              <a:rPr lang="en-US" altLang="ko-KR" b="0" dirty="0">
                <a:solidFill>
                  <a:srgbClr val="008000"/>
                </a:solidFill>
                <a:effectLst/>
                <a:latin typeface="Consolas" panose="020B0609020204030204" pitchFamily="49" charset="0"/>
              </a:rPr>
              <a:t>();</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222</a:t>
            </a:fld>
            <a:endParaRPr lang="ko-KR" altLang="en-US"/>
          </a:p>
        </p:txBody>
      </p:sp>
    </p:spTree>
    <p:extLst>
      <p:ext uri="{BB962C8B-B14F-4D97-AF65-F5344CB8AC3E}">
        <p14:creationId xmlns:p14="http://schemas.microsoft.com/office/powerpoint/2010/main" val="84518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주키퍼와</a:t>
            </a:r>
            <a:r>
              <a:rPr lang="ko-KR" altLang="en-US" dirty="0"/>
              <a:t> 카프카는 동일 서버에 설치하지 않아야 함</a:t>
            </a:r>
            <a:r>
              <a:rPr lang="en-US" altLang="ko-KR" dirty="0"/>
              <a:t>(</a:t>
            </a:r>
            <a:r>
              <a:rPr lang="ko-KR" altLang="en-US" dirty="0" err="1"/>
              <a:t>주키퍼가</a:t>
            </a:r>
            <a:r>
              <a:rPr lang="ko-KR" altLang="en-US" dirty="0"/>
              <a:t> 장애 상황에 놓이면 카프카도 동시에 장애상황에 빠지기 때문</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a:t>
            </a:fld>
            <a:endParaRPr lang="ko-KR" altLang="en-US"/>
          </a:p>
        </p:txBody>
      </p:sp>
    </p:spTree>
    <p:extLst>
      <p:ext uri="{BB962C8B-B14F-4D97-AF65-F5344CB8AC3E}">
        <p14:creationId xmlns:p14="http://schemas.microsoft.com/office/powerpoint/2010/main" val="34995992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java -cp target/kafka-example-1.0.jar:/root/.m2/repository/org/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-streams/3.4.0/kafka-streams-3.4.0.jar:/root/.m2/repository/org/</a:t>
            </a:r>
            <a:r>
              <a:rPr lang="en-US" altLang="ko-KR" dirty="0" err="1"/>
              <a:t>rocksdb</a:t>
            </a:r>
            <a:r>
              <a:rPr lang="en-US" altLang="ko-KR" dirty="0"/>
              <a:t>/</a:t>
            </a:r>
            <a:r>
              <a:rPr lang="en-US" altLang="ko-KR" dirty="0" err="1"/>
              <a:t>rocksdbjni</a:t>
            </a:r>
            <a:r>
              <a:rPr lang="en-US" altLang="ko-KR" dirty="0"/>
              <a:t>/6.20.3/rocksdbjni-6.20.3.jar:/root/.m2/repository/com/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jackson-databind</a:t>
            </a:r>
            <a:r>
              <a:rPr lang="en-US" altLang="ko-KR" dirty="0"/>
              <a:t>/2.12.2/jackson-databind-2.12.2.jar:/root/.m2/repository/com/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-core/2.12.2/jackson-core-2.12.2.jar:/root/.m2/repository/com/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-annotations/2.12.2/jackson-annotations-2.12.2.jar </a:t>
            </a:r>
            <a:r>
              <a:rPr lang="en-US" altLang="ko-KR" dirty="0" err="1"/>
              <a:t>com.kopo.kafka.TestCount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223</a:t>
            </a:fld>
            <a:endParaRPr lang="ko-KR" altLang="en-US"/>
          </a:p>
        </p:txBody>
      </p:sp>
    </p:spTree>
    <p:extLst>
      <p:ext uri="{BB962C8B-B14F-4D97-AF65-F5344CB8AC3E}">
        <p14:creationId xmlns:p14="http://schemas.microsoft.com/office/powerpoint/2010/main" val="23277439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상기 코드를 아래와 같이 변형하면</a:t>
            </a:r>
            <a:r>
              <a:rPr lang="en-US" altLang="ko-KR" dirty="0"/>
              <a:t>(key</a:t>
            </a:r>
            <a:r>
              <a:rPr lang="ko-KR" altLang="en-US" dirty="0"/>
              <a:t>가 아니라 </a:t>
            </a:r>
            <a:r>
              <a:rPr lang="en-US" altLang="ko-KR" dirty="0"/>
              <a:t>value</a:t>
            </a:r>
            <a:r>
              <a:rPr lang="ko-KR" altLang="en-US" dirty="0"/>
              <a:t>로 </a:t>
            </a:r>
            <a:r>
              <a:rPr lang="en-US" altLang="ko-KR" dirty="0"/>
              <a:t>Join)</a:t>
            </a:r>
          </a:p>
          <a:p>
            <a:r>
              <a:rPr lang="en-US" altLang="ko-KR" dirty="0"/>
              <a:t> </a:t>
            </a:r>
            <a:r>
              <a:rPr lang="en-US" altLang="ko-KR" dirty="0" err="1"/>
              <a:t>mystream.join</a:t>
            </a:r>
            <a:r>
              <a:rPr lang="en-US" altLang="ko-KR" dirty="0"/>
              <a:t>(</a:t>
            </a:r>
            <a:r>
              <a:rPr lang="en-US" altLang="ko-KR" dirty="0" err="1"/>
              <a:t>chatTable</a:t>
            </a:r>
            <a:r>
              <a:rPr lang="en-US" altLang="ko-KR" dirty="0"/>
              <a:t>,</a:t>
            </a:r>
          </a:p>
          <a:p>
            <a:r>
              <a:rPr lang="en-US" altLang="ko-KR" dirty="0"/>
              <a:t>                     (</a:t>
            </a:r>
            <a:r>
              <a:rPr lang="en-US" altLang="ko-KR" dirty="0" err="1"/>
              <a:t>mystreamKey</a:t>
            </a:r>
            <a:r>
              <a:rPr lang="en-US" altLang="ko-KR" dirty="0"/>
              <a:t>, </a:t>
            </a:r>
            <a:r>
              <a:rPr lang="en-US" altLang="ko-KR" dirty="0" err="1"/>
              <a:t>mystreamValue</a:t>
            </a:r>
            <a:r>
              <a:rPr lang="en-US" altLang="ko-KR" dirty="0"/>
              <a:t>) -&gt; {</a:t>
            </a:r>
            <a:r>
              <a:rPr lang="en-US" altLang="ko-KR" dirty="0" err="1"/>
              <a:t>System.out.println</a:t>
            </a:r>
            <a:r>
              <a:rPr lang="en-US" altLang="ko-KR" dirty="0"/>
              <a:t>(</a:t>
            </a:r>
            <a:r>
              <a:rPr lang="en-US" altLang="ko-KR" dirty="0" err="1"/>
              <a:t>mystreamKey</a:t>
            </a:r>
            <a:r>
              <a:rPr lang="en-US" altLang="ko-KR" dirty="0"/>
              <a:t>);</a:t>
            </a:r>
            <a:r>
              <a:rPr lang="en-US" altLang="ko-KR" dirty="0" err="1"/>
              <a:t>System.out.println</a:t>
            </a:r>
            <a:r>
              <a:rPr lang="en-US" altLang="ko-KR" dirty="0"/>
              <a:t>(</a:t>
            </a:r>
            <a:r>
              <a:rPr lang="en-US" altLang="ko-KR" dirty="0" err="1"/>
              <a:t>mystreamValue</a:t>
            </a:r>
            <a:r>
              <a:rPr lang="en-US" altLang="ko-KR" dirty="0"/>
              <a:t>); return </a:t>
            </a:r>
            <a:r>
              <a:rPr lang="en-US" altLang="ko-KR" b="1" dirty="0" err="1"/>
              <a:t>mystreamValue</a:t>
            </a:r>
            <a:r>
              <a:rPr lang="en-US" altLang="ko-KR" dirty="0"/>
              <a:t>;},</a:t>
            </a:r>
          </a:p>
          <a:p>
            <a:r>
              <a:rPr lang="en-US" altLang="ko-KR" dirty="0"/>
              <a:t>                     (</a:t>
            </a:r>
            <a:r>
              <a:rPr lang="en-US" altLang="ko-KR" dirty="0" err="1"/>
              <a:t>mystreamValue</a:t>
            </a:r>
            <a:r>
              <a:rPr lang="en-US" altLang="ko-KR" dirty="0"/>
              <a:t>, </a:t>
            </a:r>
            <a:r>
              <a:rPr lang="en-US" altLang="ko-KR" dirty="0" err="1"/>
              <a:t>chatTableValue</a:t>
            </a:r>
            <a:r>
              <a:rPr lang="en-US" altLang="ko-KR" dirty="0"/>
              <a:t>) -&gt; {</a:t>
            </a:r>
            <a:r>
              <a:rPr lang="en-US" altLang="ko-KR" dirty="0" err="1"/>
              <a:t>System.out.println</a:t>
            </a:r>
            <a:r>
              <a:rPr lang="en-US" altLang="ko-KR" dirty="0"/>
              <a:t>(</a:t>
            </a:r>
            <a:r>
              <a:rPr lang="en-US" altLang="ko-KR" dirty="0" err="1"/>
              <a:t>mystreamValue</a:t>
            </a:r>
            <a:r>
              <a:rPr lang="en-US" altLang="ko-KR" dirty="0"/>
              <a:t>);</a:t>
            </a:r>
            <a:r>
              <a:rPr lang="en-US" altLang="ko-KR" dirty="0" err="1"/>
              <a:t>System.out.println</a:t>
            </a:r>
            <a:r>
              <a:rPr lang="en-US" altLang="ko-KR" dirty="0"/>
              <a:t>(</a:t>
            </a:r>
            <a:r>
              <a:rPr lang="en-US" altLang="ko-KR" dirty="0" err="1"/>
              <a:t>chatTableValue</a:t>
            </a:r>
            <a:r>
              <a:rPr lang="en-US" altLang="ko-KR" dirty="0"/>
              <a:t>);return </a:t>
            </a:r>
            <a:r>
              <a:rPr lang="en-US" altLang="ko-KR" dirty="0" err="1"/>
              <a:t>chatTableValue</a:t>
            </a:r>
            <a:r>
              <a:rPr lang="en-US" altLang="ko-KR" dirty="0"/>
              <a:t> + " at " + </a:t>
            </a:r>
            <a:r>
              <a:rPr lang="en-US" altLang="ko-KR" dirty="0" err="1"/>
              <a:t>mystreamValue</a:t>
            </a:r>
            <a:r>
              <a:rPr lang="en-US" altLang="ko-KR" dirty="0"/>
              <a:t>;})</a:t>
            </a:r>
          </a:p>
          <a:p>
            <a:r>
              <a:rPr lang="en-US" altLang="ko-KR" dirty="0"/>
              <a:t>                     .to("</a:t>
            </a:r>
            <a:r>
              <a:rPr lang="en-US" altLang="ko-KR" dirty="0" err="1"/>
              <a:t>javatopic</a:t>
            </a:r>
            <a:r>
              <a:rPr lang="en-US" altLang="ko-KR" dirty="0"/>
              <a:t>");</a:t>
            </a:r>
          </a:p>
          <a:p>
            <a:endParaRPr lang="en-US" altLang="ko-KR" dirty="0"/>
          </a:p>
          <a:p>
            <a:r>
              <a:rPr lang="ko-KR" altLang="en-US" dirty="0"/>
              <a:t>스트림의 </a:t>
            </a:r>
            <a:r>
              <a:rPr lang="en-US" altLang="ko-KR" dirty="0"/>
              <a:t>value</a:t>
            </a:r>
            <a:r>
              <a:rPr lang="ko-KR" altLang="en-US" dirty="0"/>
              <a:t>를 기준으로 </a:t>
            </a:r>
            <a:r>
              <a:rPr lang="en-US" altLang="ko-KR" dirty="0" err="1"/>
              <a:t>ktable</a:t>
            </a:r>
            <a:r>
              <a:rPr lang="ko-KR" altLang="en-US" dirty="0"/>
              <a:t>의 </a:t>
            </a:r>
            <a:r>
              <a:rPr lang="en-US" altLang="ko-KR" dirty="0"/>
              <a:t>key</a:t>
            </a:r>
            <a:r>
              <a:rPr lang="ko-KR" altLang="en-US" dirty="0"/>
              <a:t>와 조인하게 됨</a:t>
            </a:r>
            <a:endParaRPr lang="en-US" altLang="ko-KR" dirty="0"/>
          </a:p>
          <a:p>
            <a:endParaRPr lang="en-US" altLang="ko-KR" dirty="0"/>
          </a:p>
          <a:p>
            <a:r>
              <a:rPr lang="en-US" altLang="ko-KR" dirty="0" err="1"/>
              <a:t>ktable</a:t>
            </a:r>
            <a:r>
              <a:rPr lang="ko-KR" altLang="en-US" dirty="0"/>
              <a:t>에서 </a:t>
            </a:r>
            <a:r>
              <a:rPr lang="en-US" altLang="ko-KR" dirty="0"/>
              <a:t>key</a:t>
            </a:r>
            <a:r>
              <a:rPr lang="ko-KR" altLang="en-US" dirty="0"/>
              <a:t>와 </a:t>
            </a:r>
            <a:r>
              <a:rPr lang="en-US" altLang="ko-KR" dirty="0"/>
              <a:t>value</a:t>
            </a:r>
            <a:r>
              <a:rPr lang="ko-KR" altLang="en-US" dirty="0"/>
              <a:t>를 아래와 같이 입력</a:t>
            </a:r>
            <a:endParaRPr lang="en-US" altLang="ko-KR" dirty="0"/>
          </a:p>
          <a:p>
            <a:endParaRPr lang="en-US" altLang="ko-KR" dirty="0"/>
          </a:p>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myvalue:haha</a:t>
            </a:r>
            <a:endParaRPr lang="en-US" altLang="ko-KR" dirty="0"/>
          </a:p>
          <a:p>
            <a:endParaRPr lang="en-US" altLang="ko-KR" dirty="0"/>
          </a:p>
          <a:p>
            <a:r>
              <a:rPr lang="ko-KR" altLang="en-US" dirty="0"/>
              <a:t>스트림에서 </a:t>
            </a:r>
            <a:r>
              <a:rPr lang="en-US" altLang="ko-KR" dirty="0"/>
              <a:t>key, value</a:t>
            </a:r>
            <a:r>
              <a:rPr lang="ko-KR" altLang="en-US" dirty="0"/>
              <a:t>를 아래와 같이 입력하면</a:t>
            </a:r>
            <a:r>
              <a:rPr lang="en-US" altLang="ko-KR" dirty="0"/>
              <a:t>, </a:t>
            </a:r>
          </a:p>
          <a:p>
            <a:r>
              <a:rPr lang="en-US" altLang="ko-KR" dirty="0"/>
              <a:t>value</a:t>
            </a:r>
            <a:r>
              <a:rPr lang="ko-KR" altLang="en-US" dirty="0"/>
              <a:t>인 </a:t>
            </a:r>
            <a:r>
              <a:rPr lang="en-US" altLang="ko-KR" dirty="0"/>
              <a:t>“</a:t>
            </a:r>
            <a:r>
              <a:rPr lang="en-US" altLang="ko-KR" dirty="0" err="1"/>
              <a:t>myvalue</a:t>
            </a:r>
            <a:r>
              <a:rPr lang="en-US" altLang="ko-KR" dirty="0"/>
              <a:t>”</a:t>
            </a:r>
            <a:r>
              <a:rPr lang="ko-KR" altLang="en-US" dirty="0"/>
              <a:t>를 기준으로 </a:t>
            </a:r>
            <a:r>
              <a:rPr lang="en-US" altLang="ko-KR" b="1" dirty="0" err="1"/>
              <a:t>ktable</a:t>
            </a:r>
            <a:r>
              <a:rPr lang="ko-KR" altLang="en-US" b="1" dirty="0"/>
              <a:t>의 </a:t>
            </a:r>
            <a:r>
              <a:rPr lang="en-US" altLang="ko-KR" b="1" dirty="0"/>
              <a:t>key</a:t>
            </a:r>
            <a:r>
              <a:rPr lang="ko-KR" altLang="en-US" b="1" dirty="0"/>
              <a:t>와 </a:t>
            </a:r>
            <a:r>
              <a:rPr lang="ko-KR" altLang="en-US" b="1" dirty="0" err="1"/>
              <a:t>조인</a:t>
            </a:r>
            <a:r>
              <a:rPr lang="ko-KR" altLang="en-US" dirty="0" err="1"/>
              <a:t>하게됨</a:t>
            </a:r>
            <a:endParaRPr lang="en-US" altLang="ko-KR" dirty="0"/>
          </a:p>
          <a:p>
            <a:r>
              <a:rPr lang="en-US" altLang="ko-KR" dirty="0"/>
              <a:t>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kim:myvalue</a:t>
            </a:r>
            <a:endParaRPr lang="en-US" altLang="ko-KR" dirty="0"/>
          </a:p>
          <a:p>
            <a:endParaRPr lang="en-US" altLang="ko-KR" dirty="0"/>
          </a:p>
          <a:p>
            <a:r>
              <a:rPr lang="ko-KR" altLang="en-US" dirty="0"/>
              <a:t>결과는 아래와 같음</a:t>
            </a:r>
            <a:endParaRPr lang="en-US" altLang="ko-KR" dirty="0"/>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en-US" altLang="ko-KR" dirty="0"/>
          </a:p>
          <a:p>
            <a:endParaRPr lang="en-US" altLang="ko-KR" dirty="0"/>
          </a:p>
          <a:p>
            <a:r>
              <a:rPr lang="en-US" altLang="ko-KR" dirty="0" err="1"/>
              <a:t>kim:haha</a:t>
            </a:r>
            <a:r>
              <a:rPr lang="en-US" altLang="ko-KR" dirty="0"/>
              <a:t> at </a:t>
            </a:r>
            <a:r>
              <a:rPr lang="en-US" altLang="ko-KR" dirty="0" err="1"/>
              <a:t>myvalue</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225</a:t>
            </a:fld>
            <a:endParaRPr lang="ko-KR" altLang="en-US"/>
          </a:p>
        </p:txBody>
      </p:sp>
    </p:spTree>
    <p:extLst>
      <p:ext uri="{BB962C8B-B14F-4D97-AF65-F5344CB8AC3E}">
        <p14:creationId xmlns:p14="http://schemas.microsoft.com/office/powerpoint/2010/main" val="34882432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a:t>
            </a:r>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226</a:t>
            </a:fld>
            <a:endParaRPr lang="ko-KR" altLang="en-US"/>
          </a:p>
        </p:txBody>
      </p:sp>
    </p:spTree>
    <p:extLst>
      <p:ext uri="{BB962C8B-B14F-4D97-AF65-F5344CB8AC3E}">
        <p14:creationId xmlns:p14="http://schemas.microsoft.com/office/powerpoint/2010/main" val="32712226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192527"/>
                </a:solidFill>
                <a:effectLst/>
                <a:latin typeface="Segoe UI" panose="020B0502040204020203" pitchFamily="34" charset="0"/>
              </a:rPr>
              <a:t>merge &amp; join</a:t>
            </a:r>
          </a:p>
          <a:p>
            <a:r>
              <a:rPr lang="en-US" altLang="ko-KR" b="0" i="0" dirty="0">
                <a:solidFill>
                  <a:srgbClr val="192527"/>
                </a:solidFill>
                <a:effectLst/>
                <a:latin typeface="Segoe UI" panose="020B0502040204020203" pitchFamily="34" charset="0"/>
              </a:rPr>
              <a:t>input-1:</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(B, 2)</a:t>
            </a:r>
            <a:br>
              <a:rPr lang="en-US" altLang="ko-KR" dirty="0"/>
            </a:br>
            <a:br>
              <a:rPr lang="en-US" altLang="ko-KR" dirty="0"/>
            </a:br>
            <a:r>
              <a:rPr lang="en-US" altLang="ko-KR" b="0" i="0" dirty="0">
                <a:solidFill>
                  <a:srgbClr val="192527"/>
                </a:solidFill>
                <a:effectLst/>
                <a:latin typeface="Segoe UI" panose="020B0502040204020203" pitchFamily="34" charset="0"/>
              </a:rPr>
              <a:t>input-2:</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(C, 60)</a:t>
            </a:r>
            <a:br>
              <a:rPr lang="en-US" altLang="ko-KR" dirty="0"/>
            </a:br>
            <a:br>
              <a:rPr lang="en-US" altLang="ko-KR" dirty="0"/>
            </a:br>
            <a:r>
              <a:rPr lang="en-US" altLang="ko-KR" b="0" i="0" dirty="0">
                <a:solidFill>
                  <a:srgbClr val="192527"/>
                </a:solidFill>
                <a:effectLst/>
                <a:latin typeface="Segoe UI" panose="020B0502040204020203" pitchFamily="34" charset="0"/>
              </a:rPr>
              <a:t>join( (</a:t>
            </a:r>
            <a:r>
              <a:rPr lang="en-US" altLang="ko-KR" b="0" i="0" dirty="0" err="1">
                <a:solidFill>
                  <a:srgbClr val="192527"/>
                </a:solidFill>
                <a:effectLst/>
                <a:latin typeface="Segoe UI" panose="020B0502040204020203" pitchFamily="34" charset="0"/>
              </a:rPr>
              <a:t>l,r</a:t>
            </a:r>
            <a:r>
              <a:rPr lang="en-US" altLang="ko-KR" b="0" i="0" dirty="0">
                <a:solidFill>
                  <a:srgbClr val="192527"/>
                </a:solidFill>
                <a:effectLst/>
                <a:latin typeface="Segoe UI" panose="020B0502040204020203" pitchFamily="34" charset="0"/>
              </a:rPr>
              <a:t>) -&gt; new </a:t>
            </a:r>
            <a:r>
              <a:rPr lang="en-US" altLang="ko-KR" b="0" i="0" dirty="0" err="1">
                <a:solidFill>
                  <a:srgbClr val="192527"/>
                </a:solidFill>
                <a:effectLst/>
                <a:latin typeface="Segoe UI" panose="020B0502040204020203" pitchFamily="34" charset="0"/>
              </a:rPr>
              <a:t>KeyValue</a:t>
            </a:r>
            <a:r>
              <a:rPr lang="en-US" altLang="ko-KR" b="0" i="0" dirty="0">
                <a:solidFill>
                  <a:srgbClr val="192527"/>
                </a:solidFill>
                <a:effectLst/>
                <a:latin typeface="Segoe UI" panose="020B0502040204020203" pitchFamily="34" charset="0"/>
              </a:rPr>
              <a:t>(l, r) ): // simplified API</a:t>
            </a:r>
            <a:br>
              <a:rPr lang="en-US" altLang="ko-KR" dirty="0"/>
            </a:br>
            <a:r>
              <a:rPr lang="en-US" altLang="ko-KR" b="0" i="0" dirty="0">
                <a:solidFill>
                  <a:srgbClr val="192527"/>
                </a:solidFill>
                <a:effectLst/>
                <a:latin typeface="Segoe UI" panose="020B0502040204020203" pitchFamily="34" charset="0"/>
              </a:rPr>
              <a:t>(A, (1, 500) )</a:t>
            </a:r>
            <a:br>
              <a:rPr lang="en-US" altLang="ko-KR" dirty="0"/>
            </a:br>
            <a:r>
              <a:rPr lang="en-US" altLang="ko-KR" b="0" i="0" dirty="0">
                <a:solidFill>
                  <a:srgbClr val="192527"/>
                </a:solidFill>
                <a:effectLst/>
                <a:latin typeface="Segoe UI" panose="020B0502040204020203" pitchFamily="34" charset="0"/>
              </a:rPr>
              <a:t>(B, (2, null) )</a:t>
            </a:r>
            <a:br>
              <a:rPr lang="en-US" altLang="ko-KR" dirty="0"/>
            </a:br>
            <a:r>
              <a:rPr lang="en-US" altLang="ko-KR" b="0" i="0" dirty="0">
                <a:solidFill>
                  <a:srgbClr val="192527"/>
                </a:solidFill>
                <a:effectLst/>
                <a:latin typeface="Segoe UI" panose="020B0502040204020203" pitchFamily="34" charset="0"/>
              </a:rPr>
              <a:t>(C, (null, 60) )</a:t>
            </a:r>
            <a:br>
              <a:rPr lang="en-US" altLang="ko-KR" dirty="0"/>
            </a:br>
            <a:br>
              <a:rPr lang="en-US" altLang="ko-KR" dirty="0"/>
            </a:br>
            <a:r>
              <a:rPr lang="en-US" altLang="ko-KR" b="0" i="0" dirty="0">
                <a:solidFill>
                  <a:srgbClr val="192527"/>
                </a:solidFill>
                <a:effectLst/>
                <a:latin typeface="Segoe UI" panose="020B0502040204020203" pitchFamily="34" charset="0"/>
              </a:rPr>
              <a:t>merge:</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(B, 2)</a:t>
            </a:r>
            <a:br>
              <a:rPr lang="en-US" altLang="ko-KR" dirty="0"/>
            </a:br>
            <a:r>
              <a:rPr lang="en-US" altLang="ko-KR" b="0" i="0" dirty="0">
                <a:solidFill>
                  <a:srgbClr val="192527"/>
                </a:solidFill>
                <a:effectLst/>
                <a:latin typeface="Segoe UI" panose="020B0502040204020203" pitchFamily="34" charset="0"/>
              </a:rPr>
              <a:t>(C, 60)</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227</a:t>
            </a:fld>
            <a:endParaRPr lang="ko-KR" altLang="en-US"/>
          </a:p>
        </p:txBody>
      </p:sp>
    </p:spTree>
    <p:extLst>
      <p:ext uri="{BB962C8B-B14F-4D97-AF65-F5344CB8AC3E}">
        <p14:creationId xmlns:p14="http://schemas.microsoft.com/office/powerpoint/2010/main" val="25266458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 </a:t>
            </a:r>
            <a:r>
              <a:rPr lang="ko-KR" altLang="en-US" dirty="0"/>
              <a:t>옵션은 </a:t>
            </a:r>
            <a:r>
              <a:rPr lang="en-US" altLang="ko-KR" dirty="0"/>
              <a:t>escape </a:t>
            </a:r>
            <a:r>
              <a:rPr lang="ko-KR" altLang="en-US" dirty="0"/>
              <a:t>문자 허용</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231</a:t>
            </a:fld>
            <a:endParaRPr lang="ko-KR" altLang="en-US"/>
          </a:p>
        </p:txBody>
      </p:sp>
    </p:spTree>
    <p:extLst>
      <p:ext uri="{BB962C8B-B14F-4D97-AF65-F5344CB8AC3E}">
        <p14:creationId xmlns:p14="http://schemas.microsoft.com/office/powerpoint/2010/main" val="24926699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standalone.properties</a:t>
            </a:r>
            <a:endParaRPr lang="en-US" altLang="ko-KR" dirty="0"/>
          </a:p>
          <a:p>
            <a:r>
              <a:rPr lang="en-US" altLang="ko-KR" dirty="0" err="1"/>
              <a:t>plugin.path</a:t>
            </a:r>
            <a:r>
              <a:rPr lang="en-US" altLang="ko-KR" dirty="0"/>
              <a:t>=/</a:t>
            </a:r>
            <a:r>
              <a:rPr lang="en-US" altLang="ko-KR" dirty="0" err="1"/>
              <a:t>usr</a:t>
            </a:r>
            <a:r>
              <a:rPr lang="en-US" altLang="ko-KR" dirty="0"/>
              <a:t>/local/confluent-7.1.0/share/</a:t>
            </a:r>
            <a:r>
              <a:rPr lang="en-US" altLang="ko-KR" dirty="0" err="1"/>
              <a:t>filestream</a:t>
            </a:r>
            <a:r>
              <a:rPr lang="en-US" altLang="ko-KR" dirty="0"/>
              <a:t>-connectors</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233</a:t>
            </a:fld>
            <a:endParaRPr lang="ko-KR" altLang="en-US"/>
          </a:p>
        </p:txBody>
      </p:sp>
    </p:spTree>
    <p:extLst>
      <p:ext uri="{BB962C8B-B14F-4D97-AF65-F5344CB8AC3E}">
        <p14:creationId xmlns:p14="http://schemas.microsoft.com/office/powerpoint/2010/main" val="23107666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파일 생성 경로 </a:t>
            </a:r>
            <a:r>
              <a:rPr lang="en-US" altLang="ko-KR" dirty="0"/>
              <a:t>: confluent root directory</a:t>
            </a:r>
          </a:p>
          <a:p>
            <a:endParaRPr lang="en-US" altLang="ko-KR" dirty="0"/>
          </a:p>
          <a:p>
            <a:r>
              <a:rPr lang="en-US" altLang="ko-KR" dirty="0"/>
              <a:t>test.txt</a:t>
            </a:r>
            <a:r>
              <a:rPr lang="ko-KR" altLang="en-US" dirty="0"/>
              <a:t>파일이 없을 경우</a:t>
            </a:r>
            <a:r>
              <a:rPr lang="en-US" altLang="ko-KR" dirty="0"/>
              <a:t>, </a:t>
            </a:r>
            <a:r>
              <a:rPr lang="ko-KR" altLang="en-US"/>
              <a:t>아래와 같은 로그가 보임</a:t>
            </a:r>
            <a:endParaRPr lang="en-US" altLang="ko-KR" dirty="0"/>
          </a:p>
          <a:p>
            <a:r>
              <a:rPr lang="en-US" altLang="ko-KR" dirty="0"/>
              <a:t>Couldn't find file test.txt for </a:t>
            </a:r>
            <a:r>
              <a:rPr lang="en-US" altLang="ko-KR" dirty="0" err="1"/>
              <a:t>FileStreamSourceTask</a:t>
            </a:r>
            <a:r>
              <a:rPr lang="en-US" altLang="ko-KR" dirty="0"/>
              <a:t>, sleeping to wait for it to be created (org.apache.kafka.connect.file.FileStreamSourceTask:118)</a:t>
            </a:r>
          </a:p>
          <a:p>
            <a:r>
              <a:rPr lang="en-US" altLang="ko-KR" dirty="0"/>
              <a:t>[2023-02-21 21:19:46,474] INFO [kopo-file-source|task-0] [Producer </a:t>
            </a:r>
            <a:r>
              <a:rPr lang="en-US" altLang="ko-KR" dirty="0" err="1"/>
              <a:t>clientId</a:t>
            </a:r>
            <a:r>
              <a:rPr lang="en-US" altLang="ko-KR" dirty="0"/>
              <a:t>=connector-producer-kopo-file-source-0] Resetting the last seen epoch of partition connect-test-0 to 0 since the associated </a:t>
            </a:r>
            <a:r>
              <a:rPr lang="en-US" altLang="ko-KR" dirty="0" err="1"/>
              <a:t>topicId</a:t>
            </a:r>
            <a:r>
              <a:rPr lang="en-US" altLang="ko-KR" dirty="0"/>
              <a:t> changed from null to ts9ZnPxTSMuxaa9utW9yIg (org.apache.kafka.clients.Metadata:402)</a:t>
            </a:r>
          </a:p>
          <a:p>
            <a:r>
              <a:rPr lang="en-US" altLang="ko-KR" dirty="0"/>
              <a:t>[2023-02-21 21:19:55,101]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r>
              <a:rPr lang="en-US" altLang="ko-KR" dirty="0"/>
              <a:t>[2023-02-21 21:20:05,146]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234</a:t>
            </a:fld>
            <a:endParaRPr lang="ko-KR" altLang="en-US"/>
          </a:p>
        </p:txBody>
      </p:sp>
    </p:spTree>
    <p:extLst>
      <p:ext uri="{BB962C8B-B14F-4D97-AF65-F5344CB8AC3E}">
        <p14:creationId xmlns:p14="http://schemas.microsoft.com/office/powerpoint/2010/main" val="20398429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distributed.properties</a:t>
            </a:r>
            <a:endParaRPr lang="en-US" altLang="ko-KR" dirty="0">
              <a:latin typeface="+mj-ea"/>
              <a:ea typeface="+mj-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plugin.path</a:t>
            </a:r>
            <a:r>
              <a:rPr lang="en-US" altLang="ko-KR" dirty="0"/>
              <a:t>=/</a:t>
            </a:r>
            <a:r>
              <a:rPr lang="en-US" altLang="ko-KR" dirty="0" err="1"/>
              <a:t>usr</a:t>
            </a:r>
            <a:r>
              <a:rPr lang="en-US" altLang="ko-KR" dirty="0"/>
              <a:t>/local/confluent-7.1.0/share</a:t>
            </a:r>
            <a:r>
              <a:rPr lang="en-US" altLang="ko-KR" dirty="0">
                <a:latin typeface="+mj-ea"/>
                <a:ea typeface="+mj-ea"/>
              </a:rPr>
              <a:t>/</a:t>
            </a:r>
            <a:r>
              <a:rPr lang="en-US" altLang="ko-KR" dirty="0" err="1"/>
              <a:t>filestream</a:t>
            </a:r>
            <a:r>
              <a:rPr lang="en-US" altLang="ko-KR" dirty="0"/>
              <a:t>-connectors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mj-ea"/>
              <a:ea typeface="+mj-ea"/>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235</a:t>
            </a:fld>
            <a:endParaRPr lang="ko-KR" altLang="en-US"/>
          </a:p>
        </p:txBody>
      </p:sp>
    </p:spTree>
    <p:extLst>
      <p:ext uri="{BB962C8B-B14F-4D97-AF65-F5344CB8AC3E}">
        <p14:creationId xmlns:p14="http://schemas.microsoft.com/office/powerpoint/2010/main" val="30033847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–s localhost:8083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236</a:t>
            </a:fld>
            <a:endParaRPr lang="ko-KR" altLang="en-US"/>
          </a:p>
        </p:txBody>
      </p:sp>
    </p:spTree>
    <p:extLst>
      <p:ext uri="{BB962C8B-B14F-4D97-AF65-F5344CB8AC3E}">
        <p14:creationId xmlns:p14="http://schemas.microsoft.com/office/powerpoint/2010/main" val="13394875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-source-connector",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FileStreamSource</a:t>
            </a:r>
            <a:r>
              <a:rPr lang="en-US" altLang="ko-KR" dirty="0"/>
              <a:t>",</a:t>
            </a:r>
          </a:p>
          <a:p>
            <a:r>
              <a:rPr lang="en-US" altLang="ko-KR" dirty="0"/>
              <a:t>        "</a:t>
            </a:r>
            <a:r>
              <a:rPr lang="en-US" altLang="ko-KR" dirty="0" err="1"/>
              <a:t>tasks.max</a:t>
            </a:r>
            <a:r>
              <a:rPr lang="en-US" altLang="ko-KR" dirty="0"/>
              <a:t>": "1",</a:t>
            </a:r>
          </a:p>
          <a:p>
            <a:r>
              <a:rPr lang="en-US" altLang="ko-KR" dirty="0"/>
              <a:t>        "topic": "connect-</a:t>
            </a:r>
            <a:r>
              <a:rPr lang="en-US" altLang="ko-KR" dirty="0" err="1"/>
              <a:t>dist</a:t>
            </a:r>
            <a:r>
              <a:rPr lang="en-US" altLang="ko-KR" dirty="0"/>
              <a:t>-test",</a:t>
            </a:r>
          </a:p>
          <a:p>
            <a:r>
              <a:rPr lang="en-US" altLang="ko-KR" dirty="0"/>
              <a:t>        "file": "test.txt"</a:t>
            </a:r>
          </a:p>
          <a:p>
            <a:r>
              <a:rPr lang="en-US" altLang="ko-KR" dirty="0"/>
              <a:t>    }</a:t>
            </a:r>
          </a:p>
          <a:p>
            <a:r>
              <a:rPr lang="en-US" altLang="ko-KR" dirty="0"/>
              <a:t>}'</a:t>
            </a:r>
          </a:p>
          <a:p>
            <a:endParaRPr lang="en-US" altLang="ko-KR" dirty="0"/>
          </a:p>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-sink-connector",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FileStreamSink</a:t>
            </a:r>
            <a:r>
              <a:rPr lang="en-US" altLang="ko-KR" dirty="0"/>
              <a:t>",</a:t>
            </a:r>
          </a:p>
          <a:p>
            <a:r>
              <a:rPr lang="en-US" altLang="ko-KR" dirty="0"/>
              <a:t>        "</a:t>
            </a:r>
            <a:r>
              <a:rPr lang="en-US" altLang="ko-KR" dirty="0" err="1"/>
              <a:t>tasks.max</a:t>
            </a:r>
            <a:r>
              <a:rPr lang="en-US" altLang="ko-KR" dirty="0"/>
              <a:t>": "1",</a:t>
            </a:r>
          </a:p>
          <a:p>
            <a:r>
              <a:rPr lang="en-US" altLang="ko-KR" dirty="0"/>
              <a:t>        "topics": "connect-</a:t>
            </a:r>
            <a:r>
              <a:rPr lang="en-US" altLang="ko-KR" dirty="0" err="1"/>
              <a:t>dist</a:t>
            </a:r>
            <a:r>
              <a:rPr lang="en-US" altLang="ko-KR" dirty="0"/>
              <a:t>-test",</a:t>
            </a:r>
          </a:p>
          <a:p>
            <a:r>
              <a:rPr lang="en-US" altLang="ko-KR" dirty="0"/>
              <a:t>        "file": "sync.test.txt"</a:t>
            </a:r>
          </a:p>
          <a:p>
            <a:r>
              <a:rPr lang="en-US" altLang="ko-KR" dirty="0"/>
              <a:t>    }</a:t>
            </a:r>
          </a:p>
          <a:p>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237</a:t>
            </a:fld>
            <a:endParaRPr lang="ko-KR" altLang="en-US"/>
          </a:p>
        </p:txBody>
      </p:sp>
    </p:spTree>
    <p:extLst>
      <p:ext uri="{BB962C8B-B14F-4D97-AF65-F5344CB8AC3E}">
        <p14:creationId xmlns:p14="http://schemas.microsoft.com/office/powerpoint/2010/main" val="2085344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1" dirty="0"/>
              <a:t>http://mirror.kakao.com/centos/7.9.2009/isos/x86_64/</a:t>
            </a:r>
            <a:endParaRPr lang="ko-KR" altLang="en-US" sz="1200" i="1"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a:t>
            </a:fld>
            <a:endParaRPr lang="ko-KR" altLang="en-US"/>
          </a:p>
        </p:txBody>
      </p:sp>
    </p:spTree>
    <p:extLst>
      <p:ext uri="{BB962C8B-B14F-4D97-AF65-F5344CB8AC3E}">
        <p14:creationId xmlns:p14="http://schemas.microsoft.com/office/powerpoint/2010/main" val="35411146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https://0jaeyoung.tistory.com/3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241</a:t>
            </a:fld>
            <a:endParaRPr lang="ko-KR" altLang="en-US"/>
          </a:p>
        </p:txBody>
      </p:sp>
    </p:spTree>
    <p:extLst>
      <p:ext uri="{BB962C8B-B14F-4D97-AF65-F5344CB8AC3E}">
        <p14:creationId xmlns:p14="http://schemas.microsoft.com/office/powerpoint/2010/main" val="39906961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4.11</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test</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kafka</a:t>
            </a:r>
            <a:r>
              <a:rPr lang="en-US" altLang="ko-KR" sz="1800" dirty="0">
                <a:solidFill>
                  <a:srgbClr val="000000"/>
                </a:solidFill>
                <a:latin typeface="Consolas" panose="020B0609020204030204" pitchFamily="49" charset="0"/>
              </a:rPr>
              <a:t>-clients</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com.fasterxml.jackson.core</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jackson-databind</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2.12.0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org.slf4j</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slf4j-log4j12</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1.7.30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246</a:t>
            </a:fld>
            <a:endParaRPr lang="ko-KR" altLang="en-US"/>
          </a:p>
        </p:txBody>
      </p:sp>
    </p:spTree>
    <p:extLst>
      <p:ext uri="{BB962C8B-B14F-4D97-AF65-F5344CB8AC3E}">
        <p14:creationId xmlns:p14="http://schemas.microsoft.com/office/powerpoint/2010/main" val="2796699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java.io.IOException</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java.util.Scanner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org.apache.kafka.clients.producer.KafkaProducer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org.apache.kafka.clients.producer.ProducerRecord</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MyProducer</a:t>
            </a:r>
            <a:r>
              <a:rPr lang="en-US" altLang="ko-KR" sz="1800" b="1" dirty="0">
                <a:solidFill>
                  <a:srgbClr val="000000"/>
                </a:solidFill>
                <a:latin typeface="Consolas" panose="020B0609020204030204" pitchFamily="49" charset="0"/>
              </a:rPr>
              <a:t> {</a:t>
            </a: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IOException</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"acks"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"all"</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endParaRPr lang="ko-KR" altLang="en-US" sz="1800" dirty="0">
              <a:latin typeface="Consolas" panose="020B0609020204030204" pitchFamily="49" charset="0"/>
            </a:endParaRPr>
          </a:p>
          <a:p>
            <a:pPr algn="l"/>
            <a:r>
              <a:rPr lang="en-US" altLang="ko-KR" sz="1800" dirty="0" err="1">
                <a:solidFill>
                  <a:srgbClr val="000000"/>
                </a:solidFill>
                <a:latin typeface="Consolas" panose="020B0609020204030204" pitchFamily="49" charset="0"/>
              </a:rPr>
              <a:t>KafkaProducer</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producer</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KafkaProducer</a:t>
            </a:r>
            <a:r>
              <a:rPr lang="en-US" altLang="ko-KR" sz="1800" b="1" dirty="0">
                <a:solidFill>
                  <a:srgbClr val="000000"/>
                </a:solidFill>
                <a:latin typeface="Consolas" panose="020B0609020204030204" pitchFamily="49" charset="0"/>
              </a:rPr>
              <a:t>&lt;String, String&gt;(</a:t>
            </a:r>
            <a:r>
              <a:rPr lang="en-US" altLang="ko-KR" sz="1800" b="1" dirty="0">
                <a:solidFill>
                  <a:srgbClr val="6A3E3E"/>
                </a:solidFill>
                <a:latin typeface="Consolas" panose="020B0609020204030204" pitchFamily="49" charset="0"/>
              </a:rPr>
              <a:t>configs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dirty="0">
                <a:solidFill>
                  <a:srgbClr val="000000"/>
                </a:solidFill>
                <a:latin typeface="Consolas" panose="020B0609020204030204" pitchFamily="49" charset="0"/>
              </a:rPr>
              <a:t>Scanner </a:t>
            </a:r>
            <a:r>
              <a:rPr lang="en-US" altLang="ko-KR" sz="1800" u="sng" dirty="0" err="1">
                <a:solidFill>
                  <a:srgbClr val="6A3E3E"/>
                </a:solidFill>
                <a:latin typeface="Consolas" panose="020B0609020204030204" pitchFamily="49" charset="0"/>
              </a:rPr>
              <a:t>sc</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Scanner(System.</a:t>
            </a:r>
            <a:r>
              <a:rPr lang="en-US" altLang="ko-KR" sz="1800" b="1" i="1" u="sng" dirty="0">
                <a:solidFill>
                  <a:srgbClr val="0000C0"/>
                </a:solidFill>
                <a:latin typeface="Consolas" panose="020B0609020204030204" pitchFamily="49" charset="0"/>
              </a:rPr>
              <a:t>in</a:t>
            </a:r>
            <a:r>
              <a:rPr lang="en-US" altLang="ko-KR" sz="1800" b="1" i="1" u="sng"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a:t>
            </a:r>
          </a:p>
          <a:p>
            <a:pPr algn="l"/>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a:t>
            </a:r>
            <a:r>
              <a:rPr lang="en-US" altLang="ko-KR" sz="1800" b="1" i="1" dirty="0">
                <a:solidFill>
                  <a:srgbClr val="000000"/>
                </a:solidFill>
                <a:latin typeface="Consolas" panose="020B0609020204030204" pitchFamily="49" charset="0"/>
              </a:rPr>
              <a:t>(</a:t>
            </a:r>
            <a:r>
              <a:rPr lang="en-US" altLang="ko-KR" sz="1800" b="1" i="1" dirty="0">
                <a:solidFill>
                  <a:srgbClr val="2A00FF"/>
                </a:solidFill>
                <a:latin typeface="Consolas" panose="020B0609020204030204" pitchFamily="49" charset="0"/>
              </a:rPr>
              <a:t>"</a:t>
            </a:r>
            <a:r>
              <a:rPr lang="en-US" altLang="ko-KR" sz="1800" b="1" i="1" dirty="0" err="1">
                <a:solidFill>
                  <a:srgbClr val="2A00FF"/>
                </a:solidFill>
                <a:latin typeface="Consolas" panose="020B0609020204030204" pitchFamily="49" charset="0"/>
              </a:rPr>
              <a:t>kafka</a:t>
            </a:r>
            <a:r>
              <a:rPr lang="en-US" altLang="ko-KR" sz="1800" b="1" i="1" dirty="0">
                <a:solidFill>
                  <a:srgbClr val="2A00FF"/>
                </a:solidFill>
                <a:latin typeface="Consolas" panose="020B0609020204030204" pitchFamily="49" charset="0"/>
              </a:rPr>
              <a:t> </a:t>
            </a:r>
            <a:r>
              <a:rPr lang="ko-KR" altLang="en-US" sz="1800" b="1" i="1" dirty="0">
                <a:solidFill>
                  <a:srgbClr val="2A00FF"/>
                </a:solidFill>
                <a:latin typeface="Consolas" panose="020B0609020204030204" pitchFamily="49" charset="0"/>
              </a:rPr>
              <a:t>전달 메시지 입력 </a:t>
            </a:r>
            <a:r>
              <a:rPr lang="en-US" altLang="ko-KR" sz="1800" b="1" i="1" dirty="0">
                <a:solidFill>
                  <a:srgbClr val="2A00FF"/>
                </a:solidFill>
                <a:latin typeface="Consolas" panose="020B0609020204030204" pitchFamily="49" charset="0"/>
              </a:rPr>
              <a:t>:"</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String </a:t>
            </a:r>
            <a:r>
              <a:rPr lang="en-US" altLang="ko-KR" sz="1800" dirty="0" err="1">
                <a:solidFill>
                  <a:srgbClr val="6A3E3E"/>
                </a:solidFill>
                <a:latin typeface="Consolas" panose="020B0609020204030204" pitchFamily="49" charset="0"/>
              </a:rPr>
              <a:t>i</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sc</a:t>
            </a:r>
            <a:r>
              <a:rPr lang="en-US" altLang="ko-KR" sz="1800" dirty="0" err="1">
                <a:solidFill>
                  <a:srgbClr val="000000"/>
                </a:solidFill>
                <a:latin typeface="Consolas" panose="020B0609020204030204" pitchFamily="49" charset="0"/>
              </a:rPr>
              <a:t>.nextLine</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.send</a:t>
            </a:r>
            <a:r>
              <a:rPr lang="en-US" altLang="ko-KR" sz="1800"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ProducerRecord</a:t>
            </a:r>
            <a:r>
              <a:rPr lang="en-US" altLang="ko-KR" sz="1800" b="1" dirty="0">
                <a:solidFill>
                  <a:srgbClr val="000000"/>
                </a:solidFill>
                <a:latin typeface="Consolas" panose="020B0609020204030204" pitchFamily="49" charset="0"/>
              </a:rPr>
              <a:t>&lt;String, String&gt;(</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 </a:t>
            </a:r>
            <a:r>
              <a:rPr lang="en-US" altLang="ko-KR" sz="1800" b="1" dirty="0" err="1">
                <a:solidFill>
                  <a:srgbClr val="6A3E3E"/>
                </a:solidFill>
                <a:latin typeface="Consolas" panose="020B0609020204030204" pitchFamily="49" charset="0"/>
              </a:rPr>
              <a:t>i</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a:t>
            </a:r>
            <a:r>
              <a:rPr lang="en-US" altLang="ko-KR" sz="1800" b="1" dirty="0" err="1">
                <a:solidFill>
                  <a:srgbClr val="6A3E3E"/>
                </a:solidFill>
                <a:latin typeface="Consolas" panose="020B0609020204030204" pitchFamily="49" charset="0"/>
              </a:rPr>
              <a:t>i</a:t>
            </a:r>
            <a:r>
              <a:rPr lang="en-US" altLang="ko-KR" sz="1800" b="1" dirty="0" err="1">
                <a:solidFill>
                  <a:srgbClr val="000000"/>
                </a:solidFill>
                <a:latin typeface="Consolas" panose="020B0609020204030204" pitchFamily="49" charset="0"/>
              </a:rPr>
              <a:t>.equals</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"exit"</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break</a:t>
            </a:r>
            <a:r>
              <a:rPr lang="en-US" altLang="ko-KR" sz="1800" b="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.flush</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.close</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248</a:t>
            </a:fld>
            <a:endParaRPr lang="ko-KR" altLang="en-US"/>
          </a:p>
        </p:txBody>
      </p:sp>
    </p:spTree>
    <p:extLst>
      <p:ext uri="{BB962C8B-B14F-4D97-AF65-F5344CB8AC3E}">
        <p14:creationId xmlns:p14="http://schemas.microsoft.com/office/powerpoint/2010/main" val="25458354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org.apache.kafka.clients.consumer.KafkaConsumer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java.util.Arrays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MyConsumer</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"session.timeout.ms"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"10000"</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"group.id"</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javagroup</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KafkaConsumer</a:t>
            </a:r>
            <a:r>
              <a:rPr lang="en-US" altLang="ko-KR" sz="1800" dirty="0">
                <a:solidFill>
                  <a:srgbClr val="000000"/>
                </a:solidFill>
                <a:latin typeface="Consolas" panose="020B0609020204030204" pitchFamily="49" charset="0"/>
              </a:rPr>
              <a:t>&lt;String, String&gt; </a:t>
            </a:r>
            <a:r>
              <a:rPr lang="en-US" altLang="ko-KR" sz="1800" u="sng" dirty="0">
                <a:solidFill>
                  <a:srgbClr val="6A3E3E"/>
                </a:solidFill>
                <a:latin typeface="Consolas" panose="020B0609020204030204" pitchFamily="49" charset="0"/>
              </a:rPr>
              <a:t>consumer</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a:t>
            </a:r>
            <a:r>
              <a:rPr lang="en-US" altLang="ko-KR" sz="1800" b="1" u="sng" dirty="0" err="1">
                <a:solidFill>
                  <a:srgbClr val="000000"/>
                </a:solidFill>
                <a:latin typeface="Consolas" panose="020B0609020204030204" pitchFamily="49" charset="0"/>
              </a:rPr>
              <a:t>KafkaConsumer</a:t>
            </a:r>
            <a:r>
              <a:rPr lang="en-US" altLang="ko-KR" sz="1800" b="1" u="sng" dirty="0">
                <a:solidFill>
                  <a:srgbClr val="000000"/>
                </a:solidFill>
                <a:latin typeface="Consolas" panose="020B0609020204030204" pitchFamily="49" charset="0"/>
              </a:rPr>
              <a:t>&lt;String, String&gt;(</a:t>
            </a:r>
            <a:r>
              <a:rPr lang="en-US" altLang="ko-KR" sz="1800" b="1" u="sng" dirty="0">
                <a:solidFill>
                  <a:srgbClr val="6A3E3E"/>
                </a:solidFill>
                <a:latin typeface="Consolas" panose="020B0609020204030204" pitchFamily="49" charset="0"/>
              </a:rPr>
              <a:t>configs</a:t>
            </a:r>
            <a:r>
              <a:rPr lang="en-US" altLang="ko-KR" sz="1800" b="1" u="sng"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.subscribe</a:t>
            </a:r>
            <a:r>
              <a:rPr lang="en-US" altLang="ko-KR" sz="1800" dirty="0">
                <a:solidFill>
                  <a:srgbClr val="000000"/>
                </a:solidFill>
                <a:latin typeface="Consolas" panose="020B0609020204030204" pitchFamily="49" charset="0"/>
              </a:rPr>
              <a:t>(</a:t>
            </a:r>
            <a:r>
              <a:rPr lang="en-US" altLang="ko-KR" sz="1800" dirty="0" err="1">
                <a:solidFill>
                  <a:srgbClr val="000000"/>
                </a:solidFill>
                <a:latin typeface="Consolas" panose="020B0609020204030204" pitchFamily="49" charset="0"/>
              </a:rPr>
              <a:t>Arrays.</a:t>
            </a:r>
            <a:r>
              <a:rPr lang="en-US" altLang="ko-KR" sz="1800" i="1" dirty="0" err="1">
                <a:solidFill>
                  <a:srgbClr val="000000"/>
                </a:solidFill>
                <a:latin typeface="Consolas" panose="020B0609020204030204" pitchFamily="49" charset="0"/>
              </a:rPr>
              <a:t>asList</a:t>
            </a:r>
            <a:r>
              <a:rPr lang="en-US" altLang="ko-KR" sz="1800" i="1" dirty="0">
                <a:solidFill>
                  <a:srgbClr val="000000"/>
                </a:solidFill>
                <a:latin typeface="Consolas" panose="020B0609020204030204" pitchFamily="49" charset="0"/>
              </a:rPr>
              <a:t>(</a:t>
            </a:r>
            <a:r>
              <a:rPr lang="en-US" altLang="ko-KR" sz="1800" i="1" dirty="0">
                <a:solidFill>
                  <a:srgbClr val="2A00FF"/>
                </a:solidFill>
                <a:latin typeface="Consolas" panose="020B0609020204030204" pitchFamily="49" charset="0"/>
              </a:rPr>
              <a:t>"</a:t>
            </a:r>
            <a:r>
              <a:rPr lang="en-US" altLang="ko-KR" sz="1800" i="1" dirty="0" err="1">
                <a:solidFill>
                  <a:srgbClr val="2A00FF"/>
                </a:solidFill>
                <a:latin typeface="Consolas" panose="020B0609020204030204" pitchFamily="49" charset="0"/>
              </a:rPr>
              <a:t>javatopic</a:t>
            </a:r>
            <a:r>
              <a:rPr lang="en-US" altLang="ko-KR" sz="1800" i="1" dirty="0">
                <a:solidFill>
                  <a:srgbClr val="2A00FF"/>
                </a:solidFill>
                <a:latin typeface="Consolas" panose="020B0609020204030204" pitchFamily="49" charset="0"/>
              </a:rPr>
              <a:t>"</a:t>
            </a:r>
            <a:r>
              <a:rPr lang="en-US" altLang="ko-KR" sz="1800" i="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ConsumerRecords</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records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a:t>
            </a:r>
            <a:r>
              <a:rPr lang="en-US" altLang="ko-KR" sz="1800" u="sng" strike="sngStrike" dirty="0" err="1">
                <a:solidFill>
                  <a:srgbClr val="000000"/>
                </a:solidFill>
                <a:latin typeface="Consolas" panose="020B0609020204030204" pitchFamily="49" charset="0"/>
              </a:rPr>
              <a:t>poll</a:t>
            </a:r>
            <a:r>
              <a:rPr lang="en-US" altLang="ko-KR" sz="1800" u="sng" strike="sngStrike" dirty="0">
                <a:solidFill>
                  <a:srgbClr val="000000"/>
                </a:solidFill>
                <a:latin typeface="Consolas" panose="020B0609020204030204" pitchFamily="49" charset="0"/>
              </a:rPr>
              <a:t>(500);</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for</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ConsumerRecord</a:t>
            </a:r>
            <a:r>
              <a:rPr lang="en-US" altLang="ko-KR" sz="1800" b="1" dirty="0">
                <a:solidFill>
                  <a:srgbClr val="000000"/>
                </a:solidFill>
                <a:latin typeface="Consolas" panose="020B0609020204030204" pitchFamily="49" charset="0"/>
              </a:rPr>
              <a:t>&lt;String, String&gt; </a:t>
            </a:r>
            <a:r>
              <a:rPr lang="en-US" altLang="ko-KR" sz="1800" b="1" dirty="0">
                <a:solidFill>
                  <a:srgbClr val="6A3E3E"/>
                </a:solidFill>
                <a:latin typeface="Consolas" panose="020B0609020204030204" pitchFamily="49" charset="0"/>
              </a:rPr>
              <a:t>record</a:t>
            </a:r>
            <a:r>
              <a:rPr lang="en-US" altLang="ko-KR" sz="1800" b="1" dirty="0">
                <a:solidFill>
                  <a:srgbClr val="000000"/>
                </a:solidFill>
                <a:latin typeface="Consolas" panose="020B0609020204030204" pitchFamily="49" charset="0"/>
              </a:rPr>
              <a:t> : </a:t>
            </a:r>
            <a:r>
              <a:rPr lang="en-US" altLang="ko-KR" sz="1800" b="1" dirty="0">
                <a:solidFill>
                  <a:srgbClr val="6A3E3E"/>
                </a:solidFill>
                <a:latin typeface="Consolas" panose="020B0609020204030204" pitchFamily="49" charset="0"/>
              </a:rPr>
              <a:t>records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String </a:t>
            </a:r>
            <a:r>
              <a:rPr lang="en-US" altLang="ko-KR" sz="1800" dirty="0">
                <a:solidFill>
                  <a:srgbClr val="6A3E3E"/>
                </a:solidFill>
                <a:latin typeface="Consolas" panose="020B0609020204030204" pitchFamily="49" charset="0"/>
              </a:rPr>
              <a:t>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record</a:t>
            </a:r>
            <a:r>
              <a:rPr lang="en-US" altLang="ko-KR" sz="1800" dirty="0" err="1">
                <a:solidFill>
                  <a:srgbClr val="000000"/>
                </a:solidFill>
                <a:latin typeface="Consolas" panose="020B0609020204030204" pitchFamily="49" charset="0"/>
              </a:rPr>
              <a:t>.topic</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 (</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.equals(</a:t>
            </a:r>
            <a:r>
              <a:rPr lang="en-US" altLang="ko-KR" sz="1800" b="1" dirty="0">
                <a:solidFill>
                  <a:srgbClr val="6A3E3E"/>
                </a:solidFill>
                <a:latin typeface="Consolas" panose="020B0609020204030204" pitchFamily="49" charset="0"/>
              </a:rPr>
              <a:t>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.println</a:t>
            </a:r>
            <a:r>
              <a:rPr lang="en-US" altLang="ko-KR" sz="1800" b="1" i="1" dirty="0">
                <a:solidFill>
                  <a:srgbClr val="000000"/>
                </a:solidFill>
                <a:latin typeface="Consolas" panose="020B0609020204030204" pitchFamily="49" charset="0"/>
              </a:rPr>
              <a:t>(</a:t>
            </a:r>
            <a:r>
              <a:rPr lang="en-US" altLang="ko-KR" sz="1800" b="1" i="1" dirty="0" err="1">
                <a:solidFill>
                  <a:srgbClr val="6A3E3E"/>
                </a:solidFill>
                <a:latin typeface="Consolas" panose="020B0609020204030204" pitchFamily="49" charset="0"/>
              </a:rPr>
              <a:t>record</a:t>
            </a:r>
            <a:r>
              <a:rPr lang="en-US" altLang="ko-KR" sz="1800" b="1" i="1" dirty="0" err="1">
                <a:solidFill>
                  <a:srgbClr val="000000"/>
                </a:solidFill>
                <a:latin typeface="Consolas" panose="020B0609020204030204" pitchFamily="49" charset="0"/>
              </a:rPr>
              <a:t>.value</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else</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IllegalStateException</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"get message on topic "</a:t>
            </a:r>
            <a:r>
              <a:rPr lang="en-US" altLang="ko-KR" sz="1800" b="1" dirty="0">
                <a:solidFill>
                  <a:srgbClr val="000000"/>
                </a:solidFill>
                <a:latin typeface="Consolas" panose="020B0609020204030204" pitchFamily="49" charset="0"/>
              </a:rPr>
              <a:t> + </a:t>
            </a:r>
            <a:r>
              <a:rPr lang="en-US" altLang="ko-KR" sz="1800" b="1" dirty="0" err="1">
                <a:solidFill>
                  <a:srgbClr val="6A3E3E"/>
                </a:solidFill>
                <a:latin typeface="Consolas" panose="020B0609020204030204" pitchFamily="49" charset="0"/>
              </a:rPr>
              <a:t>record</a:t>
            </a:r>
            <a:r>
              <a:rPr lang="en-US" altLang="ko-KR" sz="1800" b="1" dirty="0" err="1">
                <a:solidFill>
                  <a:srgbClr val="000000"/>
                </a:solidFill>
                <a:latin typeface="Consolas" panose="020B0609020204030204" pitchFamily="49" charset="0"/>
              </a:rPr>
              <a:t>.topic</a:t>
            </a:r>
            <a:r>
              <a:rPr lang="en-US" altLang="ko-KR" sz="1800" b="1"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   </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249</a:t>
            </a:fld>
            <a:endParaRPr lang="ko-KR" altLang="en-US"/>
          </a:p>
        </p:txBody>
      </p:sp>
    </p:spTree>
    <p:extLst>
      <p:ext uri="{BB962C8B-B14F-4D97-AF65-F5344CB8AC3E}">
        <p14:creationId xmlns:p14="http://schemas.microsoft.com/office/powerpoint/2010/main" val="12416963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250</a:t>
            </a:fld>
            <a:endParaRPr lang="ko-KR" altLang="en-US"/>
          </a:p>
        </p:txBody>
      </p:sp>
    </p:spTree>
    <p:extLst>
      <p:ext uri="{BB962C8B-B14F-4D97-AF65-F5344CB8AC3E}">
        <p14:creationId xmlns:p14="http://schemas.microsoft.com/office/powerpoint/2010/main" val="250839185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디스크 용량 </a:t>
            </a:r>
            <a:r>
              <a:rPr lang="ko-KR" altLang="en-US" dirty="0" err="1"/>
              <a:t>부족시</a:t>
            </a:r>
            <a:r>
              <a:rPr lang="ko-KR" altLang="en-US" dirty="0"/>
              <a:t> 수행</a:t>
            </a:r>
            <a:endParaRPr lang="en-US" altLang="ko-KR" dirty="0"/>
          </a:p>
          <a:p>
            <a:r>
              <a:rPr lang="en-US" altLang="ko-KR" dirty="0"/>
              <a:t>[root@hadoop01 ~]# yum </a:t>
            </a:r>
            <a:r>
              <a:rPr lang="en-US" altLang="ko-KR" dirty="0" err="1"/>
              <a:t>autoremove</a:t>
            </a:r>
            <a:endParaRPr lang="en-US" altLang="ko-KR" dirty="0"/>
          </a:p>
          <a:p>
            <a:r>
              <a:rPr lang="en-US" altLang="ko-KR" dirty="0"/>
              <a:t>[root@hadoop01 ~]# rm -rf /var/cache/yum</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255</a:t>
            </a:fld>
            <a:endParaRPr lang="ko-KR" altLang="en-US"/>
          </a:p>
        </p:txBody>
      </p:sp>
    </p:spTree>
    <p:extLst>
      <p:ext uri="{BB962C8B-B14F-4D97-AF65-F5344CB8AC3E}">
        <p14:creationId xmlns:p14="http://schemas.microsoft.com/office/powerpoint/2010/main" val="7001881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261</a:t>
            </a:fld>
            <a:endParaRPr lang="ko-KR" altLang="en-US"/>
          </a:p>
        </p:txBody>
      </p:sp>
    </p:spTree>
    <p:extLst>
      <p:ext uri="{BB962C8B-B14F-4D97-AF65-F5344CB8AC3E}">
        <p14:creationId xmlns:p14="http://schemas.microsoft.com/office/powerpoint/2010/main" val="38840178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https://kafka.apache.org/quickstart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267</a:t>
            </a:fld>
            <a:endParaRPr lang="ko-KR" altLang="en-US"/>
          </a:p>
        </p:txBody>
      </p:sp>
    </p:spTree>
    <p:extLst>
      <p:ext uri="{BB962C8B-B14F-4D97-AF65-F5344CB8AC3E}">
        <p14:creationId xmlns:p14="http://schemas.microsoft.com/office/powerpoint/2010/main" val="5970806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269</a:t>
            </a:fld>
            <a:endParaRPr lang="ko-KR" altLang="en-US"/>
          </a:p>
        </p:txBody>
      </p:sp>
    </p:spTree>
    <p:extLst>
      <p:ext uri="{BB962C8B-B14F-4D97-AF65-F5344CB8AC3E}">
        <p14:creationId xmlns:p14="http://schemas.microsoft.com/office/powerpoint/2010/main" val="3890322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get /</a:t>
            </a:r>
            <a:r>
              <a:rPr lang="en-US" altLang="ko-KR" dirty="0" err="1"/>
              <a:t>kopo-kafka</a:t>
            </a:r>
            <a:r>
              <a:rPr lang="en-US" altLang="ko-KR" dirty="0"/>
              <a:t>/brokers/topics/</a:t>
            </a:r>
            <a:r>
              <a:rPr lang="en-US" altLang="ko-KR" dirty="0" err="1"/>
              <a:t>kopo</a:t>
            </a:r>
            <a:r>
              <a:rPr lang="en-US" altLang="ko-KR" dirty="0"/>
              <a:t>-topic/partitions/0/state</a:t>
            </a:r>
          </a:p>
          <a:p>
            <a:r>
              <a:rPr lang="en-US" altLang="ko-KR" dirty="0"/>
              <a:t>{"controller_epoch":8,"leader":1,"version":1,"leader_epoch":10,"isr":[1,3]}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270</a:t>
            </a:fld>
            <a:endParaRPr lang="ko-KR" altLang="en-US"/>
          </a:p>
        </p:txBody>
      </p:sp>
    </p:spTree>
    <p:extLst>
      <p:ext uri="{BB962C8B-B14F-4D97-AF65-F5344CB8AC3E}">
        <p14:creationId xmlns:p14="http://schemas.microsoft.com/office/powerpoint/2010/main" val="391457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https://technote.kr/213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33</a:t>
            </a:fld>
            <a:endParaRPr lang="ko-KR" altLang="en-US"/>
          </a:p>
        </p:txBody>
      </p:sp>
    </p:spTree>
    <p:extLst>
      <p:ext uri="{BB962C8B-B14F-4D97-AF65-F5344CB8AC3E}">
        <p14:creationId xmlns:p14="http://schemas.microsoft.com/office/powerpoint/2010/main" val="18435535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bin]# ./go version</a:t>
            </a:r>
          </a:p>
          <a:p>
            <a:r>
              <a:rPr lang="en-US" altLang="ko-KR" dirty="0"/>
              <a:t>go version go1.18.4 </a:t>
            </a:r>
            <a:r>
              <a:rPr lang="en-US" altLang="ko-KR" dirty="0" err="1"/>
              <a:t>linux</a:t>
            </a:r>
            <a:r>
              <a:rPr lang="en-US" altLang="ko-KR" dirty="0"/>
              <a:t>/amd64</a:t>
            </a:r>
          </a:p>
          <a:p>
            <a:r>
              <a:rPr lang="en-US" altLang="ko-KR" dirty="0"/>
              <a:t>[root@slave2 bin]# </a:t>
            </a:r>
            <a:r>
              <a:rPr lang="en-US" altLang="ko-KR" dirty="0" err="1"/>
              <a:t>pwd</a:t>
            </a:r>
            <a:endParaRPr lang="en-US" altLang="ko-KR" dirty="0"/>
          </a:p>
          <a:p>
            <a:r>
              <a:rPr lang="en-US" altLang="ko-KR" dirty="0"/>
              <a:t>/root/go/bin</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274</a:t>
            </a:fld>
            <a:endParaRPr lang="ko-KR" altLang="en-US"/>
          </a:p>
        </p:txBody>
      </p:sp>
    </p:spTree>
    <p:extLst>
      <p:ext uri="{BB962C8B-B14F-4D97-AF65-F5344CB8AC3E}">
        <p14:creationId xmlns:p14="http://schemas.microsoft.com/office/powerpoint/2010/main" val="19091747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go]# which go</a:t>
            </a:r>
          </a:p>
          <a:p>
            <a:r>
              <a:rPr lang="en-US" altLang="ko-KR" dirty="0"/>
              <a:t>/root/go/bin/go</a:t>
            </a:r>
          </a:p>
          <a:p>
            <a:r>
              <a:rPr lang="en-US" altLang="ko-KR" dirty="0"/>
              <a:t>[root@slave2 go]# go version</a:t>
            </a:r>
          </a:p>
          <a:p>
            <a:r>
              <a:rPr lang="en-US" altLang="ko-KR" dirty="0"/>
              <a:t>go version go1.18.4 </a:t>
            </a:r>
            <a:r>
              <a:rPr lang="en-US" altLang="ko-KR" dirty="0" err="1"/>
              <a:t>linux</a:t>
            </a:r>
            <a:r>
              <a:rPr lang="en-US" altLang="ko-KR" dirty="0"/>
              <a:t>/amd64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275</a:t>
            </a:fld>
            <a:endParaRPr lang="ko-KR" altLang="en-US"/>
          </a:p>
        </p:txBody>
      </p:sp>
    </p:spTree>
    <p:extLst>
      <p:ext uri="{BB962C8B-B14F-4D97-AF65-F5344CB8AC3E}">
        <p14:creationId xmlns:p14="http://schemas.microsoft.com/office/powerpoint/2010/main" val="35123192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en-US" altLang="ko-KR" dirty="0"/>
          </a:p>
          <a:p>
            <a:r>
              <a:rPr lang="en-US" altLang="ko-KR" dirty="0"/>
              <a:t>  % Total    % Received % </a:t>
            </a:r>
            <a:r>
              <a:rPr lang="en-US" altLang="ko-KR" dirty="0" err="1"/>
              <a:t>Xferd</a:t>
            </a:r>
            <a:r>
              <a:rPr lang="en-US" altLang="ko-KR" dirty="0"/>
              <a:t>  Average Speed   Time    </a:t>
            </a:r>
            <a:r>
              <a:rPr lang="en-US" altLang="ko-KR" dirty="0" err="1"/>
              <a:t>Time</a:t>
            </a:r>
            <a:r>
              <a:rPr lang="en-US" altLang="ko-KR" dirty="0"/>
              <a:t>     </a:t>
            </a:r>
            <a:r>
              <a:rPr lang="en-US" altLang="ko-KR" dirty="0" err="1"/>
              <a:t>Time</a:t>
            </a:r>
            <a:r>
              <a:rPr lang="en-US" altLang="ko-KR" dirty="0"/>
              <a:t>  Current</a:t>
            </a:r>
          </a:p>
          <a:p>
            <a:r>
              <a:rPr lang="en-US" altLang="ko-KR" dirty="0"/>
              <a:t>                                 </a:t>
            </a:r>
            <a:r>
              <a:rPr lang="en-US" altLang="ko-KR" dirty="0" err="1"/>
              <a:t>Dload</a:t>
            </a:r>
            <a:r>
              <a:rPr lang="en-US" altLang="ko-KR" dirty="0"/>
              <a:t>  Upload   Total   Spent    Left  Speed</a:t>
            </a:r>
          </a:p>
          <a:p>
            <a:r>
              <a:rPr lang="en-US" altLang="ko-KR" dirty="0"/>
              <a:t>100  1111  100  1111    0     0  44602      0 --:--:-- --:--:-- --:--:-- 46291</a:t>
            </a:r>
          </a:p>
          <a:p>
            <a:r>
              <a:rPr lang="en-US" altLang="ko-KR" dirty="0"/>
              <a:t>{</a:t>
            </a:r>
          </a:p>
          <a:p>
            <a:r>
              <a:rPr lang="en-US" altLang="ko-KR" dirty="0"/>
              <a:t>  "error": false,</a:t>
            </a:r>
          </a:p>
          <a:p>
            <a:r>
              <a:rPr lang="en-US" altLang="ko-KR" dirty="0"/>
              <a:t>  "message": "consumer status returned",</a:t>
            </a:r>
          </a:p>
          <a:p>
            <a:r>
              <a:rPr lang="en-US" altLang="ko-KR" dirty="0"/>
              <a:t>  "status": {</a:t>
            </a:r>
          </a:p>
          <a:p>
            <a:r>
              <a:rPr lang="en-US" altLang="ko-KR" dirty="0"/>
              <a:t>    "cluster": "local",</a:t>
            </a:r>
          </a:p>
          <a:p>
            <a:r>
              <a:rPr lang="en-US" altLang="ko-KR" dirty="0"/>
              <a:t>    "group": "</a:t>
            </a:r>
            <a:r>
              <a:rPr lang="en-US" altLang="ko-KR" dirty="0" err="1"/>
              <a:t>kopogroup</a:t>
            </a:r>
            <a:r>
              <a:rPr lang="en-US" altLang="ko-KR" dirty="0"/>
              <a:t>",</a:t>
            </a:r>
          </a:p>
          <a:p>
            <a:r>
              <a:rPr lang="en-US" altLang="ko-KR" dirty="0"/>
              <a:t>    </a:t>
            </a:r>
            <a:r>
              <a:rPr lang="en-US" altLang="ko-KR" b="1" dirty="0"/>
              <a:t>"status": "ERR",</a:t>
            </a:r>
          </a:p>
          <a:p>
            <a:r>
              <a:rPr lang="en-US" altLang="ko-KR" dirty="0"/>
              <a:t>    "complete": 0,</a:t>
            </a:r>
          </a:p>
          <a:p>
            <a:r>
              <a:rPr lang="en-US" altLang="ko-KR" dirty="0"/>
              <a:t>    "partitions": [</a:t>
            </a:r>
          </a:p>
          <a:p>
            <a:r>
              <a:rPr lang="en-US" altLang="ko-KR" dirty="0"/>
              <a:t>      {</a:t>
            </a:r>
          </a:p>
          <a:p>
            <a:r>
              <a:rPr lang="en-US" altLang="ko-KR" dirty="0"/>
              <a:t>        "topic": "news-topic",</a:t>
            </a:r>
          </a:p>
          <a:p>
            <a:r>
              <a:rPr lang="en-US" altLang="ko-KR" b="1" dirty="0"/>
              <a:t>        "partition": 0,</a:t>
            </a:r>
          </a:p>
          <a:p>
            <a:r>
              <a:rPr lang="en-US" altLang="ko-KR" dirty="0"/>
              <a:t>        "owner": "",</a:t>
            </a:r>
          </a:p>
          <a:p>
            <a:r>
              <a:rPr lang="en-US" altLang="ko-KR" dirty="0"/>
              <a:t>        "</a:t>
            </a:r>
            <a:r>
              <a:rPr lang="en-US" altLang="ko-KR" dirty="0" err="1"/>
              <a:t>client_id</a:t>
            </a:r>
            <a:r>
              <a:rPr lang="en-US" altLang="ko-KR" dirty="0"/>
              <a:t>": "",</a:t>
            </a:r>
          </a:p>
          <a:p>
            <a:r>
              <a:rPr lang="en-US" altLang="ko-KR" b="1"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40,</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"topic": "news-topic",</a:t>
            </a:r>
          </a:p>
          <a:p>
            <a:r>
              <a:rPr lang="en-US" altLang="ko-KR" b="1" dirty="0"/>
              <a:t>        "partition": 2,</a:t>
            </a:r>
          </a:p>
          <a:p>
            <a:r>
              <a:rPr lang="en-US" altLang="ko-KR" dirty="0"/>
              <a:t>        "owner": "",</a:t>
            </a:r>
          </a:p>
          <a:p>
            <a:r>
              <a:rPr lang="en-US" altLang="ko-KR" dirty="0"/>
              <a:t>        "</a:t>
            </a:r>
            <a:r>
              <a:rPr lang="en-US" altLang="ko-KR" dirty="0" err="1"/>
              <a:t>client_id</a:t>
            </a:r>
            <a:r>
              <a:rPr lang="en-US" altLang="ko-KR" dirty="0"/>
              <a:t>": "",</a:t>
            </a:r>
          </a:p>
          <a:p>
            <a:r>
              <a:rPr lang="en-US" altLang="ko-KR"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41,</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a:t>
            </a:r>
            <a:r>
              <a:rPr lang="en-US" altLang="ko-KR" b="1" dirty="0"/>
              <a:t>"</a:t>
            </a:r>
            <a:r>
              <a:rPr lang="en-US" altLang="ko-KR" b="1" dirty="0" err="1"/>
              <a:t>partition_count</a:t>
            </a:r>
            <a:r>
              <a:rPr lang="en-US" altLang="ko-KR" b="1" dirty="0"/>
              <a:t>": 3,</a:t>
            </a:r>
          </a:p>
          <a:p>
            <a:r>
              <a:rPr lang="en-US" altLang="ko-KR" b="1" dirty="0"/>
              <a:t>    "</a:t>
            </a:r>
            <a:r>
              <a:rPr lang="en-US" altLang="ko-KR" b="1" dirty="0" err="1"/>
              <a:t>maxlag</a:t>
            </a:r>
            <a:r>
              <a:rPr lang="en-US" altLang="ko-KR" b="1" dirty="0"/>
              <a:t>": </a:t>
            </a:r>
            <a:r>
              <a:rPr lang="en-US" altLang="ko-KR" dirty="0"/>
              <a:t>{</a:t>
            </a:r>
          </a:p>
          <a:p>
            <a:r>
              <a:rPr lang="en-US" altLang="ko-KR" dirty="0"/>
              <a:t>      "topic": "news-topic",</a:t>
            </a:r>
          </a:p>
          <a:p>
            <a:r>
              <a:rPr lang="en-US" altLang="ko-KR" b="1" dirty="0"/>
              <a:t>      "partition": 1</a:t>
            </a:r>
            <a:r>
              <a:rPr lang="en-US" altLang="ko-KR" dirty="0"/>
              <a:t>,</a:t>
            </a:r>
          </a:p>
          <a:p>
            <a:r>
              <a:rPr lang="en-US" altLang="ko-KR" dirty="0"/>
              <a:t>      "owner": "",</a:t>
            </a:r>
          </a:p>
          <a:p>
            <a:r>
              <a:rPr lang="en-US" altLang="ko-KR" dirty="0"/>
              <a:t>      "</a:t>
            </a:r>
            <a:r>
              <a:rPr lang="en-US" altLang="ko-KR" dirty="0" err="1"/>
              <a:t>client_id</a:t>
            </a:r>
            <a:r>
              <a:rPr lang="en-US" altLang="ko-KR" dirty="0"/>
              <a:t>": "",</a:t>
            </a:r>
          </a:p>
          <a:p>
            <a:r>
              <a:rPr lang="en-US" altLang="ko-KR" dirty="0"/>
              <a:t>      "status": "OK",</a:t>
            </a:r>
          </a:p>
          <a:p>
            <a:r>
              <a:rPr lang="en-US" altLang="ko-KR" dirty="0"/>
              <a:t>      "start": {</a:t>
            </a:r>
          </a:p>
          <a:p>
            <a:r>
              <a:rPr lang="en-US" altLang="ko-KR" dirty="0"/>
              <a:t>        "offset": 42,</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43,</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6,</a:t>
            </a:r>
          </a:p>
          <a:p>
            <a:r>
              <a:rPr lang="en-US" altLang="ko-KR" dirty="0"/>
              <a:t>      "complete": 0.33333334</a:t>
            </a:r>
          </a:p>
          <a:p>
            <a:r>
              <a:rPr lang="en-US" altLang="ko-KR" dirty="0"/>
              <a:t>    },</a:t>
            </a:r>
          </a:p>
          <a:p>
            <a:r>
              <a:rPr lang="en-US" altLang="ko-KR" b="1" dirty="0"/>
              <a:t>    "</a:t>
            </a:r>
            <a:r>
              <a:rPr lang="en-US" altLang="ko-KR" b="1" dirty="0" err="1"/>
              <a:t>totallag</a:t>
            </a:r>
            <a:r>
              <a:rPr lang="en-US" altLang="ko-KR" b="1" dirty="0"/>
              <a:t>": 16</a:t>
            </a:r>
          </a:p>
          <a:p>
            <a:r>
              <a:rPr lang="en-US" altLang="ko-KR" dirty="0"/>
              <a:t>  },</a:t>
            </a:r>
          </a:p>
          <a:p>
            <a:r>
              <a:rPr lang="en-US" altLang="ko-KR" dirty="0"/>
              <a:t>  "request": {</a:t>
            </a:r>
          </a:p>
          <a:p>
            <a:r>
              <a:rPr lang="en-US" altLang="ko-KR" dirty="0"/>
              <a:t>    "</a:t>
            </a:r>
            <a:r>
              <a:rPr lang="en-US" altLang="ko-KR" dirty="0" err="1"/>
              <a:t>url</a:t>
            </a:r>
            <a:r>
              <a:rPr lang="en-US" altLang="ko-KR" dirty="0"/>
              <a:t>": "/v3/</a:t>
            </a:r>
            <a:r>
              <a:rPr lang="en-US" altLang="ko-KR" dirty="0" err="1"/>
              <a:t>kafka</a:t>
            </a:r>
            <a:r>
              <a:rPr lang="en-US" altLang="ko-KR" dirty="0"/>
              <a:t>/local/consumer/</a:t>
            </a:r>
            <a:r>
              <a:rPr lang="en-US" altLang="ko-KR" dirty="0" err="1"/>
              <a:t>kopogroup</a:t>
            </a:r>
            <a:r>
              <a:rPr lang="en-US" altLang="ko-KR" dirty="0"/>
              <a:t>/status",</a:t>
            </a:r>
          </a:p>
          <a:p>
            <a:r>
              <a:rPr lang="en-US" altLang="ko-KR" dirty="0"/>
              <a:t>    "host": "slave2.kopo"</a:t>
            </a:r>
          </a:p>
          <a:p>
            <a:r>
              <a:rPr lang="en-US" altLang="ko-KR" dirty="0"/>
              <a:t>  }</a:t>
            </a:r>
          </a:p>
          <a:p>
            <a:r>
              <a:rPr lang="en-US" altLang="ko-KR" dirty="0"/>
              <a:t>}</a:t>
            </a:r>
          </a:p>
          <a:p>
            <a:endParaRPr lang="en-US" altLang="ko-KR" dirty="0"/>
          </a:p>
          <a:p>
            <a:pPr algn="l">
              <a:buFont typeface="Arial" panose="020B0604020202020204" pitchFamily="34" charset="0"/>
              <a:buChar char="•"/>
            </a:pPr>
            <a:r>
              <a:rPr lang="en-US" altLang="ko-KR" b="1" i="0" dirty="0">
                <a:solidFill>
                  <a:srgbClr val="484848"/>
                </a:solidFill>
                <a:effectLst/>
                <a:latin typeface="Noto Sans KR"/>
              </a:rPr>
              <a:t>NOTFOUND</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a:t>
            </a:r>
            <a:r>
              <a:rPr lang="ko-KR" altLang="en-US" b="0" i="0" dirty="0">
                <a:solidFill>
                  <a:srgbClr val="484848"/>
                </a:solidFill>
                <a:effectLst/>
                <a:latin typeface="Noto Sans KR"/>
              </a:rPr>
              <a:t>이 </a:t>
            </a:r>
            <a:r>
              <a:rPr lang="en-US" altLang="ko-KR" b="0" i="0" dirty="0">
                <a:solidFill>
                  <a:srgbClr val="484848"/>
                </a:solidFill>
                <a:effectLst/>
                <a:latin typeface="Noto Sans KR"/>
              </a:rPr>
              <a:t>cluster</a:t>
            </a:r>
            <a:r>
              <a:rPr lang="ko-KR" altLang="en-US" b="0" i="0" dirty="0">
                <a:solidFill>
                  <a:srgbClr val="484848"/>
                </a:solidFill>
                <a:effectLst/>
                <a:latin typeface="Noto Sans KR"/>
              </a:rPr>
              <a:t>에 존재하지 않는 경우</a:t>
            </a:r>
          </a:p>
          <a:p>
            <a:pPr algn="l">
              <a:buFont typeface="Arial" panose="020B0604020202020204" pitchFamily="34" charset="0"/>
              <a:buChar char="•"/>
            </a:pPr>
            <a:r>
              <a:rPr lang="en-US" altLang="ko-KR" b="1" i="0" dirty="0">
                <a:solidFill>
                  <a:srgbClr val="484848"/>
                </a:solidFill>
                <a:effectLst/>
                <a:latin typeface="Noto Sans KR"/>
              </a:rPr>
              <a:t>OK</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 Partition </a:t>
            </a:r>
            <a:r>
              <a:rPr lang="ko-KR" altLang="en-US" b="0" i="0" dirty="0">
                <a:solidFill>
                  <a:srgbClr val="484848"/>
                </a:solidFill>
                <a:effectLst/>
                <a:latin typeface="Noto Sans KR"/>
              </a:rPr>
              <a:t>정상작동 중</a:t>
            </a:r>
          </a:p>
          <a:p>
            <a:pPr algn="l">
              <a:buFont typeface="Arial" panose="020B0604020202020204" pitchFamily="34" charset="0"/>
              <a:buChar char="•"/>
            </a:pPr>
            <a:r>
              <a:rPr lang="en-US" altLang="ko-KR" b="1" i="0" dirty="0">
                <a:solidFill>
                  <a:srgbClr val="484848"/>
                </a:solidFill>
                <a:effectLst/>
                <a:latin typeface="Noto Sans KR"/>
              </a:rPr>
              <a:t>WARN</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증가하면서 </a:t>
            </a:r>
            <a:r>
              <a:rPr lang="en-US" altLang="ko-KR" b="0" i="0" dirty="0">
                <a:solidFill>
                  <a:srgbClr val="484848"/>
                </a:solidFill>
                <a:effectLst/>
                <a:latin typeface="Noto Sans KR"/>
              </a:rPr>
              <a:t>lag</a:t>
            </a:r>
            <a:r>
              <a:rPr lang="ko-KR" altLang="en-US" b="0" i="0" dirty="0">
                <a:solidFill>
                  <a:srgbClr val="484848"/>
                </a:solidFill>
                <a:effectLst/>
                <a:latin typeface="Noto Sans KR"/>
              </a:rPr>
              <a:t>도 증가하는 경우</a:t>
            </a:r>
            <a:r>
              <a:rPr lang="en-US" altLang="ko-KR" b="0" i="0" dirty="0">
                <a:solidFill>
                  <a:srgbClr val="484848"/>
                </a:solidFill>
                <a:effectLst/>
                <a:latin typeface="Noto Sans KR"/>
              </a:rPr>
              <a:t>(</a:t>
            </a:r>
            <a:r>
              <a:rPr lang="ko-KR" altLang="en-US" b="0" i="0" dirty="0">
                <a:solidFill>
                  <a:srgbClr val="484848"/>
                </a:solidFill>
                <a:effectLst/>
                <a:latin typeface="Noto Sans KR"/>
              </a:rPr>
              <a:t>데이터가 증가하는데 </a:t>
            </a:r>
            <a:r>
              <a:rPr lang="en-US" altLang="ko-KR" b="0" i="0" dirty="0">
                <a:solidFill>
                  <a:srgbClr val="484848"/>
                </a:solidFill>
                <a:effectLst/>
                <a:latin typeface="Noto Sans KR"/>
              </a:rPr>
              <a:t>consumer</a:t>
            </a:r>
            <a:r>
              <a:rPr lang="ko-KR" altLang="en-US" b="0" i="0" dirty="0">
                <a:solidFill>
                  <a:srgbClr val="484848"/>
                </a:solidFill>
                <a:effectLst/>
                <a:latin typeface="Noto Sans KR"/>
              </a:rPr>
              <a:t>가 다소 따라가지 못할 경우</a:t>
            </a:r>
            <a:r>
              <a:rPr lang="en-US" altLang="ko-KR" b="0" i="0" dirty="0">
                <a:solidFill>
                  <a:srgbClr val="484848"/>
                </a:solidFill>
                <a:effectLst/>
                <a:latin typeface="Noto Sans KR"/>
              </a:rPr>
              <a:t>)</a:t>
            </a:r>
          </a:p>
          <a:p>
            <a:pPr algn="l">
              <a:buFont typeface="Arial" panose="020B0604020202020204" pitchFamily="34" charset="0"/>
              <a:buChar char="•"/>
            </a:pPr>
            <a:r>
              <a:rPr lang="en-US" altLang="ko-KR" b="1" i="0" dirty="0">
                <a:solidFill>
                  <a:srgbClr val="484848"/>
                </a:solidFill>
                <a:effectLst/>
                <a:latin typeface="Noto Sans KR"/>
              </a:rPr>
              <a:t>ERR</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중지된 경우이지만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아닌 경우</a:t>
            </a:r>
          </a:p>
          <a:p>
            <a:pPr algn="l">
              <a:buFont typeface="Arial" panose="020B0604020202020204" pitchFamily="34" charset="0"/>
              <a:buChar char="•"/>
            </a:pPr>
            <a:r>
              <a:rPr lang="en-US" altLang="ko-KR" b="1" i="0" dirty="0">
                <a:solidFill>
                  <a:srgbClr val="484848"/>
                </a:solidFill>
                <a:effectLst/>
                <a:latin typeface="Noto Sans KR"/>
              </a:rPr>
              <a:t>STOP</a:t>
            </a:r>
            <a:r>
              <a:rPr lang="ko-KR" altLang="en-US" b="0" i="0" dirty="0">
                <a:solidFill>
                  <a:srgbClr val="484848"/>
                </a:solidFill>
                <a:effectLst/>
                <a:latin typeface="Noto Sans KR"/>
              </a:rPr>
              <a:t> </a:t>
            </a:r>
            <a:r>
              <a:rPr lang="en-US" altLang="ko-KR" b="0" i="0" dirty="0">
                <a:solidFill>
                  <a:srgbClr val="484848"/>
                </a:solidFill>
                <a:effectLst/>
                <a:latin typeface="Noto Sans KR"/>
              </a:rPr>
              <a:t>- offset commit</a:t>
            </a:r>
            <a:r>
              <a:rPr lang="ko-KR" altLang="en-US" b="0" i="0" dirty="0">
                <a:solidFill>
                  <a:srgbClr val="484848"/>
                </a:solidFill>
                <a:effectLst/>
                <a:latin typeface="Noto Sans KR"/>
              </a:rPr>
              <a:t>이 일정시간 이상 중지된 경우</a:t>
            </a:r>
          </a:p>
          <a:p>
            <a:pPr algn="l">
              <a:buFont typeface="Arial" panose="020B0604020202020204" pitchFamily="34" charset="0"/>
              <a:buChar char="•"/>
            </a:pPr>
            <a:r>
              <a:rPr lang="en-US" altLang="ko-KR" b="1" i="0" dirty="0">
                <a:solidFill>
                  <a:srgbClr val="484848"/>
                </a:solidFill>
                <a:effectLst/>
                <a:latin typeface="Noto Sans KR"/>
              </a:rPr>
              <a:t>STALL</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a:t>
            </a:r>
            <a:r>
              <a:rPr lang="en-US" altLang="ko-KR" b="0" i="0" dirty="0">
                <a:solidFill>
                  <a:srgbClr val="484848"/>
                </a:solidFill>
                <a:effectLst/>
                <a:latin typeface="Noto Sans KR"/>
              </a:rPr>
              <a:t>commit</a:t>
            </a:r>
            <a:r>
              <a:rPr lang="ko-KR" altLang="en-US" b="0" i="0" dirty="0">
                <a:solidFill>
                  <a:srgbClr val="484848"/>
                </a:solidFill>
                <a:effectLst/>
                <a:latin typeface="Noto Sans KR"/>
              </a:rPr>
              <a:t>되고 있지만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a:t>
            </a:r>
            <a:r>
              <a:rPr lang="ko-KR" altLang="en-US" b="0" i="0" dirty="0" err="1">
                <a:solidFill>
                  <a:srgbClr val="484848"/>
                </a:solidFill>
                <a:effectLst/>
                <a:latin typeface="Noto Sans KR"/>
              </a:rPr>
              <a:t>아닌경우</a:t>
            </a:r>
            <a:endParaRPr lang="ko-KR" altLang="en-US" b="0" i="0" dirty="0">
              <a:solidFill>
                <a:srgbClr val="484848"/>
              </a:solidFill>
              <a:effectLst/>
              <a:latin typeface="Noto Sans KR"/>
            </a:endParaRPr>
          </a:p>
          <a:p>
            <a:r>
              <a:rPr lang="ko-KR" altLang="en-US" dirty="0"/>
              <a:t>출처 </a:t>
            </a:r>
            <a:r>
              <a:rPr lang="en-US" altLang="ko-KR" dirty="0"/>
              <a:t>: https://blog.voidmainvoid.net/245</a:t>
            </a:r>
          </a:p>
          <a:p>
            <a:r>
              <a:rPr lang="ko-KR" altLang="en-US" dirty="0"/>
              <a:t>출처 </a:t>
            </a:r>
            <a:r>
              <a:rPr lang="en-US" altLang="ko-KR" dirty="0"/>
              <a:t>: https://blog.voidmainvoid.net/244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283</a:t>
            </a:fld>
            <a:endParaRPr lang="ko-KR" altLang="en-US"/>
          </a:p>
        </p:txBody>
      </p:sp>
    </p:spTree>
    <p:extLst>
      <p:ext uri="{BB962C8B-B14F-4D97-AF65-F5344CB8AC3E}">
        <p14:creationId xmlns:p14="http://schemas.microsoft.com/office/powerpoint/2010/main" val="215007882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version: '2'</a:t>
            </a:r>
          </a:p>
          <a:p>
            <a:r>
              <a:rPr lang="en-US" altLang="ko-KR" sz="1200" dirty="0"/>
              <a:t>services:</a:t>
            </a:r>
          </a:p>
          <a:p>
            <a:r>
              <a:rPr lang="en-US" altLang="ko-KR" sz="1200" dirty="0"/>
              <a:t> zookeeper-1:</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1</a:t>
            </a:r>
          </a:p>
          <a:p>
            <a:r>
              <a:rPr lang="en-US" altLang="ko-KR" sz="1200" dirty="0"/>
              <a:t>     ZOOKEEPER_CLIENT_PORT: 22181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zookeeper-2:</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2</a:t>
            </a:r>
          </a:p>
          <a:p>
            <a:r>
              <a:rPr lang="en-US" altLang="ko-KR" sz="1200" dirty="0"/>
              <a:t>     ZOOKEEPER_CLIENT_PORT: 32181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zookeeper-3:</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3</a:t>
            </a:r>
          </a:p>
          <a:p>
            <a:r>
              <a:rPr lang="en-US" altLang="ko-KR" sz="1200" dirty="0"/>
              <a:t>     ZOOKEEPER_CLIENT_PORT: 42181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kafka-1:</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1</a:t>
            </a:r>
          </a:p>
          <a:p>
            <a:r>
              <a:rPr lang="en-US" altLang="ko-KR" sz="1200" dirty="0"/>
              <a:t>     KAFKA_ZOOKEEPER_CONNECT: localhost:22181,localhost:32181,localhost:42181</a:t>
            </a:r>
          </a:p>
          <a:p>
            <a:r>
              <a:rPr lang="en-US" altLang="ko-KR" sz="1200" dirty="0"/>
              <a:t>     KAFKA_ADVERTISED_LISTENERS: PLAINTEXT://localhost:19092</a:t>
            </a:r>
          </a:p>
          <a:p>
            <a:r>
              <a:rPr lang="en-US" altLang="ko-KR" sz="1200" dirty="0"/>
              <a:t>   ports:</a:t>
            </a:r>
          </a:p>
          <a:p>
            <a:r>
              <a:rPr lang="en-US" altLang="ko-KR" sz="1200" dirty="0"/>
              <a:t>     - 19092:19092</a:t>
            </a:r>
          </a:p>
          <a:p>
            <a:r>
              <a:rPr lang="en-US" altLang="ko-KR" sz="1200" dirty="0"/>
              <a:t>   </a:t>
            </a:r>
            <a:r>
              <a:rPr lang="en-US" altLang="ko-KR" sz="1200" dirty="0" err="1"/>
              <a:t>extra_hosts</a:t>
            </a:r>
            <a:r>
              <a:rPr lang="en-US" altLang="ko-KR" sz="1200" dirty="0"/>
              <a:t>:</a:t>
            </a:r>
          </a:p>
          <a:p>
            <a:r>
              <a:rPr lang="en-US" altLang="ko-KR" sz="1200" dirty="0"/>
              <a:t>     - moby:127.0.0.1</a:t>
            </a:r>
          </a:p>
          <a:p>
            <a:r>
              <a:rPr lang="en-US" altLang="ko-KR" sz="1200" dirty="0"/>
              <a:t> </a:t>
            </a:r>
          </a:p>
          <a:p>
            <a:r>
              <a:rPr lang="en-US" altLang="ko-KR" sz="1200" dirty="0"/>
              <a:t> kafka-2:</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2</a:t>
            </a:r>
          </a:p>
          <a:p>
            <a:r>
              <a:rPr lang="en-US" altLang="ko-KR" sz="1200" dirty="0"/>
              <a:t>     KAFKA_ZOOKEEPER_CONNECT: localhost:22181,localhost:32181,localhost:42181</a:t>
            </a:r>
          </a:p>
          <a:p>
            <a:r>
              <a:rPr lang="en-US" altLang="ko-KR" sz="1200" dirty="0"/>
              <a:t>     KAFKA_ADVERTISED_LISTENERS: PLAINTEXT://localhost:29092</a:t>
            </a:r>
          </a:p>
          <a:p>
            <a:r>
              <a:rPr lang="en-US" altLang="ko-KR" sz="1200" dirty="0"/>
              <a:t>   ports:</a:t>
            </a:r>
          </a:p>
          <a:p>
            <a:r>
              <a:rPr lang="en-US" altLang="ko-KR" sz="1200" dirty="0"/>
              <a:t>     - 29092:29092</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kafka-3:</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3</a:t>
            </a:r>
          </a:p>
          <a:p>
            <a:r>
              <a:rPr lang="en-US" altLang="ko-KR" sz="1200" dirty="0"/>
              <a:t>     KAFKA_ZOOKEEPER_CONNECT: localhost:22181,localhost:32181,localhost:42181</a:t>
            </a:r>
          </a:p>
          <a:p>
            <a:r>
              <a:rPr lang="en-US" altLang="ko-KR" sz="1200" dirty="0"/>
              <a:t>     KAFKA_ADVERTISED_LISTENERS: PLAINTEXT://localhost:39092</a:t>
            </a:r>
          </a:p>
          <a:p>
            <a:r>
              <a:rPr lang="en-US" altLang="ko-KR" sz="1200" dirty="0"/>
              <a:t>   ports:</a:t>
            </a:r>
          </a:p>
          <a:p>
            <a:r>
              <a:rPr lang="en-US" altLang="ko-KR" sz="1200" dirty="0"/>
              <a:t>      - 39092:39092</a:t>
            </a:r>
          </a:p>
          <a:p>
            <a:r>
              <a:rPr lang="en-US" altLang="ko-KR" sz="1200" dirty="0"/>
              <a:t>   </a:t>
            </a:r>
            <a:r>
              <a:rPr lang="en-US" altLang="ko-KR" sz="1200" dirty="0" err="1"/>
              <a:t>extra_hosts</a:t>
            </a:r>
            <a:r>
              <a:rPr lang="en-US" altLang="ko-KR" sz="1200" dirty="0"/>
              <a:t>:</a:t>
            </a:r>
          </a:p>
          <a:p>
            <a:r>
              <a:rPr lang="en-US" altLang="ko-KR" sz="1200" dirty="0"/>
              <a:t>      - moby:127.0.0.1</a:t>
            </a:r>
          </a:p>
          <a:p>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285</a:t>
            </a:fld>
            <a:endParaRPr lang="ko-KR" altLang="en-US"/>
          </a:p>
        </p:txBody>
      </p:sp>
    </p:spTree>
    <p:extLst>
      <p:ext uri="{BB962C8B-B14F-4D97-AF65-F5344CB8AC3E}">
        <p14:creationId xmlns:p14="http://schemas.microsoft.com/office/powerpoint/2010/main" val="118100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34</a:t>
            </a:fld>
            <a:endParaRPr lang="ko-KR" altLang="en-US"/>
          </a:p>
        </p:txBody>
      </p:sp>
    </p:spTree>
    <p:extLst>
      <p:ext uri="{BB962C8B-B14F-4D97-AF65-F5344CB8AC3E}">
        <p14:creationId xmlns:p14="http://schemas.microsoft.com/office/powerpoint/2010/main" val="41066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t>https://prog.world/error-while-adding-new-interface/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35</a:t>
            </a:fld>
            <a:endParaRPr lang="ko-KR" altLang="en-US"/>
          </a:p>
        </p:txBody>
      </p:sp>
    </p:spTree>
    <p:extLst>
      <p:ext uri="{BB962C8B-B14F-4D97-AF65-F5344CB8AC3E}">
        <p14:creationId xmlns:p14="http://schemas.microsoft.com/office/powerpoint/2010/main" val="1737545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ea typeface="맑은 고딕"/>
                <a:hlinkClick r:id="rId3"/>
              </a:rPr>
              <a:t>https://prog.world/error-while-adding-new-interface/</a:t>
            </a:r>
            <a:endParaRPr lang="ko-KR" altLang="en-US" dirty="0"/>
          </a:p>
          <a:p>
            <a:endParaRPr lang="en-US" altLang="ko-KR" dirty="0">
              <a:ea typeface="맑은 고딕"/>
            </a:endParaRPr>
          </a:p>
          <a:p>
            <a:r>
              <a:rPr lang="en-US" dirty="0"/>
              <a:t>Mac</a:t>
            </a:r>
            <a:r>
              <a:rPr lang="ko-KR" altLang="en-US" dirty="0">
                <a:ea typeface="맑은 고딕"/>
              </a:rPr>
              <a:t>의 경우</a:t>
            </a:r>
            <a:r>
              <a:rPr lang="en-US" dirty="0"/>
              <a:t>,</a:t>
            </a:r>
            <a:endParaRPr lang="en-US" dirty="0">
              <a:ea typeface="맑은 고딕"/>
            </a:endParaRPr>
          </a:p>
          <a:p>
            <a:r>
              <a:rPr lang="en-US" dirty="0" err="1"/>
              <a:t>VirtaulBox</a:t>
            </a:r>
            <a:r>
              <a:rPr lang="ko-KR" altLang="en-US" dirty="0">
                <a:ea typeface="맑은 고딕"/>
              </a:rPr>
              <a:t> 종료  -&gt; 터미널에서 아래 명령 수행</a:t>
            </a:r>
            <a:br>
              <a:rPr lang="ko-KR" altLang="en-US" dirty="0">
                <a:cs typeface="+mn-lt"/>
              </a:rPr>
            </a:br>
            <a:r>
              <a:rPr lang="en-US" altLang="ko-KR" dirty="0" err="1">
                <a:ea typeface="맑은 고딕"/>
              </a:rPr>
              <a:t>sudo</a:t>
            </a:r>
            <a:r>
              <a:rPr lang="en-US" dirty="0"/>
              <a:t> /Library/</a:t>
            </a:r>
            <a:r>
              <a:rPr lang="en-US" dirty="0" err="1"/>
              <a:t>StartupItems</a:t>
            </a:r>
            <a:r>
              <a:rPr lang="en-US" dirty="0"/>
              <a:t>/VirtualBox/VirtualBox restart</a:t>
            </a:r>
            <a:endParaRPr lang="ko-KR" altLang="en-US" dirty="0"/>
          </a:p>
          <a:p>
            <a:endParaRPr lang="en-US" altLang="ko-KR"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36</a:t>
            </a:fld>
            <a:endParaRPr lang="ko-KR" altLang="en-US"/>
          </a:p>
        </p:txBody>
      </p:sp>
    </p:spTree>
    <p:extLst>
      <p:ext uri="{BB962C8B-B14F-4D97-AF65-F5344CB8AC3E}">
        <p14:creationId xmlns:p14="http://schemas.microsoft.com/office/powerpoint/2010/main" val="396719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38</a:t>
            </a:fld>
            <a:endParaRPr lang="ko-KR" altLang="en-US"/>
          </a:p>
        </p:txBody>
      </p:sp>
    </p:spTree>
    <p:extLst>
      <p:ext uri="{BB962C8B-B14F-4D97-AF65-F5344CB8AC3E}">
        <p14:creationId xmlns:p14="http://schemas.microsoft.com/office/powerpoint/2010/main" val="10774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 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--add-port=2181/</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--add-port=3888/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--add-port=9092/</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47</a:t>
            </a:fld>
            <a:endParaRPr lang="ko-KR" altLang="en-US"/>
          </a:p>
        </p:txBody>
      </p:sp>
    </p:spTree>
    <p:extLst>
      <p:ext uri="{BB962C8B-B14F-4D97-AF65-F5344CB8AC3E}">
        <p14:creationId xmlns:p14="http://schemas.microsoft.com/office/powerpoint/2010/main" val="1563151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https://www.lesstif.com/system-admin/yum-history-plugin-undo-6979667.html</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48</a:t>
            </a:fld>
            <a:endParaRPr lang="ko-KR" altLang="en-US"/>
          </a:p>
        </p:txBody>
      </p:sp>
    </p:spTree>
    <p:extLst>
      <p:ext uri="{BB962C8B-B14F-4D97-AF65-F5344CB8AC3E}">
        <p14:creationId xmlns:p14="http://schemas.microsoft.com/office/powerpoint/2010/main" val="324082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1" i="0" dirty="0">
                <a:solidFill>
                  <a:srgbClr val="555555"/>
                </a:solidFill>
                <a:effectLst/>
                <a:latin typeface="Museo Sans"/>
              </a:rPr>
              <a:t>Loose Coupling Between System Components</a:t>
            </a:r>
            <a:r>
              <a:rPr lang="en-US" altLang="ko-KR" b="0" i="0" dirty="0">
                <a:solidFill>
                  <a:srgbClr val="555555"/>
                </a:solidFill>
                <a:effectLst/>
                <a:latin typeface="Museo Sans"/>
              </a:rPr>
              <a:t>: The Pub/Sub pattern decouples communication logic and business logic, allowing isolation of components. Isolated components make the system robust and keep the code maintainable.</a:t>
            </a:r>
          </a:p>
          <a:p>
            <a:pPr algn="l">
              <a:buFont typeface="Arial" panose="020B0604020202020204" pitchFamily="34" charset="0"/>
              <a:buChar char="•"/>
            </a:pPr>
            <a:r>
              <a:rPr lang="en-US" altLang="ko-KR" b="1" i="0" dirty="0">
                <a:solidFill>
                  <a:srgbClr val="555555"/>
                </a:solidFill>
                <a:effectLst/>
                <a:latin typeface="Museo Sans"/>
              </a:rPr>
              <a:t>Better View of the System-wide Workflow</a:t>
            </a:r>
            <a:r>
              <a:rPr lang="en-US" altLang="ko-KR" b="0" i="0" dirty="0">
                <a:solidFill>
                  <a:srgbClr val="555555"/>
                </a:solidFill>
                <a:effectLst/>
                <a:latin typeface="Museo Sans"/>
              </a:rPr>
              <a:t>: The premise of the Pub/Sub pattern is simple, so Pub/Sub systems are easier for software architects to refactor and expand.</a:t>
            </a:r>
          </a:p>
          <a:p>
            <a:pPr algn="l">
              <a:buFont typeface="Arial" panose="020B0604020202020204" pitchFamily="34" charset="0"/>
              <a:buChar char="•"/>
            </a:pPr>
            <a:r>
              <a:rPr lang="en-US" altLang="ko-KR" b="1" i="0" dirty="0">
                <a:solidFill>
                  <a:srgbClr val="555555"/>
                </a:solidFill>
                <a:effectLst/>
                <a:latin typeface="Museo Sans"/>
              </a:rPr>
              <a:t>Enables Better &amp; Faster Integration</a:t>
            </a:r>
            <a:r>
              <a:rPr lang="en-US" altLang="ko-KR" b="0" i="0" dirty="0">
                <a:solidFill>
                  <a:srgbClr val="555555"/>
                </a:solidFill>
                <a:effectLst/>
                <a:latin typeface="Museo Sans"/>
              </a:rPr>
              <a:t>: Pub/Sub is programming language and communication protocol agnostic, which allows disparate components of a system to be integrated faster compared to legacy alternatives.</a:t>
            </a:r>
          </a:p>
          <a:p>
            <a:pPr algn="l">
              <a:buFont typeface="Arial" panose="020B0604020202020204" pitchFamily="34" charset="0"/>
              <a:buChar char="•"/>
            </a:pPr>
            <a:r>
              <a:rPr lang="en-US" altLang="ko-KR" b="1" i="0" dirty="0">
                <a:solidFill>
                  <a:srgbClr val="555555"/>
                </a:solidFill>
                <a:effectLst/>
                <a:latin typeface="Museo Sans"/>
              </a:rPr>
              <a:t>Ensures Smoother Scalability</a:t>
            </a:r>
            <a:r>
              <a:rPr lang="en-US" altLang="ko-KR" b="0" i="0" dirty="0">
                <a:solidFill>
                  <a:srgbClr val="555555"/>
                </a:solidFill>
                <a:effectLst/>
                <a:latin typeface="Museo Sans"/>
              </a:rPr>
              <a:t>: Systems using Pub/Subs are scalable without the fear of breaking functionality because communication logic and business logic separate entities. Software architects can redesign the message broker’s topic architecture without the worry of breaking the business logic.</a:t>
            </a:r>
          </a:p>
          <a:p>
            <a:pPr algn="l">
              <a:buFont typeface="Arial" panose="020B0604020202020204" pitchFamily="34" charset="0"/>
              <a:buChar char="•"/>
            </a:pPr>
            <a:r>
              <a:rPr lang="en-US" altLang="ko-KR" b="1" i="0" dirty="0">
                <a:solidFill>
                  <a:srgbClr val="555555"/>
                </a:solidFill>
                <a:effectLst/>
                <a:latin typeface="Museo Sans"/>
              </a:rPr>
              <a:t>Guaranteed Consistent Reliability</a:t>
            </a:r>
            <a:r>
              <a:rPr lang="en-US" altLang="ko-KR" b="0" i="0" dirty="0">
                <a:solidFill>
                  <a:srgbClr val="555555"/>
                </a:solidFill>
                <a:effectLst/>
                <a:latin typeface="Museo Sans"/>
              </a:rPr>
              <a:t>: The Pub/Sub pattern also helps in keeping the system reliable when features change. Pub/Sub supports asynchronous message delivery, which ensures reliable message delivery even when the message broker’s topic architecture changes.</a:t>
            </a:r>
          </a:p>
          <a:p>
            <a:pPr algn="l">
              <a:buFont typeface="Arial" panose="020B0604020202020204" pitchFamily="34" charset="0"/>
              <a:buChar char="•"/>
            </a:pPr>
            <a:r>
              <a:rPr lang="en-US" altLang="ko-KR" b="1" i="0" dirty="0">
                <a:solidFill>
                  <a:srgbClr val="555555"/>
                </a:solidFill>
                <a:effectLst/>
                <a:latin typeface="Museo Sans"/>
              </a:rPr>
              <a:t>Builds Elasticity</a:t>
            </a:r>
            <a:r>
              <a:rPr lang="en-US" altLang="ko-KR" b="0" i="0" dirty="0">
                <a:solidFill>
                  <a:srgbClr val="555555"/>
                </a:solidFill>
                <a:effectLst/>
                <a:latin typeface="Museo Sans"/>
              </a:rPr>
              <a:t>: Pub/Sub based systems are elastic because the business logic does not depend on the number of active publishers and subscribers at an instance. In other words, Pub/Sub based systems can accommodate a surge in usage.</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a:t>
            </a:fld>
            <a:endParaRPr lang="ko-KR" altLang="en-US"/>
          </a:p>
        </p:txBody>
      </p:sp>
    </p:spTree>
    <p:extLst>
      <p:ext uri="{BB962C8B-B14F-4D97-AF65-F5344CB8AC3E}">
        <p14:creationId xmlns:p14="http://schemas.microsoft.com/office/powerpoint/2010/main" val="233098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https://antimidal.tistory.com/30</a:t>
            </a:r>
          </a:p>
          <a:p>
            <a:endParaRPr lang="en-US" altLang="ko-KR" dirty="0"/>
          </a:p>
          <a:p>
            <a:r>
              <a:rPr lang="en-US" altLang="ko-KR" dirty="0"/>
              <a:t>curl -s https://packagecloud.io/install/repositories/github/git-lfs/script.rpm.sh | </a:t>
            </a:r>
            <a:r>
              <a:rPr lang="en-US" altLang="ko-KR" dirty="0" err="1"/>
              <a:t>sudo</a:t>
            </a:r>
            <a:r>
              <a:rPr lang="en-US" altLang="ko-KR" dirty="0"/>
              <a:t> bash</a:t>
            </a:r>
          </a:p>
          <a:p>
            <a:r>
              <a:rPr lang="en-US" altLang="ko-KR" dirty="0"/>
              <a:t>yum install git-</a:t>
            </a:r>
            <a:r>
              <a:rPr lang="en-US" altLang="ko-KR" dirty="0" err="1"/>
              <a:t>lfs</a:t>
            </a:r>
            <a:endParaRPr lang="en-US" altLang="ko-KR" dirty="0"/>
          </a:p>
          <a:p>
            <a:r>
              <a:rPr lang="en-US" altLang="ko-KR" dirty="0"/>
              <a:t>git </a:t>
            </a:r>
            <a:r>
              <a:rPr lang="en-US" altLang="ko-KR" dirty="0" err="1"/>
              <a:t>lfs</a:t>
            </a:r>
            <a:r>
              <a:rPr lang="en-US" altLang="ko-KR" dirty="0"/>
              <a:t> install</a:t>
            </a:r>
          </a:p>
          <a:p>
            <a:r>
              <a:rPr lang="en-US" altLang="ko-KR" dirty="0"/>
              <a:t>git clone https://github.com/wonyongHwang/kopoKafkaPractice.git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50</a:t>
            </a:fld>
            <a:endParaRPr lang="ko-KR" altLang="en-US"/>
          </a:p>
        </p:txBody>
      </p:sp>
    </p:spTree>
    <p:extLst>
      <p:ext uri="{BB962C8B-B14F-4D97-AF65-F5344CB8AC3E}">
        <p14:creationId xmlns:p14="http://schemas.microsoft.com/office/powerpoint/2010/main" val="190212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u="none" strike="noStrike" kern="1200" dirty="0">
                <a:solidFill>
                  <a:schemeClr val="tx1"/>
                </a:solidFill>
                <a:effectLst/>
                <a:latin typeface="+mn-lt"/>
                <a:ea typeface="+mn-ea"/>
                <a:cs typeface="+mn-cs"/>
              </a:rPr>
              <a:t>카프카는 스칼라로 작성되어 있기 때문에 실행하려면 </a:t>
            </a:r>
            <a:r>
              <a:rPr lang="en-US" altLang="ko-KR" sz="1200" b="0" i="0" u="none" strike="noStrike" kern="1200" dirty="0">
                <a:solidFill>
                  <a:schemeClr val="tx1"/>
                </a:solidFill>
                <a:effectLst/>
                <a:latin typeface="+mn-lt"/>
                <a:ea typeface="+mn-ea"/>
                <a:cs typeface="+mn-cs"/>
              </a:rPr>
              <a:t>JVM </a:t>
            </a:r>
            <a:r>
              <a:rPr lang="ko-KR" altLang="en-US" sz="1200" b="0" i="0" u="none" strike="noStrike" kern="1200" dirty="0">
                <a:solidFill>
                  <a:schemeClr val="tx1"/>
                </a:solidFill>
                <a:effectLst/>
                <a:latin typeface="+mn-lt"/>
                <a:ea typeface="+mn-ea"/>
                <a:cs typeface="+mn-cs"/>
              </a:rPr>
              <a:t>필요하다</a:t>
            </a:r>
            <a:r>
              <a:rPr lang="en-US" altLang="ko-KR" sz="1200" b="0" i="0" u="none" strike="noStrike" kern="1200" dirty="0">
                <a:solidFill>
                  <a:schemeClr val="tx1"/>
                </a:solidFill>
                <a:effectLst/>
                <a:latin typeface="+mn-lt"/>
                <a:ea typeface="+mn-ea"/>
                <a:cs typeface="+mn-cs"/>
              </a:rPr>
              <a:t>.</a:t>
            </a:r>
          </a:p>
          <a:p>
            <a:r>
              <a:rPr lang="en-US" altLang="ko-KR" dirty="0"/>
              <a:t>https://veneas.tistory.com/entry/Linux-CentOS7-%EC%9B%90%ED%95%98%EB%8A%94-%ED%8A%B9%EC%A0%95-%EB%B2%84%EC%A0%84-Javajdk-%EC%84%A4%EC%B9%98%ED%95%98%EA%B8%B0-wget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비추</a:t>
            </a:r>
            <a:r>
              <a:rPr lang="en-US" altLang="ko-KR" dirty="0"/>
              <a:t>:</a:t>
            </a:r>
            <a:r>
              <a:rPr lang="ko-KR" altLang="en-US" dirty="0"/>
              <a:t> </a:t>
            </a:r>
            <a:r>
              <a:rPr lang="en-US" altLang="ko-KR" dirty="0"/>
              <a:t>yum –y install java-1.8.0-openjdk</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51</a:t>
            </a:fld>
            <a:endParaRPr lang="ko-KR" altLang="en-US"/>
          </a:p>
        </p:txBody>
      </p:sp>
    </p:spTree>
    <p:extLst>
      <p:ext uri="{BB962C8B-B14F-4D97-AF65-F5344CB8AC3E}">
        <p14:creationId xmlns:p14="http://schemas.microsoft.com/office/powerpoint/2010/main" val="2337867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export PATH=%PATH:/bin:/</a:t>
            </a:r>
            <a:r>
              <a:rPr lang="en-US" altLang="ko-KR" dirty="0" err="1"/>
              <a:t>usr</a:t>
            </a:r>
            <a:r>
              <a:rPr lang="en-US" altLang="ko-KR" dirty="0"/>
              <a:t>/local/bin:/</a:t>
            </a:r>
            <a:r>
              <a:rPr lang="en-US" altLang="ko-KR" dirty="0" err="1"/>
              <a:t>usr</a:t>
            </a:r>
            <a:r>
              <a:rPr lang="en-US" altLang="ko-KR" dirty="0"/>
              <a:t>/bin</a:t>
            </a:r>
          </a:p>
          <a:p>
            <a:r>
              <a:rPr lang="en-US" altLang="ko-KR" b="0" i="0" dirty="0">
                <a:solidFill>
                  <a:srgbClr val="202124"/>
                </a:solidFill>
                <a:effectLst/>
                <a:latin typeface="Apple SD Gothic Neo"/>
              </a:rPr>
              <a:t>The default value of the </a:t>
            </a:r>
            <a:r>
              <a:rPr lang="en-US" altLang="ko-KR" b="0" i="0" dirty="0" err="1">
                <a:solidFill>
                  <a:srgbClr val="202124"/>
                </a:solidFill>
                <a:effectLst/>
                <a:latin typeface="Apple SD Gothic Neo"/>
              </a:rPr>
              <a:t>classpath</a:t>
            </a:r>
            <a:r>
              <a:rPr lang="en-US" altLang="ko-KR" b="0" i="0" dirty="0">
                <a:solidFill>
                  <a:srgbClr val="202124"/>
                </a:solidFill>
                <a:effectLst/>
                <a:latin typeface="Apple SD Gothic Neo"/>
              </a:rPr>
              <a:t> is “ . ” (dot) , meaning </a:t>
            </a:r>
            <a:r>
              <a:rPr lang="en-US" altLang="ko-KR" b="1" i="0" dirty="0">
                <a:solidFill>
                  <a:srgbClr val="202124"/>
                </a:solidFill>
                <a:effectLst/>
                <a:latin typeface="Apple SD Gothic Neo"/>
              </a:rPr>
              <a:t>that only the current directory is searched </a:t>
            </a:r>
            <a:r>
              <a:rPr lang="en-US" altLang="ko-KR" b="1" i="0">
                <a:solidFill>
                  <a:srgbClr val="202124"/>
                </a:solidFill>
                <a:effectLst/>
                <a:latin typeface="Apple SD Gothic Neo"/>
              </a:rPr>
              <a:t>for dependencie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52</a:t>
            </a:fld>
            <a:endParaRPr lang="ko-KR" altLang="en-US"/>
          </a:p>
        </p:txBody>
      </p:sp>
    </p:spTree>
    <p:extLst>
      <p:ext uri="{BB962C8B-B14F-4D97-AF65-F5344CB8AC3E}">
        <p14:creationId xmlns:p14="http://schemas.microsoft.com/office/powerpoint/2010/main" val="4039458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yum install </a:t>
            </a:r>
            <a:r>
              <a:rPr lang="en-US" altLang="ko-KR" dirty="0" err="1"/>
              <a:t>wget</a:t>
            </a:r>
            <a:endParaRPr lang="en-US" altLang="ko-KR" dirty="0"/>
          </a:p>
          <a:p>
            <a:endParaRPr lang="ko-KR" altLang="en-US" dirty="0"/>
          </a:p>
          <a:p>
            <a:r>
              <a:rPr lang="ko-KR" altLang="en-US" dirty="0" err="1">
                <a:ea typeface="맑은 고딕"/>
              </a:rPr>
              <a:t>Nameserver</a:t>
            </a:r>
            <a:r>
              <a:rPr lang="ko-KR" altLang="en-US" dirty="0">
                <a:ea typeface="맑은 고딕"/>
              </a:rPr>
              <a:t> : </a:t>
            </a:r>
            <a:r>
              <a:rPr lang="ko-KR" altLang="en-US" dirty="0" err="1">
                <a:ea typeface="맑은 고딕"/>
              </a:rPr>
              <a:t>Etc</a:t>
            </a:r>
            <a:r>
              <a:rPr lang="ko-KR" altLang="en-US" dirty="0">
                <a:ea typeface="맑은 고딕"/>
              </a:rPr>
              <a:t>/</a:t>
            </a:r>
            <a:r>
              <a:rPr lang="ko-KR" altLang="en-US" dirty="0" err="1">
                <a:ea typeface="맑은 고딕"/>
              </a:rPr>
              <a:t>resolve.conf</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53</a:t>
            </a:fld>
            <a:endParaRPr lang="ko-KR" altLang="en-US"/>
          </a:p>
        </p:txBody>
      </p:sp>
    </p:spTree>
    <p:extLst>
      <p:ext uri="{BB962C8B-B14F-4D97-AF65-F5344CB8AC3E}">
        <p14:creationId xmlns:p14="http://schemas.microsoft.com/office/powerpoint/2010/main" val="2545510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r>
              <a:rPr lang="en-US" altLang="ko-KR" b="0" i="0" dirty="0">
                <a:solidFill>
                  <a:srgbClr val="232629"/>
                </a:solidFill>
                <a:effectLst/>
                <a:latin typeface="-apple-system"/>
              </a:rPr>
              <a:t>To tell zookeeper to impose no limit to the number of connections:</a:t>
            </a:r>
          </a:p>
          <a:p>
            <a:r>
              <a:rPr lang="en-US" altLang="ko-KR" dirty="0" err="1"/>
              <a:t>maxClientCnxns</a:t>
            </a:r>
            <a:r>
              <a:rPr lang="en-US" altLang="ko-KR" dirty="0"/>
              <a:t>=0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55</a:t>
            </a:fld>
            <a:endParaRPr lang="ko-KR" altLang="en-US"/>
          </a:p>
        </p:txBody>
      </p:sp>
    </p:spTree>
    <p:extLst>
      <p:ext uri="{BB962C8B-B14F-4D97-AF65-F5344CB8AC3E}">
        <p14:creationId xmlns:p14="http://schemas.microsoft.com/office/powerpoint/2010/main" val="547155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https://stackoverflow.com/questions/36061426/how-to-spread-existing-kafka-topic-partitions-into-more-directories</a:t>
            </a:r>
          </a:p>
          <a:p>
            <a:endParaRPr lang="en-US" altLang="ko-KR" b="0" i="0" dirty="0">
              <a:solidFill>
                <a:srgbClr val="232629"/>
              </a:solidFill>
              <a:effectLst/>
              <a:latin typeface="-apple-system"/>
            </a:endParaRPr>
          </a:p>
          <a:p>
            <a:r>
              <a:rPr lang="en-US" altLang="ko-KR" b="0" i="0" dirty="0">
                <a:solidFill>
                  <a:srgbClr val="232629"/>
                </a:solidFill>
                <a:effectLst/>
                <a:latin typeface="-apple-system"/>
              </a:rPr>
              <a:t>By default, </a:t>
            </a:r>
            <a:r>
              <a:rPr lang="en-US" altLang="ko-KR" b="0" i="0" dirty="0" err="1">
                <a:solidFill>
                  <a:srgbClr val="232629"/>
                </a:solidFill>
                <a:effectLst/>
                <a:latin typeface="-apple-system"/>
              </a:rPr>
              <a:t>kafka</a:t>
            </a:r>
            <a:r>
              <a:rPr lang="en-US" altLang="ko-KR" b="0" i="0" dirty="0">
                <a:solidFill>
                  <a:srgbClr val="232629"/>
                </a:solidFill>
                <a:effectLst/>
                <a:latin typeface="-apple-system"/>
              </a:rPr>
              <a:t> uses one directory to keep the log. To increase performance, it is advised to mount more disks to the broker, and assign each disk to one directory then in </a:t>
            </a:r>
            <a:r>
              <a:rPr lang="en-US" altLang="ko-KR" dirty="0" err="1"/>
              <a:t>server.properties</a:t>
            </a:r>
            <a:r>
              <a:rPr lang="en-US" altLang="ko-KR" b="0" i="0" dirty="0">
                <a:solidFill>
                  <a:srgbClr val="232629"/>
                </a:solidFill>
                <a:effectLst/>
                <a:latin typeface="-apple-system"/>
              </a:rPr>
              <a:t> enter the </a:t>
            </a:r>
            <a:r>
              <a:rPr lang="en-US" altLang="ko-KR" dirty="0" err="1"/>
              <a:t>log.dirs</a:t>
            </a:r>
            <a:r>
              <a:rPr lang="en-US" altLang="ko-KR" dirty="0"/>
              <a:t>=</a:t>
            </a:r>
            <a:r>
              <a:rPr lang="en-US" altLang="ko-KR" b="0" i="0" dirty="0">
                <a:solidFill>
                  <a:srgbClr val="232629"/>
                </a:solidFill>
                <a:effectLst/>
                <a:latin typeface="-apple-system"/>
              </a:rPr>
              <a:t> as a coma separated list of directories. The documentation says, that partitions will be distributed among the directories round-robin style. As I understand now, this is true for new topics.</a:t>
            </a:r>
          </a:p>
          <a:p>
            <a:endParaRPr lang="en-US" altLang="ko-KR" sz="1200" b="0" i="0" dirty="0">
              <a:solidFill>
                <a:srgbClr val="232629"/>
              </a:solidFill>
              <a:effectLst/>
              <a:latin typeface="-apple-system"/>
            </a:endParaRPr>
          </a:p>
          <a:p>
            <a:r>
              <a:rPr lang="en-US" altLang="ko-KR" sz="1200" dirty="0"/>
              <a:t>https://www.reddit.com/r/apachekafka/comments/blwv1p/apache_kafka_logdirs_best_practices_question/</a:t>
            </a:r>
            <a:endParaRPr lang="en-US" altLang="ko-KR" sz="1200" b="0" i="0" dirty="0">
              <a:solidFill>
                <a:srgbClr val="232629"/>
              </a:solidFill>
              <a:effectLst/>
              <a:latin typeface="-apple-system"/>
            </a:endParaRPr>
          </a:p>
          <a:p>
            <a:endParaRPr lang="en-US" altLang="ko-KR" sz="1200" b="0" i="0" dirty="0">
              <a:solidFill>
                <a:srgbClr val="232629"/>
              </a:solidFill>
              <a:effectLst/>
              <a:latin typeface="-apple-system"/>
            </a:endParaRPr>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57</a:t>
            </a:fld>
            <a:endParaRPr lang="ko-KR" altLang="en-US"/>
          </a:p>
        </p:txBody>
      </p:sp>
    </p:spTree>
    <p:extLst>
      <p:ext uri="{BB962C8B-B14F-4D97-AF65-F5344CB8AC3E}">
        <p14:creationId xmlns:p14="http://schemas.microsoft.com/office/powerpoint/2010/main" val="138539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61</a:t>
            </a:fld>
            <a:endParaRPr lang="ko-KR" altLang="en-US"/>
          </a:p>
        </p:txBody>
      </p:sp>
    </p:spTree>
    <p:extLst>
      <p:ext uri="{BB962C8B-B14F-4D97-AF65-F5344CB8AC3E}">
        <p14:creationId xmlns:p14="http://schemas.microsoft.com/office/powerpoint/2010/main" val="3454159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273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278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297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304  /usr/local/kafka/bin/kafka-server-stop.sh</a:t>
            </a:r>
          </a:p>
          <a:p>
            <a:r>
              <a:rPr lang="en-US" altLang="ko-KR" sz="1200" dirty="0"/>
              <a:t>  310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313  vi </a:t>
            </a:r>
            <a:r>
              <a:rPr lang="en-US" altLang="ko-KR" sz="1200" dirty="0" err="1"/>
              <a:t>kafka-server.service</a:t>
            </a:r>
            <a:endParaRPr lang="en-US" altLang="ko-KR" sz="1200" dirty="0"/>
          </a:p>
          <a:p>
            <a:r>
              <a:rPr lang="en-US" altLang="ko-KR" sz="1200" dirty="0"/>
              <a:t>  315  </a:t>
            </a:r>
            <a:r>
              <a:rPr lang="en-US" altLang="ko-KR" sz="1200" dirty="0" err="1"/>
              <a:t>systemctl</a:t>
            </a:r>
            <a:r>
              <a:rPr lang="en-US" altLang="ko-KR" sz="1200" dirty="0"/>
              <a:t> start </a:t>
            </a:r>
            <a:r>
              <a:rPr lang="en-US" altLang="ko-KR" sz="1200" dirty="0" err="1"/>
              <a:t>kafka-server.service</a:t>
            </a:r>
            <a:endParaRPr lang="en-US" altLang="ko-KR" sz="1200" dirty="0"/>
          </a:p>
          <a:p>
            <a:r>
              <a:rPr lang="en-US" altLang="ko-KR" sz="1200" dirty="0"/>
              <a:t>  316  </a:t>
            </a:r>
            <a:r>
              <a:rPr lang="en-US" altLang="ko-KR" sz="1200" dirty="0" err="1"/>
              <a:t>systemctl</a:t>
            </a:r>
            <a:r>
              <a:rPr lang="en-US" altLang="ko-KR" sz="1200" dirty="0"/>
              <a:t> status </a:t>
            </a:r>
            <a:r>
              <a:rPr lang="en-US" altLang="ko-KR" sz="1200" dirty="0" err="1"/>
              <a:t>kafka-server.service</a:t>
            </a:r>
            <a:endParaRPr lang="en-US" altLang="ko-KR" sz="1200" dirty="0"/>
          </a:p>
          <a:p>
            <a:r>
              <a:rPr lang="en-US" altLang="ko-KR" sz="1200" dirty="0"/>
              <a:t>  317  </a:t>
            </a:r>
            <a:r>
              <a:rPr lang="en-US" altLang="ko-KR" sz="1200" dirty="0" err="1"/>
              <a:t>systemctl</a:t>
            </a:r>
            <a:r>
              <a:rPr lang="en-US" altLang="ko-KR" sz="1200" dirty="0"/>
              <a:t> stop </a:t>
            </a:r>
            <a:r>
              <a:rPr lang="en-US" altLang="ko-KR" sz="1200" dirty="0" err="1"/>
              <a:t>kafka-server.service</a:t>
            </a:r>
            <a:endParaRPr lang="en-US" altLang="ko-KR" sz="1200" dirty="0"/>
          </a:p>
          <a:p>
            <a:r>
              <a:rPr lang="en-US" altLang="ko-KR" sz="1200" dirty="0"/>
              <a:t>  318  vi </a:t>
            </a:r>
            <a:r>
              <a:rPr lang="en-US" altLang="ko-KR" sz="1200" dirty="0" err="1"/>
              <a:t>kafka-server.service</a:t>
            </a:r>
            <a:endParaRPr lang="ko-KR" altLang="en-US" sz="1200" dirty="0"/>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64</a:t>
            </a:fld>
            <a:endParaRPr lang="ko-KR" altLang="en-US"/>
          </a:p>
        </p:txBody>
      </p:sp>
    </p:spTree>
    <p:extLst>
      <p:ext uri="{BB962C8B-B14F-4D97-AF65-F5344CB8AC3E}">
        <p14:creationId xmlns:p14="http://schemas.microsoft.com/office/powerpoint/2010/main" val="3575970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65</a:t>
            </a:fld>
            <a:endParaRPr lang="ko-KR" altLang="en-US"/>
          </a:p>
        </p:txBody>
      </p:sp>
    </p:spTree>
    <p:extLst>
      <p:ext uri="{BB962C8B-B14F-4D97-AF65-F5344CB8AC3E}">
        <p14:creationId xmlns:p14="http://schemas.microsoft.com/office/powerpoint/2010/main" val="913576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ABB2BF"/>
                </a:solidFill>
                <a:effectLst/>
                <a:latin typeface="Courier New" panose="02070309020205020404" pitchFamily="49" charset="0"/>
              </a:rPr>
              <a:t>kafka-server-start.sh -daemon $KAFKA/config/</a:t>
            </a:r>
            <a:r>
              <a:rPr lang="en-US" altLang="ko-KR" b="0" i="0" dirty="0" err="1">
                <a:solidFill>
                  <a:srgbClr val="ABB2BF"/>
                </a:solidFill>
                <a:effectLst/>
                <a:latin typeface="Courier New" panose="02070309020205020404" pitchFamily="49" charset="0"/>
              </a:rPr>
              <a:t>server.properties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66</a:t>
            </a:fld>
            <a:endParaRPr lang="ko-KR" altLang="en-US"/>
          </a:p>
        </p:txBody>
      </p:sp>
    </p:spTree>
    <p:extLst>
      <p:ext uri="{BB962C8B-B14F-4D97-AF65-F5344CB8AC3E}">
        <p14:creationId xmlns:p14="http://schemas.microsoft.com/office/powerpoint/2010/main" val="2731101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a:t>
            </a:fld>
            <a:endParaRPr lang="ko-KR" altLang="en-US"/>
          </a:p>
        </p:txBody>
      </p:sp>
    </p:spTree>
    <p:extLst>
      <p:ext uri="{BB962C8B-B14F-4D97-AF65-F5344CB8AC3E}">
        <p14:creationId xmlns:p14="http://schemas.microsoft.com/office/powerpoint/2010/main" val="182990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200" b="1" dirty="0" err="1"/>
              <a:t>구버전</a:t>
            </a:r>
            <a:r>
              <a:rPr kumimoji="1" lang="ko-KR" altLang="en-US" sz="1200" b="1" dirty="0"/>
              <a:t> </a:t>
            </a:r>
            <a:r>
              <a:rPr kumimoji="1" lang="en-US" altLang="ko-KR" sz="1200" b="1" dirty="0"/>
              <a:t>&gt;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dirty="0"/>
              <a:t>kafka-topics.sh --zookeeper master:2181,slave1:2181,slave2:2181/</a:t>
            </a:r>
            <a:r>
              <a:rPr kumimoji="1" lang="en-US" altLang="ko-KR" sz="1200" b="1" dirty="0" err="1"/>
              <a:t>kopo-kafka</a:t>
            </a:r>
            <a:r>
              <a:rPr kumimoji="1" lang="en-US" altLang="ko-KR" sz="1200" b="1" dirty="0"/>
              <a:t> --replication-factor 1 --partitions 1 --topic </a:t>
            </a:r>
            <a:r>
              <a:rPr kumimoji="1" lang="en-US" altLang="ko-KR" sz="1200" b="1" dirty="0" err="1"/>
              <a:t>kopo</a:t>
            </a:r>
            <a:r>
              <a:rPr kumimoji="1" lang="en-US" altLang="ko-KR" sz="1200" b="1" dirty="0"/>
              <a:t>-topic --create</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err="1">
                <a:solidFill>
                  <a:srgbClr val="333333"/>
                </a:solidFill>
                <a:effectLst/>
                <a:latin typeface="Arial" panose="020B0604020202020204" pitchFamily="34" charset="0"/>
              </a:rPr>
              <a:t>log.segment.bytes</a:t>
            </a:r>
            <a:r>
              <a:rPr lang="ko-KR" altLang="en-US" b="0" i="0" dirty="0">
                <a:solidFill>
                  <a:srgbClr val="333333"/>
                </a:solidFill>
                <a:effectLst/>
                <a:latin typeface="Arial" panose="020B0604020202020204" pitchFamily="34" charset="0"/>
              </a:rPr>
              <a:t> </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바이트 단위로 최대 세그먼트 크기를 정의</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기본값은 </a:t>
            </a:r>
            <a:r>
              <a:rPr lang="en-US" altLang="ko-KR" b="0" i="0" dirty="0">
                <a:solidFill>
                  <a:srgbClr val="333333"/>
                </a:solidFill>
                <a:effectLst/>
                <a:latin typeface="Arial" panose="020B0604020202020204" pitchFamily="34" charset="0"/>
              </a:rPr>
              <a:t>1GB. </a:t>
            </a:r>
            <a:br>
              <a:rPr lang="en-US" altLang="ko-KR" b="0" i="0" dirty="0">
                <a:solidFill>
                  <a:srgbClr val="333333"/>
                </a:solidFill>
                <a:effectLst/>
                <a:latin typeface="Arial" panose="020B0604020202020204" pitchFamily="34" charset="0"/>
              </a:rPr>
            </a:br>
            <a:r>
              <a:rPr lang="ko-KR" altLang="en-US" b="0" i="0" dirty="0">
                <a:solidFill>
                  <a:srgbClr val="333333"/>
                </a:solidFill>
                <a:effectLst/>
                <a:latin typeface="Arial" panose="020B0604020202020204" pitchFamily="34" charset="0"/>
              </a:rPr>
              <a:t>세그먼트 파일이 지정된 크기에 도달하면 새로운 세그먼트 파일이 생성됨</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토픽은 로그 디렉터리에 여러 세그먼트 파일로 저장되며</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토픽단위로 설정이 가능</a:t>
            </a:r>
            <a:r>
              <a:rPr lang="en-US" altLang="ko-KR" b="0" i="0" dirty="0">
                <a:solidFill>
                  <a:srgbClr val="333333"/>
                </a:solidFill>
                <a:effectLst/>
                <a:latin typeface="Arial" panose="020B0604020202020204" pitchFamily="34" charset="0"/>
              </a:rPr>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71</a:t>
            </a:fld>
            <a:endParaRPr lang="ko-KR" altLang="en-US"/>
          </a:p>
        </p:txBody>
      </p:sp>
    </p:spTree>
    <p:extLst>
      <p:ext uri="{BB962C8B-B14F-4D97-AF65-F5344CB8AC3E}">
        <p14:creationId xmlns:p14="http://schemas.microsoft.com/office/powerpoint/2010/main" val="4292499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 /usr/local/kafka/bin/kafka-console-producer.sh --broker-list master:9092,slave1:9092,slave2:9092 --topic ds-topic</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&gt;Hello </a:t>
            </a:r>
            <a:r>
              <a:rPr lang="en-US" altLang="ko-KR" dirty="0" err="1"/>
              <a:t>DataStreams</a:t>
            </a:r>
            <a:r>
              <a:rPr lang="en-US" altLang="ko-KR" dirty="0"/>
              <a:t>~!!</a:t>
            </a:r>
          </a:p>
          <a:p>
            <a:r>
              <a:rPr lang="en-US" altLang="ko-KR" dirty="0"/>
              <a:t>&gt;[2019-04-26 01:20:37,795] INFO Updated </a:t>
            </a:r>
            <a:r>
              <a:rPr lang="en-US" altLang="ko-KR" dirty="0" err="1"/>
              <a:t>PartitionLeaderEpoch</a:t>
            </a:r>
            <a:r>
              <a:rPr lang="en-US" altLang="ko-KR" dirty="0"/>
              <a:t>. New: {epoch:3, offset:0}, Current: {epoch:-1, offset-1} for Partition: ds-topic-0. Cache now contains 0 entries. (</a:t>
            </a:r>
            <a:r>
              <a:rPr lang="en-US" altLang="ko-KR" dirty="0" err="1"/>
              <a:t>kafka.server.epoch.LeaderEpochFileCache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72</a:t>
            </a:fld>
            <a:endParaRPr lang="ko-KR" altLang="en-US"/>
          </a:p>
        </p:txBody>
      </p:sp>
    </p:spTree>
    <p:extLst>
      <p:ext uri="{BB962C8B-B14F-4D97-AF65-F5344CB8AC3E}">
        <p14:creationId xmlns:p14="http://schemas.microsoft.com/office/powerpoint/2010/main" val="3265450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[root@slave1 bin]#  /usr/local/kafka/bin/kafka-console-consumer.sh --bootstrap-server master:9092,slave1:9092,slave2:9092 --topic ds-topic --from-beginning</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Hello </a:t>
            </a:r>
            <a:r>
              <a:rPr lang="en-US" altLang="ko-KR" dirty="0" err="1"/>
              <a:t>DataStreams</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73</a:t>
            </a:fld>
            <a:endParaRPr lang="ko-KR" altLang="en-US"/>
          </a:p>
        </p:txBody>
      </p:sp>
    </p:spTree>
    <p:extLst>
      <p:ext uri="{BB962C8B-B14F-4D97-AF65-F5344CB8AC3E}">
        <p14:creationId xmlns:p14="http://schemas.microsoft.com/office/powerpoint/2010/main" val="9023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02124"/>
                </a:solidFill>
                <a:effectLst/>
                <a:latin typeface="Apple SD Gothic Neo"/>
              </a:rPr>
              <a:t>The current generic recommendation to have </a:t>
            </a:r>
            <a:r>
              <a:rPr lang="en-US" altLang="ko-KR" b="1" i="0" dirty="0">
                <a:solidFill>
                  <a:srgbClr val="202124"/>
                </a:solidFill>
                <a:effectLst/>
                <a:latin typeface="Apple SD Gothic Neo"/>
              </a:rPr>
              <a:t>no more than 4000 partitions per broker</a:t>
            </a:r>
            <a:r>
              <a:rPr lang="en-US" altLang="ko-KR" b="0" i="0" dirty="0">
                <a:solidFill>
                  <a:srgbClr val="202124"/>
                </a:solidFill>
                <a:effectLst/>
                <a:latin typeface="Apple SD Gothic Neo"/>
              </a:rPr>
              <a:t> and no more than 200000 partitions per cluster is not enforced by Kafka (KIP-578)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78</a:t>
            </a:fld>
            <a:endParaRPr lang="ko-KR" altLang="en-US"/>
          </a:p>
        </p:txBody>
      </p:sp>
    </p:spTree>
    <p:extLst>
      <p:ext uri="{BB962C8B-B14F-4D97-AF65-F5344CB8AC3E}">
        <p14:creationId xmlns:p14="http://schemas.microsoft.com/office/powerpoint/2010/main" val="1735483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replication</a:t>
            </a:r>
            <a:r>
              <a:rPr lang="ko-KR" altLang="en-US" dirty="0"/>
              <a:t>의 단점</a:t>
            </a:r>
            <a:endParaRPr lang="en-US" altLang="ko-KR" dirty="0"/>
          </a:p>
          <a:p>
            <a:endParaRPr lang="en-US" altLang="ko-KR" dirty="0"/>
          </a:p>
          <a:p>
            <a:r>
              <a:rPr lang="ko-KR" altLang="en-US" dirty="0"/>
              <a:t>토픽 사이즈에 따라서 똑같이 </a:t>
            </a:r>
            <a:r>
              <a:rPr lang="en-US" altLang="ko-KR" dirty="0"/>
              <a:t>replication</a:t>
            </a:r>
            <a:r>
              <a:rPr lang="ko-KR" altLang="en-US" dirty="0"/>
              <a:t>도 그만큼의 저장소가 필요함</a:t>
            </a:r>
            <a:endParaRPr lang="en-US" altLang="ko-KR" dirty="0"/>
          </a:p>
          <a:p>
            <a:endParaRPr lang="en-US" altLang="ko-KR" dirty="0"/>
          </a:p>
          <a:p>
            <a:endParaRPr lang="en-US" altLang="ko-KR" dirty="0"/>
          </a:p>
          <a:p>
            <a:r>
              <a:rPr lang="ko-KR" altLang="en-US" dirty="0"/>
              <a:t>브로커 리소스사용량이 증가함</a:t>
            </a:r>
            <a:r>
              <a:rPr lang="en-US" altLang="ko-KR" dirty="0"/>
              <a:t>, </a:t>
            </a:r>
            <a:r>
              <a:rPr lang="ko-KR" altLang="en-US" dirty="0"/>
              <a:t>비활성화된 토픽이 </a:t>
            </a:r>
            <a:r>
              <a:rPr lang="en-US" altLang="ko-KR" dirty="0"/>
              <a:t>replication</a:t>
            </a:r>
            <a:r>
              <a:rPr lang="ko-KR" altLang="en-US" dirty="0"/>
              <a:t>이 잘되고있는지 </a:t>
            </a:r>
            <a:endParaRPr lang="en-US" altLang="ko-KR" dirty="0"/>
          </a:p>
          <a:p>
            <a:r>
              <a:rPr lang="ko-KR" altLang="en-US" dirty="0"/>
              <a:t>상태 체크하는 등 작업이 이뤄짐</a:t>
            </a:r>
            <a:endParaRPr lang="en-US" altLang="ko-KR" dirty="0"/>
          </a:p>
          <a:p>
            <a:endParaRPr lang="en-US" altLang="ko-KR" dirty="0"/>
          </a:p>
          <a:p>
            <a:endParaRPr lang="en-US" altLang="ko-KR" dirty="0"/>
          </a:p>
          <a:p>
            <a:r>
              <a:rPr lang="ko-KR" altLang="en-US" dirty="0"/>
              <a:t>따라서 모든 토픽의 </a:t>
            </a:r>
            <a:r>
              <a:rPr lang="en-US" altLang="ko-KR" dirty="0"/>
              <a:t>replication</a:t>
            </a:r>
            <a:r>
              <a:rPr lang="ko-KR" altLang="en-US" dirty="0"/>
              <a:t> </a:t>
            </a:r>
            <a:r>
              <a:rPr lang="en-US" altLang="ko-KR" dirty="0"/>
              <a:t>factor</a:t>
            </a:r>
            <a:r>
              <a:rPr lang="ko-KR" altLang="en-US" dirty="0"/>
              <a:t>를 </a:t>
            </a:r>
            <a:r>
              <a:rPr lang="en-US" altLang="ko-KR" dirty="0"/>
              <a:t>3</a:t>
            </a:r>
            <a:r>
              <a:rPr lang="ko-KR" altLang="en-US" dirty="0"/>
              <a:t>으로 운영하기보다는 </a:t>
            </a:r>
            <a:r>
              <a:rPr lang="ko-KR" altLang="en-US" dirty="0" err="1"/>
              <a:t>해당토픽에</a:t>
            </a:r>
            <a:r>
              <a:rPr lang="ko-KR" altLang="en-US" dirty="0"/>
              <a:t> </a:t>
            </a:r>
            <a:endParaRPr lang="en-US" altLang="ko-KR" dirty="0"/>
          </a:p>
          <a:p>
            <a:r>
              <a:rPr lang="ko-KR" altLang="en-US" dirty="0"/>
              <a:t>저장되는 데이터의 중요도에 따라 설정 운영 해야함</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82</a:t>
            </a:fld>
            <a:endParaRPr lang="ko-KR" altLang="en-US"/>
          </a:p>
        </p:txBody>
      </p:sp>
    </p:spTree>
    <p:extLst>
      <p:ext uri="{BB962C8B-B14F-4D97-AF65-F5344CB8AC3E}">
        <p14:creationId xmlns:p14="http://schemas.microsoft.com/office/powerpoint/2010/main" val="281073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0" i="0" u="none" strike="noStrike" dirty="0">
                <a:solidFill>
                  <a:srgbClr val="4597CB"/>
                </a:solidFill>
                <a:effectLst/>
                <a:latin typeface="Roboto" panose="02000000000000000000" pitchFamily="2" charset="0"/>
                <a:hlinkClick r:id="rId3"/>
              </a:rPr>
              <a:t>replica.lag.time.max.ms</a:t>
            </a:r>
            <a:endParaRPr lang="en-US" altLang="ko-KR" b="0" i="0" dirty="0">
              <a:solidFill>
                <a:srgbClr val="111820"/>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Roboto" panose="02000000000000000000" pitchFamily="2" charset="0"/>
              </a:rPr>
              <a:t>If a follower hasn't sent any fetch requests or hasn't consumed up to the leaders log end offset for at least this time, the leader will remove the follower from </a:t>
            </a:r>
            <a:r>
              <a:rPr lang="en-US" altLang="ko-KR" b="0" i="0" dirty="0" err="1">
                <a:solidFill>
                  <a:srgbClr val="4A4A4A"/>
                </a:solidFill>
                <a:effectLst/>
                <a:latin typeface="Roboto" panose="02000000000000000000" pitchFamily="2" charset="0"/>
              </a:rPr>
              <a:t>isr</a:t>
            </a:r>
            <a:endParaRPr lang="en-US" altLang="ko-KR" b="0" i="0" dirty="0">
              <a:solidFill>
                <a:srgbClr val="4A4A4A"/>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system-ui"/>
              </a:rPr>
              <a:t>Type:longDefault:30000 (30 seconds)Valid </a:t>
            </a:r>
            <a:r>
              <a:rPr lang="en-US" altLang="ko-KR" b="0" i="0" dirty="0" err="1">
                <a:solidFill>
                  <a:srgbClr val="4A4A4A"/>
                </a:solidFill>
                <a:effectLst/>
                <a:latin typeface="system-ui"/>
              </a:rPr>
              <a:t>Values:Importance:highUpdate</a:t>
            </a:r>
            <a:r>
              <a:rPr lang="en-US" altLang="ko-KR" b="0" i="0" dirty="0">
                <a:solidFill>
                  <a:srgbClr val="4A4A4A"/>
                </a:solidFill>
                <a:effectLst/>
                <a:latin typeface="system-ui"/>
              </a:rPr>
              <a:t> </a:t>
            </a:r>
            <a:r>
              <a:rPr lang="en-US" altLang="ko-KR" b="0" i="0" dirty="0" err="1">
                <a:solidFill>
                  <a:srgbClr val="4A4A4A"/>
                </a:solidFill>
                <a:effectLst/>
                <a:latin typeface="system-ui"/>
              </a:rPr>
              <a:t>Mode:read-only</a:t>
            </a:r>
            <a:endParaRPr lang="en-US" altLang="ko-KR" b="0" i="0" dirty="0">
              <a:solidFill>
                <a:srgbClr val="4A4A4A"/>
              </a:solidFill>
              <a:effectLst/>
              <a:latin typeface="system-ui"/>
            </a:endParaRPr>
          </a:p>
          <a:p>
            <a:endParaRPr lang="en-US" altLang="ko-KR" dirty="0"/>
          </a:p>
          <a:p>
            <a:r>
              <a:rPr lang="en-US" altLang="ko-KR" dirty="0"/>
              <a:t>replica.lag.time.max.ms = 30000</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84</a:t>
            </a:fld>
            <a:endParaRPr lang="ko-KR" altLang="en-US"/>
          </a:p>
        </p:txBody>
      </p:sp>
    </p:spTree>
    <p:extLst>
      <p:ext uri="{BB962C8B-B14F-4D97-AF65-F5344CB8AC3E}">
        <p14:creationId xmlns:p14="http://schemas.microsoft.com/office/powerpoint/2010/main" val="2460164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unclean.leader.election.enable</a:t>
            </a:r>
            <a:r>
              <a:rPr lang="en-US" altLang="ko-KR" dirty="0"/>
              <a:t> = true</a:t>
            </a:r>
          </a:p>
          <a:p>
            <a:endParaRPr lang="en-US" altLang="ko-KR" dirty="0"/>
          </a:p>
          <a:p>
            <a:r>
              <a:rPr lang="en-US" altLang="ko-KR" dirty="0"/>
              <a:t>(L) (F) (F)</a:t>
            </a:r>
          </a:p>
          <a:p>
            <a:r>
              <a:rPr lang="en-US" altLang="ko-KR" dirty="0"/>
              <a:t>AB </a:t>
            </a:r>
            <a:r>
              <a:rPr lang="en-US" altLang="ko-KR" dirty="0" err="1"/>
              <a:t>AB</a:t>
            </a:r>
            <a:r>
              <a:rPr lang="en-US" altLang="ko-KR" dirty="0"/>
              <a:t> A</a:t>
            </a:r>
          </a:p>
          <a:p>
            <a:r>
              <a:rPr lang="en-US" altLang="ko-KR" dirty="0"/>
              <a:t>---</a:t>
            </a:r>
            <a:r>
              <a:rPr lang="ko-KR" altLang="en-US" dirty="0"/>
              <a:t>장애</a:t>
            </a:r>
            <a:r>
              <a:rPr lang="en-US" altLang="ko-KR" dirty="0"/>
              <a:t>----</a:t>
            </a:r>
          </a:p>
          <a:p>
            <a:r>
              <a:rPr lang="en-US" altLang="ko-KR" dirty="0"/>
              <a:t>(F) (F) (L)</a:t>
            </a:r>
          </a:p>
          <a:p>
            <a:r>
              <a:rPr lang="en-US" altLang="ko-KR" dirty="0"/>
              <a:t>X  </a:t>
            </a:r>
            <a:r>
              <a:rPr lang="en-US" altLang="ko-KR" dirty="0" err="1"/>
              <a:t>X</a:t>
            </a:r>
            <a:r>
              <a:rPr lang="en-US" altLang="ko-KR" dirty="0"/>
              <a:t>   A     -&gt; 3</a:t>
            </a:r>
            <a:r>
              <a:rPr lang="ko-KR" altLang="en-US" dirty="0"/>
              <a:t>번 서버 </a:t>
            </a:r>
            <a:r>
              <a:rPr lang="ko-KR" altLang="en-US" dirty="0" err="1"/>
              <a:t>싱크못한</a:t>
            </a:r>
            <a:r>
              <a:rPr lang="ko-KR" altLang="en-US" dirty="0"/>
              <a:t> 상태에서 장애발생 또는 </a:t>
            </a:r>
            <a:r>
              <a:rPr lang="en-US" altLang="ko-KR" dirty="0"/>
              <a:t>ISR </a:t>
            </a:r>
            <a:r>
              <a:rPr lang="ko-KR" altLang="en-US" dirty="0"/>
              <a:t>서버에서 추방된 상태였다가 다시 </a:t>
            </a:r>
            <a:r>
              <a:rPr lang="ko-KR" altLang="en-US" dirty="0" err="1"/>
              <a:t>리부팅하면서</a:t>
            </a:r>
            <a:r>
              <a:rPr lang="ko-KR" altLang="en-US" dirty="0"/>
              <a:t> </a:t>
            </a:r>
            <a:r>
              <a:rPr lang="en-US" altLang="ko-KR" dirty="0"/>
              <a:t>ISR </a:t>
            </a:r>
            <a:r>
              <a:rPr lang="ko-KR" altLang="en-US" dirty="0"/>
              <a:t>편입된 상태</a:t>
            </a:r>
            <a:endParaRPr lang="en-US" altLang="ko-KR" dirty="0"/>
          </a:p>
          <a:p>
            <a:r>
              <a:rPr lang="en-US" altLang="ko-KR" dirty="0"/>
              <a:t>X  </a:t>
            </a:r>
            <a:r>
              <a:rPr lang="en-US" altLang="ko-KR" dirty="0" err="1"/>
              <a:t>X</a:t>
            </a:r>
            <a:r>
              <a:rPr lang="en-US" altLang="ko-KR" dirty="0"/>
              <a:t>   AC</a:t>
            </a:r>
          </a:p>
          <a:p>
            <a:r>
              <a:rPr lang="en-US" altLang="ko-KR" dirty="0"/>
              <a:t>AC </a:t>
            </a:r>
            <a:r>
              <a:rPr lang="en-US" altLang="ko-KR" dirty="0" err="1"/>
              <a:t>AC</a:t>
            </a:r>
            <a:r>
              <a:rPr lang="en-US" altLang="ko-KR" dirty="0"/>
              <a:t> </a:t>
            </a:r>
            <a:r>
              <a:rPr lang="en-US" altLang="ko-KR" dirty="0" err="1"/>
              <a:t>AC</a:t>
            </a:r>
            <a:r>
              <a:rPr lang="en-US" altLang="ko-KR" dirty="0"/>
              <a:t> -&gt;B </a:t>
            </a:r>
            <a:r>
              <a:rPr lang="ko-KR" altLang="en-US" dirty="0"/>
              <a:t>손실</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85</a:t>
            </a:fld>
            <a:endParaRPr lang="ko-KR" altLang="en-US"/>
          </a:p>
        </p:txBody>
      </p:sp>
    </p:spTree>
    <p:extLst>
      <p:ext uri="{BB962C8B-B14F-4D97-AF65-F5344CB8AC3E}">
        <p14:creationId xmlns:p14="http://schemas.microsoft.com/office/powerpoint/2010/main" val="320014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86</a:t>
            </a:fld>
            <a:endParaRPr lang="ko-KR" altLang="en-US"/>
          </a:p>
        </p:txBody>
      </p:sp>
    </p:spTree>
    <p:extLst>
      <p:ext uri="{BB962C8B-B14F-4D97-AF65-F5344CB8AC3E}">
        <p14:creationId xmlns:p14="http://schemas.microsoft.com/office/powerpoint/2010/main" val="144151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Acks=0</a:t>
            </a:r>
          </a:p>
          <a:p>
            <a:r>
              <a:rPr lang="ko-KR" altLang="en-US" dirty="0"/>
              <a:t>프로듀서의 </a:t>
            </a:r>
            <a:r>
              <a:rPr lang="ko-KR" altLang="en-US" dirty="0" err="1"/>
              <a:t>카프카의응답</a:t>
            </a:r>
            <a:r>
              <a:rPr lang="ko-KR" altLang="en-US" dirty="0"/>
              <a:t> </a:t>
            </a:r>
            <a:r>
              <a:rPr lang="ko-KR" altLang="en-US" dirty="0" err="1"/>
              <a:t>확인수</a:t>
            </a:r>
            <a:endParaRPr lang="en-US" altLang="ko-KR" dirty="0"/>
          </a:p>
          <a:p>
            <a:r>
              <a:rPr lang="ko-KR" altLang="en-US" dirty="0"/>
              <a:t>프로듀서는 서버로부터 </a:t>
            </a:r>
            <a:r>
              <a:rPr lang="ko-KR" altLang="en-US" dirty="0" err="1"/>
              <a:t>어떤한</a:t>
            </a:r>
            <a:r>
              <a:rPr lang="ko-KR" altLang="en-US" dirty="0"/>
              <a:t> </a:t>
            </a:r>
            <a:r>
              <a:rPr lang="en-US" altLang="ko-KR" dirty="0"/>
              <a:t>ack</a:t>
            </a:r>
            <a:r>
              <a:rPr lang="ko-KR" altLang="en-US" dirty="0"/>
              <a:t>도 기다리지 않음</a:t>
            </a:r>
            <a:r>
              <a:rPr lang="en-US" altLang="ko-KR" dirty="0"/>
              <a:t>. </a:t>
            </a:r>
            <a:r>
              <a:rPr lang="ko-KR" altLang="en-US" dirty="0"/>
              <a:t>이 경우 서버가 데이터를 받았는지 보장하지 않고</a:t>
            </a:r>
            <a:r>
              <a:rPr lang="en-US" altLang="ko-KR" dirty="0"/>
              <a:t>,</a:t>
            </a:r>
          </a:p>
          <a:p>
            <a:r>
              <a:rPr lang="ko-KR" altLang="en-US" dirty="0"/>
              <a:t>클라이언트는 전송 실패에 대한 결과를 알지 못하기때문에 </a:t>
            </a:r>
            <a:r>
              <a:rPr lang="ko-KR" altLang="en-US" dirty="0" err="1"/>
              <a:t>재요청</a:t>
            </a:r>
            <a:r>
              <a:rPr lang="ko-KR" altLang="en-US" dirty="0"/>
              <a:t> 설정도 적용되지 않음</a:t>
            </a:r>
            <a:endParaRPr lang="en-US" altLang="ko-KR" dirty="0"/>
          </a:p>
          <a:p>
            <a:r>
              <a:rPr lang="en-US" altLang="ko-KR" dirty="0"/>
              <a:t>Acks=1</a:t>
            </a:r>
          </a:p>
          <a:p>
            <a:r>
              <a:rPr lang="ko-KR" altLang="en-US" dirty="0"/>
              <a:t>메시지 전송시간은 다소 느리지만</a:t>
            </a:r>
            <a:r>
              <a:rPr lang="en-US" altLang="ko-KR" dirty="0"/>
              <a:t>, </a:t>
            </a:r>
            <a:r>
              <a:rPr lang="ko-KR" altLang="en-US" dirty="0"/>
              <a:t>보낸 메시지에 대한 응답을 받기 때문에 메시지 손실률이 매우 낮음</a:t>
            </a:r>
            <a:r>
              <a:rPr lang="en-US" altLang="ko-KR" dirty="0"/>
              <a:t>. </a:t>
            </a:r>
            <a:r>
              <a:rPr lang="ko-KR" altLang="en-US" dirty="0"/>
              <a:t>리더선출시 메시지 손실 일어날 수 있음</a:t>
            </a:r>
            <a:endParaRPr lang="en-US" altLang="ko-KR" dirty="0"/>
          </a:p>
          <a:p>
            <a:r>
              <a:rPr lang="en-US" altLang="ko-KR" dirty="0"/>
              <a:t>Acks=all</a:t>
            </a:r>
          </a:p>
          <a:p>
            <a:r>
              <a:rPr lang="ko-KR" altLang="en-US" dirty="0"/>
              <a:t>메시지 손실이 없음 프로듀서가 메시지를 전송하고 난 후 리더가 받았는지 확인하고 추가로 </a:t>
            </a:r>
            <a:r>
              <a:rPr lang="ko-KR" altLang="en-US" dirty="0" err="1"/>
              <a:t>팔로워까지</a:t>
            </a:r>
            <a:r>
              <a:rPr lang="ko-KR" altLang="en-US" dirty="0"/>
              <a:t> 메시지를 받았는지 확인하는 것</a:t>
            </a:r>
            <a:endParaRPr lang="en-US" altLang="ko-KR" dirty="0"/>
          </a:p>
          <a:p>
            <a:r>
              <a:rPr lang="en-US" altLang="ko-KR" dirty="0"/>
              <a:t>Acks=all </a:t>
            </a:r>
            <a:r>
              <a:rPr lang="en-US" altLang="ko-KR" dirty="0" err="1"/>
              <a:t>min.insync.replicas</a:t>
            </a:r>
            <a:r>
              <a:rPr lang="en-US" altLang="ko-KR" dirty="0"/>
              <a:t>=2 , replication factor =3 </a:t>
            </a:r>
            <a:r>
              <a:rPr lang="ko-KR" altLang="en-US" dirty="0"/>
              <a:t>이 최적의 설정이다</a:t>
            </a:r>
            <a:r>
              <a:rPr lang="en-US" altLang="ko-KR" dirty="0"/>
              <a:t>. </a:t>
            </a:r>
            <a:r>
              <a:rPr lang="ko-KR" altLang="en-US" dirty="0"/>
              <a:t>서버 하나 다운되어도 다른 팔로우에 저장하면 됨</a:t>
            </a:r>
            <a:endParaRPr lang="en-US" altLang="ko-KR" dirty="0"/>
          </a:p>
          <a:p>
            <a:r>
              <a:rPr lang="en-US" altLang="ko-KR" dirty="0" err="1"/>
              <a:t>min.insync.replicas</a:t>
            </a:r>
            <a:r>
              <a:rPr lang="en-US" altLang="ko-KR" dirty="0"/>
              <a:t>=3, replication factor=3</a:t>
            </a:r>
            <a:r>
              <a:rPr lang="ko-KR" altLang="en-US" dirty="0"/>
              <a:t>으로 설정하면 리더와 </a:t>
            </a:r>
            <a:r>
              <a:rPr lang="ko-KR" altLang="en-US" dirty="0" err="1"/>
              <a:t>팔로우</a:t>
            </a:r>
            <a:r>
              <a:rPr lang="ko-KR" altLang="en-US" dirty="0"/>
              <a:t> </a:t>
            </a:r>
            <a:r>
              <a:rPr lang="en-US" altLang="ko-KR" dirty="0"/>
              <a:t>2</a:t>
            </a:r>
            <a:r>
              <a:rPr lang="ko-KR" altLang="en-US" dirty="0"/>
              <a:t>개가 모두 메시지를 </a:t>
            </a:r>
            <a:r>
              <a:rPr lang="ko-KR" altLang="en-US" dirty="0" err="1"/>
              <a:t>받을때</a:t>
            </a:r>
            <a:r>
              <a:rPr lang="ko-KR" altLang="en-US" dirty="0"/>
              <a:t> 까지 </a:t>
            </a:r>
            <a:r>
              <a:rPr lang="en-US" altLang="ko-KR" dirty="0"/>
              <a:t>acks</a:t>
            </a:r>
            <a:r>
              <a:rPr lang="ko-KR" altLang="en-US" dirty="0"/>
              <a:t>를 주지않아 완전히 다운될 수 있다</a:t>
            </a:r>
            <a:r>
              <a:rPr lang="en-US" altLang="ko-KR" dirty="0"/>
              <a:t>.</a:t>
            </a:r>
          </a:p>
          <a:p>
            <a:r>
              <a:rPr lang="pt-BR" altLang="ko-KR" dirty="0"/>
              <a:t>min.insync.replicas=1 (default)</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87</a:t>
            </a:fld>
            <a:endParaRPr lang="ko-KR" altLang="en-US"/>
          </a:p>
        </p:txBody>
      </p:sp>
    </p:spTree>
    <p:extLst>
      <p:ext uri="{BB962C8B-B14F-4D97-AF65-F5344CB8AC3E}">
        <p14:creationId xmlns:p14="http://schemas.microsoft.com/office/powerpoint/2010/main" val="7217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88</a:t>
            </a:fld>
            <a:endParaRPr lang="ko-KR" altLang="en-US"/>
          </a:p>
        </p:txBody>
      </p:sp>
    </p:spTree>
    <p:extLst>
      <p:ext uri="{BB962C8B-B14F-4D97-AF65-F5344CB8AC3E}">
        <p14:creationId xmlns:p14="http://schemas.microsoft.com/office/powerpoint/2010/main" val="424286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broker : </a:t>
            </a:r>
            <a:r>
              <a:rPr lang="en-US" altLang="ko-KR" dirty="0" err="1"/>
              <a:t>kafka</a:t>
            </a:r>
            <a:r>
              <a:rPr lang="en-US" altLang="ko-KR" dirty="0"/>
              <a:t> server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a:t>
            </a:fld>
            <a:endParaRPr lang="ko-KR" altLang="en-US"/>
          </a:p>
        </p:txBody>
      </p:sp>
    </p:spTree>
    <p:extLst>
      <p:ext uri="{BB962C8B-B14F-4D97-AF65-F5344CB8AC3E}">
        <p14:creationId xmlns:p14="http://schemas.microsoft.com/office/powerpoint/2010/main" val="1436966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https://www.conduktor.io/kafka/kafka-topic-configuration-min-insync-replicas/</a:t>
            </a:r>
          </a:p>
          <a:p>
            <a:endParaRPr lang="en-US" altLang="ko-KR" dirty="0"/>
          </a:p>
          <a:p>
            <a:r>
              <a:rPr lang="en-US" altLang="ko-KR" dirty="0"/>
              <a:t>kafka-configs.sh --bootstrap-server :9092 --entity-type topics --entity-name </a:t>
            </a:r>
            <a:r>
              <a:rPr lang="en-US" altLang="ko-KR" dirty="0" err="1"/>
              <a:t>kopo</a:t>
            </a:r>
            <a:r>
              <a:rPr lang="en-US" altLang="ko-KR" dirty="0"/>
              <a:t>-topic  --describe --all | grep </a:t>
            </a:r>
            <a:r>
              <a:rPr lang="en-US" altLang="ko-KR" dirty="0" err="1"/>
              <a:t>min.insync</a:t>
            </a:r>
            <a:endParaRPr lang="en-US" altLang="ko-KR" dirty="0"/>
          </a:p>
          <a:p>
            <a:r>
              <a:rPr lang="en-US" altLang="ko-KR" dirty="0"/>
              <a:t>  </a:t>
            </a:r>
            <a:r>
              <a:rPr lang="en-US" altLang="ko-KR" dirty="0" err="1"/>
              <a:t>min.insync.replicas</a:t>
            </a:r>
            <a:r>
              <a:rPr lang="en-US" altLang="ko-KR" dirty="0"/>
              <a:t>=1 sensitive=false synonyms={</a:t>
            </a:r>
            <a:r>
              <a:rPr lang="en-US" altLang="ko-KR" dirty="0" err="1"/>
              <a:t>DEFAULT_CONFIG:min.insync.replicas</a:t>
            </a:r>
            <a:r>
              <a:rPr lang="en-US" altLang="ko-KR" dirty="0"/>
              <a:t>=1}</a:t>
            </a:r>
          </a:p>
          <a:p>
            <a:endParaRPr lang="en-US" altLang="ko-KR" dirty="0"/>
          </a:p>
          <a:p>
            <a:endParaRPr lang="en-US" altLang="ko-KR" dirty="0"/>
          </a:p>
          <a:p>
            <a:r>
              <a:rPr lang="en-US" altLang="ko-KR" b="0" i="0" dirty="0" err="1">
                <a:solidFill>
                  <a:srgbClr val="555555"/>
                </a:solidFill>
                <a:effectLst/>
                <a:latin typeface="Spoqa Han Sans"/>
              </a:rPr>
              <a:t>kafka</a:t>
            </a:r>
            <a:r>
              <a:rPr lang="en-US" altLang="ko-KR" b="0" i="0" dirty="0">
                <a:solidFill>
                  <a:srgbClr val="555555"/>
                </a:solidFill>
                <a:effectLst/>
                <a:latin typeface="Spoqa Han Sans"/>
              </a:rPr>
              <a:t>-topics --create ~~~  --config </a:t>
            </a:r>
            <a:r>
              <a:rPr lang="en-US" altLang="ko-KR" b="0" i="0" dirty="0" err="1">
                <a:solidFill>
                  <a:srgbClr val="555555"/>
                </a:solidFill>
                <a:effectLst/>
                <a:latin typeface="Spoqa Han Sans"/>
              </a:rPr>
              <a:t>min.insync.replicas</a:t>
            </a:r>
            <a:r>
              <a:rPr lang="en-US" altLang="ko-KR" b="0" i="0" dirty="0">
                <a:solidFill>
                  <a:srgbClr val="555555"/>
                </a:solidFill>
                <a:effectLst/>
                <a:latin typeface="Spoqa Han Sans"/>
              </a:rPr>
              <a:t>=2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90</a:t>
            </a:fld>
            <a:endParaRPr lang="ko-KR" altLang="en-US"/>
          </a:p>
        </p:txBody>
      </p:sp>
    </p:spTree>
    <p:extLst>
      <p:ext uri="{BB962C8B-B14F-4D97-AF65-F5344CB8AC3E}">
        <p14:creationId xmlns:p14="http://schemas.microsoft.com/office/powerpoint/2010/main" val="739400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python </a:t>
            </a:r>
            <a:r>
              <a:rPr lang="ko-KR" altLang="en-US" dirty="0"/>
              <a:t>설치 </a:t>
            </a:r>
            <a:r>
              <a:rPr lang="en-US" altLang="ko-KR" dirty="0"/>
              <a:t>: https://</a:t>
            </a:r>
            <a:r>
              <a:rPr lang="ko-KR" altLang="en-US" dirty="0" err="1"/>
              <a:t>킴우근</a:t>
            </a:r>
            <a:r>
              <a:rPr lang="en-US" altLang="ko-KR" dirty="0"/>
              <a:t>.tistory.com/19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./configure --enable-optimizations : https://stackoverflow.com/questions/41405728/what-does-enable-optimizations-do-while-compiling-python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32629"/>
                </a:solidFill>
                <a:effectLst/>
                <a:latin typeface="-apple-system"/>
              </a:rPr>
              <a:t>Altinstall</a:t>
            </a:r>
            <a:r>
              <a:rPr lang="en-US" altLang="ko-KR" b="0" i="0" dirty="0">
                <a:solidFill>
                  <a:srgbClr val="232629"/>
                </a:solidFill>
                <a:effectLst/>
                <a:latin typeface="-apple-system"/>
              </a:rPr>
              <a:t> will make sure default python on your machine is not touched.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a:lnSpc>
                <a:spcPct val="150000"/>
              </a:lnSpc>
            </a:pPr>
            <a:r>
              <a:rPr lang="en-US" altLang="ko-KR" dirty="0"/>
              <a:t>unlink /bin/python</a:t>
            </a:r>
          </a:p>
          <a:p>
            <a:pPr>
              <a:lnSpc>
                <a:spcPct val="150000"/>
              </a:lnSpc>
            </a:pPr>
            <a:r>
              <a:rPr lang="en-US" altLang="ko-KR" dirty="0"/>
              <a:t>ln -s /bin/python3 /bin/python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93</a:t>
            </a:fld>
            <a:endParaRPr lang="ko-KR" altLang="en-US"/>
          </a:p>
        </p:txBody>
      </p:sp>
    </p:spTree>
    <p:extLst>
      <p:ext uri="{BB962C8B-B14F-4D97-AF65-F5344CB8AC3E}">
        <p14:creationId xmlns:p14="http://schemas.microsoft.com/office/powerpoint/2010/main" val="94658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555555"/>
                </a:solidFill>
                <a:effectLst/>
                <a:latin typeface="Noto Sans KR"/>
              </a:rPr>
              <a:t>epel</a:t>
            </a:r>
            <a:r>
              <a:rPr lang="en-US" altLang="ko-KR" b="0" i="0" dirty="0">
                <a:solidFill>
                  <a:srgbClr val="555555"/>
                </a:solidFill>
                <a:effectLst/>
                <a:latin typeface="Noto Sans KR"/>
              </a:rPr>
              <a:t>(Extra Packages of Enterprise Linux)</a:t>
            </a:r>
            <a:r>
              <a:rPr lang="ko-KR" altLang="en-US" b="0" i="0" dirty="0">
                <a:solidFill>
                  <a:srgbClr val="555555"/>
                </a:solidFill>
                <a:effectLst/>
                <a:latin typeface="Noto Sans KR"/>
              </a:rPr>
              <a:t>설치</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000000"/>
                </a:solidFill>
                <a:effectLst/>
                <a:latin typeface="Poppins" panose="020B0502040204020203" pitchFamily="2" charset="0"/>
              </a:rPr>
              <a:t>파이썬</a:t>
            </a:r>
            <a:r>
              <a:rPr lang="en-US" altLang="ko-KR" b="1" i="0" dirty="0">
                <a:solidFill>
                  <a:srgbClr val="000000"/>
                </a:solidFill>
                <a:effectLst/>
                <a:latin typeface="Poppins" panose="020B0502040204020203" pitchFamily="2" charset="0"/>
              </a:rPr>
              <a:t>(Python) 3 </a:t>
            </a:r>
            <a:r>
              <a:rPr lang="ko-KR" altLang="en-US" b="1" i="0" dirty="0">
                <a:solidFill>
                  <a:srgbClr val="000000"/>
                </a:solidFill>
                <a:effectLst/>
                <a:latin typeface="Poppins" panose="020B0502040204020203" pitchFamily="2" charset="0"/>
              </a:rPr>
              <a:t>업데이트 후 </a:t>
            </a:r>
            <a:r>
              <a:rPr lang="en-US" altLang="ko-KR" b="1" i="0" dirty="0">
                <a:solidFill>
                  <a:srgbClr val="000000"/>
                </a:solidFill>
                <a:effectLst/>
                <a:latin typeface="Poppins" panose="020B0502040204020203" pitchFamily="2" charset="0"/>
              </a:rPr>
              <a:t>YUM </a:t>
            </a:r>
            <a:r>
              <a:rPr lang="ko-KR" altLang="en-US" b="1" i="0" dirty="0">
                <a:solidFill>
                  <a:srgbClr val="000000"/>
                </a:solidFill>
                <a:effectLst/>
                <a:latin typeface="Poppins" panose="020B0502040204020203" pitchFamily="2" charset="0"/>
              </a:rPr>
              <a:t>실행 시 </a:t>
            </a:r>
            <a:r>
              <a:rPr lang="en-US" altLang="ko-KR" b="1" i="0" dirty="0" err="1">
                <a:solidFill>
                  <a:srgbClr val="000000"/>
                </a:solidFill>
                <a:effectLst/>
                <a:latin typeface="Poppins" panose="020B0502040204020203" pitchFamily="2" charset="0"/>
              </a:rPr>
              <a:t>SyntaxError</a:t>
            </a:r>
            <a:r>
              <a:rPr lang="en-US" altLang="ko-KR" b="1" i="0" dirty="0">
                <a:solidFill>
                  <a:srgbClr val="000000"/>
                </a:solidFill>
                <a:effectLst/>
                <a:latin typeface="Poppins" panose="020B0502040204020203" pitchFamily="2" charset="0"/>
              </a:rPr>
              <a:t>: invalid syntax </a:t>
            </a:r>
            <a:r>
              <a:rPr lang="ko-KR" altLang="en-US" b="1" i="0" dirty="0">
                <a:solidFill>
                  <a:srgbClr val="000000"/>
                </a:solidFill>
                <a:effectLst/>
                <a:latin typeface="Poppins" panose="020B0502040204020203" pitchFamily="2" charset="0"/>
              </a:rPr>
              <a:t>에러</a:t>
            </a:r>
          </a:p>
          <a:p>
            <a:r>
              <a:rPr lang="en-US" altLang="ko-KR" dirty="0"/>
              <a:t>http://semantics.kr/yum-%EC%8B%A4%ED%96%89-%EC%8B%9C-syntaxerror/</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FFFFFF"/>
                </a:solidFill>
                <a:effectLst/>
                <a:latin typeface="Noto Sans KR"/>
              </a:rPr>
              <a:t>Linux CentOS 7</a:t>
            </a:r>
            <a:r>
              <a:rPr lang="ko-KR" altLang="en-US" b="0" i="0" dirty="0">
                <a:solidFill>
                  <a:srgbClr val="FFFFFF"/>
                </a:solidFill>
                <a:effectLst/>
                <a:latin typeface="Noto Sans KR"/>
              </a:rPr>
              <a:t>에 파이썬 </a:t>
            </a:r>
            <a:r>
              <a:rPr lang="en-US" altLang="ko-KR" b="0" i="0" dirty="0">
                <a:solidFill>
                  <a:srgbClr val="FFFFFF"/>
                </a:solidFill>
                <a:effectLst/>
                <a:latin typeface="Noto Sans KR"/>
              </a:rPr>
              <a:t>pip3 </a:t>
            </a:r>
            <a:r>
              <a:rPr lang="ko-KR" altLang="en-US" b="0" i="0" dirty="0">
                <a:solidFill>
                  <a:srgbClr val="FFFFFF"/>
                </a:solidFill>
                <a:effectLst/>
                <a:latin typeface="Noto Sans KR"/>
              </a:rPr>
              <a:t>설치하기</a:t>
            </a:r>
          </a:p>
          <a:p>
            <a:r>
              <a:rPr lang="en-US" altLang="ko-KR" dirty="0"/>
              <a:t>https://earthconquest.tistory.com/224?category=888283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94</a:t>
            </a:fld>
            <a:endParaRPr lang="ko-KR" altLang="en-US"/>
          </a:p>
        </p:txBody>
      </p:sp>
    </p:spTree>
    <p:extLst>
      <p:ext uri="{BB962C8B-B14F-4D97-AF65-F5344CB8AC3E}">
        <p14:creationId xmlns:p14="http://schemas.microsoft.com/office/powerpoint/2010/main" val="267220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master:9092,slave1:9092,slave2:9092 --topic </a:t>
            </a:r>
            <a:r>
              <a:rPr lang="en-US" altLang="ko-KR" dirty="0" err="1"/>
              <a:t>kopo</a:t>
            </a:r>
            <a:r>
              <a:rPr lang="en-US" altLang="ko-KR" dirty="0"/>
              <a:t>-topic --offset latest --partition 0</a:t>
            </a:r>
          </a:p>
          <a:p>
            <a:endParaRPr lang="en-US" altLang="ko-KR" dirty="0"/>
          </a:p>
          <a:p>
            <a:r>
              <a:rPr lang="en-US" altLang="ko-KR" dirty="0"/>
              <a:t>--offset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96</a:t>
            </a:fld>
            <a:endParaRPr lang="ko-KR" altLang="en-US"/>
          </a:p>
        </p:txBody>
      </p:sp>
    </p:spTree>
    <p:extLst>
      <p:ext uri="{BB962C8B-B14F-4D97-AF65-F5344CB8AC3E}">
        <p14:creationId xmlns:p14="http://schemas.microsoft.com/office/powerpoint/2010/main" val="1289027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Producer option : https://needjarvis.tistory.com/607</a:t>
            </a:r>
          </a:p>
          <a:p>
            <a:endParaRPr lang="en-US" altLang="ko-KR" dirty="0"/>
          </a:p>
          <a:p>
            <a:r>
              <a:rPr lang="en-US" altLang="ko-KR" dirty="0"/>
              <a:t>to send message as type of </a:t>
            </a:r>
            <a:r>
              <a:rPr lang="en-US" altLang="ko-KR" dirty="0" err="1"/>
              <a:t>json</a:t>
            </a:r>
            <a:r>
              <a:rPr lang="en-US" altLang="ko-KR"/>
              <a:t> : producer </a:t>
            </a:r>
            <a:r>
              <a:rPr lang="en-US" altLang="ko-KR" dirty="0"/>
              <a:t>= </a:t>
            </a:r>
            <a:r>
              <a:rPr lang="en-US" altLang="ko-KR" dirty="0" err="1"/>
              <a:t>KafkaProducer</a:t>
            </a:r>
            <a:r>
              <a:rPr lang="en-US" altLang="ko-KR" dirty="0"/>
              <a:t>( </a:t>
            </a:r>
            <a:r>
              <a:rPr lang="en-US" altLang="ko-KR" dirty="0" err="1"/>
              <a:t>bootstrap_servers</a:t>
            </a:r>
            <a:r>
              <a:rPr lang="en-US" altLang="ko-KR" dirty="0"/>
              <a:t>=</a:t>
            </a:r>
            <a:r>
              <a:rPr lang="en-US" altLang="ko-KR" dirty="0">
                <a:effectLst/>
                <a:latin typeface="inherit"/>
              </a:rPr>
              <a:t>'</a:t>
            </a:r>
            <a:r>
              <a:rPr lang="en-US" altLang="ko-KR" dirty="0" err="1">
                <a:effectLst/>
                <a:latin typeface="inherit"/>
              </a:rPr>
              <a:t>mykafka</a:t>
            </a:r>
            <a:r>
              <a:rPr lang="en-US" altLang="ko-KR" dirty="0">
                <a:effectLst/>
                <a:latin typeface="inherit"/>
              </a:rPr>
              <a:t>-broker'</a:t>
            </a:r>
            <a:r>
              <a:rPr lang="en-US" altLang="ko-KR" dirty="0"/>
              <a:t>, </a:t>
            </a:r>
            <a:r>
              <a:rPr lang="en-US" altLang="ko-KR" dirty="0" err="1"/>
              <a:t>value_serializer</a:t>
            </a:r>
            <a:r>
              <a:rPr lang="en-US" altLang="ko-KR" dirty="0"/>
              <a:t>=</a:t>
            </a:r>
            <a:r>
              <a:rPr lang="en-US" altLang="ko-KR" dirty="0">
                <a:effectLst/>
                <a:latin typeface="inherit"/>
              </a:rPr>
              <a:t>lambda</a:t>
            </a:r>
            <a:r>
              <a:rPr lang="en-US" altLang="ko-KR" dirty="0"/>
              <a:t> v: </a:t>
            </a:r>
            <a:r>
              <a:rPr lang="en-US" altLang="ko-KR" dirty="0" err="1"/>
              <a:t>json.dumps</a:t>
            </a:r>
            <a:r>
              <a:rPr lang="en-US" altLang="ko-KR" dirty="0"/>
              <a:t>(v).encode(</a:t>
            </a:r>
            <a:r>
              <a:rPr lang="en-US" altLang="ko-KR" dirty="0">
                <a:effectLst/>
                <a:latin typeface="inherit"/>
              </a:rPr>
              <a:t>'utf-8'</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97</a:t>
            </a:fld>
            <a:endParaRPr lang="ko-KR" altLang="en-US"/>
          </a:p>
        </p:txBody>
      </p:sp>
    </p:spTree>
    <p:extLst>
      <p:ext uri="{BB962C8B-B14F-4D97-AF65-F5344CB8AC3E}">
        <p14:creationId xmlns:p14="http://schemas.microsoft.com/office/powerpoint/2010/main" val="111437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--bootstrap-server master:9092 --alter --topic </a:t>
            </a:r>
            <a:r>
              <a:rPr lang="en-US" altLang="ko-KR" dirty="0" err="1"/>
              <a:t>kopo</a:t>
            </a:r>
            <a:r>
              <a:rPr lang="en-US" altLang="ko-KR" dirty="0"/>
              <a:t>-topic --partitions 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98</a:t>
            </a:fld>
            <a:endParaRPr lang="ko-KR" altLang="en-US"/>
          </a:p>
        </p:txBody>
      </p:sp>
    </p:spTree>
    <p:extLst>
      <p:ext uri="{BB962C8B-B14F-4D97-AF65-F5344CB8AC3E}">
        <p14:creationId xmlns:p14="http://schemas.microsoft.com/office/powerpoint/2010/main" val="4283321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99</a:t>
            </a:fld>
            <a:endParaRPr lang="ko-KR" altLang="en-US"/>
          </a:p>
        </p:txBody>
      </p:sp>
    </p:spTree>
    <p:extLst>
      <p:ext uri="{BB962C8B-B14F-4D97-AF65-F5344CB8AC3E}">
        <p14:creationId xmlns:p14="http://schemas.microsoft.com/office/powerpoint/2010/main" val="4123848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100</a:t>
            </a:fld>
            <a:endParaRPr lang="ko-KR" altLang="en-US"/>
          </a:p>
        </p:txBody>
      </p:sp>
    </p:spTree>
    <p:extLst>
      <p:ext uri="{BB962C8B-B14F-4D97-AF65-F5344CB8AC3E}">
        <p14:creationId xmlns:p14="http://schemas.microsoft.com/office/powerpoint/2010/main" val="3439109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212529"/>
                </a:solidFill>
                <a:effectLst/>
                <a:latin typeface="-apple-system"/>
              </a:rPr>
              <a:t>카프카 </a:t>
            </a:r>
            <a:r>
              <a:rPr lang="ko-KR" altLang="en-US" b="0" i="0" dirty="0" err="1">
                <a:solidFill>
                  <a:srgbClr val="212529"/>
                </a:solidFill>
                <a:effectLst/>
                <a:latin typeface="-apple-system"/>
              </a:rPr>
              <a:t>컨슈머에서의</a:t>
            </a:r>
            <a:r>
              <a:rPr lang="ko-KR" altLang="en-US" b="0" i="0" dirty="0">
                <a:solidFill>
                  <a:srgbClr val="212529"/>
                </a:solidFill>
                <a:effectLst/>
                <a:latin typeface="-apple-system"/>
              </a:rPr>
              <a:t> 메시지 순서는 동일한 파티션 내에서는 프로듀서가 생성한 순서와 동일하게 처리하지만</a:t>
            </a:r>
            <a:r>
              <a:rPr lang="en-US" altLang="ko-KR" b="0" i="0" dirty="0">
                <a:solidFill>
                  <a:srgbClr val="212529"/>
                </a:solidFill>
                <a:effectLst/>
                <a:latin typeface="-apple-system"/>
              </a:rPr>
              <a:t>, </a:t>
            </a:r>
            <a:r>
              <a:rPr lang="ko-KR" altLang="en-US" b="0" i="0" dirty="0">
                <a:solidFill>
                  <a:srgbClr val="212529"/>
                </a:solidFill>
                <a:effectLst/>
                <a:latin typeface="-apple-system"/>
              </a:rPr>
              <a:t>파티션과 파티션 사이에서는 순서를 보장하지 않습니다</a:t>
            </a:r>
            <a:r>
              <a:rPr lang="en-US" altLang="ko-KR" b="0" i="0" dirty="0">
                <a:solidFill>
                  <a:srgbClr val="212529"/>
                </a:solidFill>
                <a:effectLst/>
                <a:latin typeface="-apple-system"/>
              </a:rPr>
              <a: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102</a:t>
            </a:fld>
            <a:endParaRPr lang="ko-KR" altLang="en-US"/>
          </a:p>
        </p:txBody>
      </p:sp>
    </p:spTree>
    <p:extLst>
      <p:ext uri="{BB962C8B-B14F-4D97-AF65-F5344CB8AC3E}">
        <p14:creationId xmlns:p14="http://schemas.microsoft.com/office/powerpoint/2010/main" val="2043540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latin typeface="Calibri"/>
                <a:cs typeface="Calibri"/>
              </a:rPr>
              <a:t>Producer3.py : sync</a:t>
            </a:r>
          </a:p>
          <a:p>
            <a:endParaRPr lang="en-US"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103</a:t>
            </a:fld>
            <a:endParaRPr lang="ko-KR" altLang="en-US"/>
          </a:p>
        </p:txBody>
      </p:sp>
    </p:spTree>
    <p:extLst>
      <p:ext uri="{BB962C8B-B14F-4D97-AF65-F5344CB8AC3E}">
        <p14:creationId xmlns:p14="http://schemas.microsoft.com/office/powerpoint/2010/main" val="154401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a:t>
            </a:r>
            <a:r>
              <a:rPr lang="ko-KR" altLang="en-US" sz="1200" b="1" i="0" kern="1200" dirty="0">
                <a:solidFill>
                  <a:schemeClr val="tx1"/>
                </a:solidFill>
                <a:effectLst/>
                <a:latin typeface="+mn-lt"/>
                <a:ea typeface="+mn-ea"/>
                <a:cs typeface="+mn-cs"/>
              </a:rPr>
              <a:t>주의</a:t>
            </a:r>
            <a:r>
              <a:rPr lang="en-US" altLang="ko-KR" sz="1200" b="1" i="0" kern="1200" dirty="0">
                <a:solidFill>
                  <a:schemeClr val="tx1"/>
                </a:solidFill>
                <a:effectLst/>
                <a:latin typeface="+mn-lt"/>
                <a:ea typeface="+mn-ea"/>
                <a:cs typeface="+mn-cs"/>
              </a:rPr>
              <a:t>) </a:t>
            </a:r>
            <a:r>
              <a:rPr lang="ko-KR" altLang="en-US" sz="1200" b="1" i="0" kern="1200" dirty="0">
                <a:solidFill>
                  <a:schemeClr val="tx1"/>
                </a:solidFill>
                <a:effectLst/>
                <a:latin typeface="+mn-lt"/>
                <a:ea typeface="+mn-ea"/>
                <a:cs typeface="+mn-cs"/>
              </a:rPr>
              <a:t>한 번 늘린 파티션은 절대로 줄일 수 없음</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a:t>
            </a:fld>
            <a:endParaRPr lang="ko-KR" altLang="en-US"/>
          </a:p>
        </p:txBody>
      </p:sp>
    </p:spTree>
    <p:extLst>
      <p:ext uri="{BB962C8B-B14F-4D97-AF65-F5344CB8AC3E}">
        <p14:creationId xmlns:p14="http://schemas.microsoft.com/office/powerpoint/2010/main" val="2027736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000" dirty="0"/>
              <a:t>from </a:t>
            </a:r>
            <a:r>
              <a:rPr lang="en-US" altLang="ko-KR" sz="2000" dirty="0" err="1"/>
              <a:t>kafka</a:t>
            </a:r>
            <a:r>
              <a:rPr lang="en-US" altLang="ko-KR" sz="2000" dirty="0"/>
              <a:t> import </a:t>
            </a:r>
            <a:r>
              <a:rPr lang="en-US" altLang="ko-KR" sz="2000" dirty="0" err="1"/>
              <a:t>KafkaConsumer</a:t>
            </a:r>
            <a:endParaRPr lang="en-US" altLang="ko-KR" sz="2000" dirty="0"/>
          </a:p>
          <a:p>
            <a:endParaRPr lang="en-US" altLang="ko-KR" sz="2000" dirty="0"/>
          </a:p>
          <a:p>
            <a:r>
              <a:rPr lang="en-US" altLang="ko-KR" sz="2000" dirty="0"/>
              <a:t>consumer = </a:t>
            </a:r>
            <a:r>
              <a:rPr lang="en-US" altLang="ko-KR" sz="2000" dirty="0" err="1"/>
              <a:t>KafkaConsumer</a:t>
            </a:r>
            <a:r>
              <a:rPr lang="en-US" altLang="ko-KR" sz="1200" dirty="0"/>
              <a:t>('</a:t>
            </a:r>
            <a:r>
              <a:rPr lang="en-US" altLang="ko-KR" sz="1200" dirty="0" err="1"/>
              <a:t>kopo</a:t>
            </a:r>
            <a:r>
              <a:rPr lang="en-US" altLang="ko-KR" sz="1200" dirty="0"/>
              <a:t>-topic',</a:t>
            </a:r>
            <a:r>
              <a:rPr lang="en-US" altLang="ko-KR" sz="1200" dirty="0" err="1"/>
              <a:t>group_id</a:t>
            </a:r>
            <a:r>
              <a:rPr lang="en-US" altLang="ko-KR" sz="1200" dirty="0"/>
              <a:t>='</a:t>
            </a:r>
            <a:r>
              <a:rPr lang="en-US" altLang="ko-KR" sz="1200" dirty="0" err="1"/>
              <a:t>kopo</a:t>
            </a:r>
            <a:r>
              <a:rPr lang="en-US" altLang="ko-KR" sz="1200" dirty="0"/>
              <a:t>-consumer',</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2000" dirty="0"/>
          </a:p>
          <a:p>
            <a:r>
              <a:rPr lang="en-US" altLang="ko-KR" sz="2000" dirty="0"/>
              <a:t>for message in consumer:</a:t>
            </a:r>
          </a:p>
          <a:p>
            <a:r>
              <a:rPr lang="en-US" altLang="ko-KR" sz="2000" dirty="0"/>
              <a:t>        </a:t>
            </a:r>
            <a:r>
              <a:rPr lang="en-US" altLang="ko-KR" sz="1800" dirty="0"/>
              <a:t>print("Topic : %s, Partition: %d, Offset: %d, Key: %s, Value: %s" % (</a:t>
            </a:r>
            <a:r>
              <a:rPr lang="en-US" altLang="ko-KR" sz="1800" dirty="0" err="1"/>
              <a:t>message.topic</a:t>
            </a:r>
            <a:r>
              <a:rPr lang="en-US" altLang="ko-KR" sz="1800" dirty="0"/>
              <a:t>, </a:t>
            </a:r>
            <a:r>
              <a:rPr lang="en-US" altLang="ko-KR" sz="1800" dirty="0" err="1"/>
              <a:t>message.partition</a:t>
            </a:r>
            <a:r>
              <a:rPr lang="en-US" altLang="ko-KR" sz="1800" dirty="0"/>
              <a:t>, </a:t>
            </a:r>
            <a:r>
              <a:rPr lang="en-US" altLang="ko-KR" sz="1800" dirty="0" err="1"/>
              <a:t>message.offset</a:t>
            </a:r>
            <a:r>
              <a:rPr lang="en-US" altLang="ko-KR" sz="1800" dirty="0"/>
              <a:t>, </a:t>
            </a:r>
            <a:r>
              <a:rPr lang="en-US" altLang="ko-KR" sz="1800" dirty="0" err="1"/>
              <a:t>message.key</a:t>
            </a:r>
            <a:r>
              <a:rPr lang="en-US" altLang="ko-KR" sz="1800" dirty="0"/>
              <a:t>, </a:t>
            </a:r>
            <a:r>
              <a:rPr lang="en-US" altLang="ko-KR" sz="1800" dirty="0" err="1"/>
              <a:t>message.value.decode</a:t>
            </a:r>
            <a:r>
              <a:rPr lang="en-US" altLang="ko-KR" sz="1800" dirty="0"/>
              <a:t>('utf-8’)))</a:t>
            </a:r>
          </a:p>
          <a:p>
            <a:endParaRPr lang="ko-KR" altLang="en-US" sz="2000"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105</a:t>
            </a:fld>
            <a:endParaRPr lang="ko-KR" altLang="en-US"/>
          </a:p>
        </p:txBody>
      </p:sp>
    </p:spTree>
    <p:extLst>
      <p:ext uri="{BB962C8B-B14F-4D97-AF65-F5344CB8AC3E}">
        <p14:creationId xmlns:p14="http://schemas.microsoft.com/office/powerpoint/2010/main" val="412751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106</a:t>
            </a:fld>
            <a:endParaRPr lang="ko-KR" altLang="en-US"/>
          </a:p>
        </p:txBody>
      </p:sp>
    </p:spTree>
    <p:extLst>
      <p:ext uri="{BB962C8B-B14F-4D97-AF65-F5344CB8AC3E}">
        <p14:creationId xmlns:p14="http://schemas.microsoft.com/office/powerpoint/2010/main" val="2019644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fetch_min_bytes</a:t>
            </a:r>
            <a:r>
              <a:rPr lang="ko-KR" altLang="en-US" dirty="0"/>
              <a:t> </a:t>
            </a:r>
            <a:r>
              <a:rPr lang="en-US" altLang="ko-KR" dirty="0"/>
              <a:t>=</a:t>
            </a:r>
            <a:r>
              <a:rPr lang="ko-KR" altLang="en-US" dirty="0"/>
              <a:t> </a:t>
            </a:r>
            <a:r>
              <a:rPr lang="en-US" altLang="ko-KR" dirty="0"/>
              <a:t>default</a:t>
            </a:r>
            <a:r>
              <a:rPr lang="ko-KR" altLang="en-US" dirty="0"/>
              <a:t> </a:t>
            </a:r>
            <a:r>
              <a:rPr lang="en-US" altLang="ko-KR" dirty="0"/>
              <a:t>1</a:t>
            </a:r>
            <a:r>
              <a:rPr lang="ko-KR" altLang="en-US" dirty="0"/>
              <a:t> </a:t>
            </a:r>
            <a:r>
              <a:rPr lang="en-US" altLang="ko-KR" dirty="0"/>
              <a:t>byte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https://github.com/dpkp/kafka-python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https://kafka-python.readthedocs.io/en/master/apidoc/KafkaConsumer.html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107</a:t>
            </a:fld>
            <a:endParaRPr lang="ko-KR" altLang="en-US"/>
          </a:p>
        </p:txBody>
      </p:sp>
    </p:spTree>
    <p:extLst>
      <p:ext uri="{BB962C8B-B14F-4D97-AF65-F5344CB8AC3E}">
        <p14:creationId xmlns:p14="http://schemas.microsoft.com/office/powerpoint/2010/main" val="3441156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r>
              <a:rPr lang="en-US" altLang="ko-KR" dirty="0"/>
              <a:t>from </a:t>
            </a:r>
            <a:r>
              <a:rPr lang="en-US" altLang="ko-KR" dirty="0" err="1"/>
              <a:t>kafka</a:t>
            </a:r>
            <a:r>
              <a:rPr lang="en-US" altLang="ko-KR" dirty="0"/>
              <a:t> import </a:t>
            </a:r>
            <a:r>
              <a:rPr lang="en-US" altLang="ko-KR" dirty="0" err="1"/>
              <a:t>TopicPartition</a:t>
            </a:r>
            <a:endParaRPr lang="en-US" altLang="ko-KR" dirty="0"/>
          </a:p>
          <a:p>
            <a:endParaRPr lang="en-US" altLang="ko-KR" dirty="0"/>
          </a:p>
          <a:p>
            <a:r>
              <a:rPr lang="en-US" altLang="ko-KR" dirty="0"/>
              <a:t>consumer = </a:t>
            </a:r>
            <a:r>
              <a:rPr lang="en-US" altLang="ko-KR" dirty="0" err="1"/>
              <a:t>KafkaConsumer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='earliest')</a:t>
            </a:r>
          </a:p>
          <a:p>
            <a:r>
              <a:rPr lang="en-US" altLang="ko-KR" b="1" dirty="0" err="1"/>
              <a:t>consumer.assign</a:t>
            </a:r>
            <a:r>
              <a:rPr lang="en-US" altLang="ko-KR" b="1" dirty="0"/>
              <a:t>([</a:t>
            </a:r>
            <a:r>
              <a:rPr lang="en-US" altLang="ko-KR" b="1" dirty="0" err="1"/>
              <a:t>TopicPartition</a:t>
            </a:r>
            <a:r>
              <a:rPr lang="en-US" altLang="ko-KR" b="1" dirty="0"/>
              <a:t>('</a:t>
            </a:r>
            <a:r>
              <a:rPr lang="en-US" altLang="ko-KR" b="1" dirty="0" err="1"/>
              <a:t>kopo</a:t>
            </a:r>
            <a:r>
              <a:rPr lang="en-US" altLang="ko-KR" b="1" dirty="0"/>
              <a:t>-topic', 1),</a:t>
            </a:r>
            <a:r>
              <a:rPr lang="en-US" altLang="ko-KR" b="1" dirty="0" err="1"/>
              <a:t>TopicPartition</a:t>
            </a:r>
            <a:r>
              <a:rPr lang="en-US" altLang="ko-KR" b="1" dirty="0"/>
              <a:t>('</a:t>
            </a:r>
            <a:r>
              <a:rPr lang="en-US" altLang="ko-KR" b="1" dirty="0" err="1"/>
              <a:t>kopo</a:t>
            </a:r>
            <a:r>
              <a:rPr lang="en-US" altLang="ko-KR" b="1" dirty="0"/>
              <a:t>-topic', 0)])</a:t>
            </a:r>
          </a:p>
          <a:p>
            <a:endParaRPr lang="en-US" altLang="ko-KR" dirty="0"/>
          </a:p>
          <a:p>
            <a:r>
              <a:rPr lang="en-US" altLang="ko-KR" dirty="0"/>
              <a:t>for message in consumer:</a:t>
            </a:r>
          </a:p>
          <a:p>
            <a:r>
              <a:rPr lang="en-US" altLang="ko-KR" dirty="0"/>
              <a:t>        print("Topic : %s, Partition: %d, Offset: %d, Key: %s, Value: %s"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message.value.decode</a:t>
            </a:r>
            <a:r>
              <a:rPr lang="en-US" altLang="ko-KR" dirty="0"/>
              <a:t>('utf-8')))</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108</a:t>
            </a:fld>
            <a:endParaRPr lang="ko-KR" altLang="en-US"/>
          </a:p>
        </p:txBody>
      </p:sp>
    </p:spTree>
    <p:extLst>
      <p:ext uri="{BB962C8B-B14F-4D97-AF65-F5344CB8AC3E}">
        <p14:creationId xmlns:p14="http://schemas.microsoft.com/office/powerpoint/2010/main" val="301314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메시지의 순서 보장을 원한다면 하나의 파티션으로 구성 </a:t>
            </a:r>
            <a:r>
              <a:rPr lang="en-US" altLang="ko-KR" dirty="0"/>
              <a:t>-&gt; </a:t>
            </a:r>
            <a:r>
              <a:rPr lang="ko-KR" altLang="en-US" dirty="0"/>
              <a:t>처리량 저하 감안</a:t>
            </a:r>
            <a:endParaRPr lang="en-US" altLang="ko-KR" dirty="0"/>
          </a:p>
          <a:p>
            <a:r>
              <a:rPr lang="en-US" altLang="ko-KR" dirty="0"/>
              <a:t>kafka-topics.sh --create --topic news-topic --bootstrap-server master:9092,slave1:9092,slave2:9092 --replication-factor 1 --partitions 3</a:t>
            </a:r>
          </a:p>
          <a:p>
            <a:r>
              <a:rPr lang="en-US" altLang="ko-KR" dirty="0"/>
              <a:t>kafka-console-producer.sh --broker-list master:9092,slave1:9092,slave2:9092 --topic news-topic</a:t>
            </a:r>
          </a:p>
          <a:p>
            <a:r>
              <a:rPr lang="en-US" altLang="ko-KR" dirty="0"/>
              <a:t>kafka-console-consumer.sh --bootstrap-server master:9092,slave1:9092,slave2:9092 --topic news-topic --from-beginning --partition 0</a:t>
            </a:r>
          </a:p>
          <a:p>
            <a:endParaRPr lang="en-US" altLang="ko-KR" dirty="0"/>
          </a:p>
          <a:p>
            <a:r>
              <a:rPr lang="en-US" altLang="ko-KR" dirty="0"/>
              <a:t>kafka-topics.sh --bootstrap-server master:9092,slave1:9092,slave2:9092 --alter --topic news-topic --partitions 3</a:t>
            </a:r>
          </a:p>
          <a:p>
            <a:r>
              <a:rPr lang="en-US" altLang="ko-KR" dirty="0"/>
              <a:t>kafka-topics.sh --describe --topic news-topic --bootstrap-server master:9092</a:t>
            </a:r>
          </a:p>
          <a:p>
            <a:endParaRPr lang="en-US" altLang="ko-KR" dirty="0"/>
          </a:p>
          <a:p>
            <a:r>
              <a:rPr lang="ko-KR" altLang="en-US" dirty="0"/>
              <a:t>파티션내 순서 보장은 송수신 에러가 없는 경우임 </a:t>
            </a:r>
            <a:r>
              <a:rPr lang="en-US" altLang="ko-KR" dirty="0"/>
              <a:t>:  </a:t>
            </a:r>
            <a:r>
              <a:rPr lang="en-US" altLang="ko-KR" b="0" i="0" dirty="0" err="1">
                <a:solidFill>
                  <a:srgbClr val="232629"/>
                </a:solidFill>
                <a:effectLst/>
                <a:latin typeface="ui-monospace"/>
              </a:rPr>
              <a:t>max.in.flight.requests.per.connection</a:t>
            </a:r>
            <a:r>
              <a:rPr lang="ko-KR" altLang="en-US" b="0" i="0" dirty="0">
                <a:solidFill>
                  <a:srgbClr val="232629"/>
                </a:solidFill>
                <a:effectLst/>
                <a:latin typeface="ui-monospace"/>
              </a:rPr>
              <a:t>가 </a:t>
            </a:r>
            <a:r>
              <a:rPr lang="en-US" altLang="ko-KR" b="0" i="0" dirty="0">
                <a:solidFill>
                  <a:srgbClr val="232629"/>
                </a:solidFill>
                <a:effectLst/>
                <a:latin typeface="ui-monospace"/>
              </a:rPr>
              <a:t>1</a:t>
            </a:r>
            <a:r>
              <a:rPr lang="ko-KR" altLang="en-US" b="0" i="0" dirty="0">
                <a:solidFill>
                  <a:srgbClr val="232629"/>
                </a:solidFill>
                <a:effectLst/>
                <a:latin typeface="ui-monospace"/>
              </a:rPr>
              <a:t>인 경우는 송수신 에러 및 재전송이 발생한 경우에도</a:t>
            </a:r>
            <a:endParaRPr lang="en-US" altLang="ko-KR" b="0" i="0" dirty="0">
              <a:solidFill>
                <a:srgbClr val="232629"/>
              </a:solidFill>
              <a:effectLst/>
              <a:latin typeface="ui-monospace"/>
            </a:endParaRPr>
          </a:p>
          <a:p>
            <a:r>
              <a:rPr lang="ko-KR" altLang="en-US" b="0" i="0" dirty="0">
                <a:solidFill>
                  <a:srgbClr val="232629"/>
                </a:solidFill>
                <a:effectLst/>
                <a:latin typeface="ui-monospace"/>
              </a:rPr>
              <a:t>파티션내 순서 보장이 되지만</a:t>
            </a:r>
            <a:r>
              <a:rPr lang="en-US" altLang="ko-KR" b="0" i="0" dirty="0">
                <a:solidFill>
                  <a:srgbClr val="232629"/>
                </a:solidFill>
                <a:effectLst/>
                <a:latin typeface="ui-monospace"/>
              </a:rPr>
              <a:t>, </a:t>
            </a:r>
            <a:r>
              <a:rPr lang="ko-KR" altLang="en-US" b="0" i="0" dirty="0">
                <a:solidFill>
                  <a:srgbClr val="232629"/>
                </a:solidFill>
                <a:effectLst/>
                <a:latin typeface="ui-monospace"/>
              </a:rPr>
              <a:t>그 이외의 값인 경우에는 순서가 뒤바뀔 수 있음</a:t>
            </a:r>
            <a:r>
              <a:rPr lang="en-US" altLang="ko-KR" b="0" i="0" dirty="0">
                <a:solidFill>
                  <a:srgbClr val="232629"/>
                </a:solidFill>
                <a:effectLst/>
                <a:latin typeface="ui-monospace"/>
              </a:rPr>
              <a:t>(default</a:t>
            </a:r>
            <a:r>
              <a:rPr lang="ko-KR" altLang="en-US" b="0" i="0" dirty="0">
                <a:solidFill>
                  <a:srgbClr val="232629"/>
                </a:solidFill>
                <a:effectLst/>
                <a:latin typeface="ui-monospace"/>
              </a:rPr>
              <a:t>값</a:t>
            </a:r>
            <a:r>
              <a:rPr lang="en-US" altLang="ko-KR" b="0" i="0" dirty="0">
                <a:solidFill>
                  <a:srgbClr val="232629"/>
                </a:solidFill>
                <a:effectLst/>
                <a:latin typeface="ui-monospace"/>
              </a:rPr>
              <a:t>:</a:t>
            </a:r>
            <a:r>
              <a:rPr lang="ko-KR" altLang="en-US" b="0" i="0" dirty="0">
                <a:solidFill>
                  <a:srgbClr val="232629"/>
                </a:solidFill>
                <a:effectLst/>
                <a:latin typeface="ui-monospace"/>
              </a:rPr>
              <a:t> </a:t>
            </a:r>
            <a:r>
              <a:rPr lang="en-US" altLang="ko-KR" b="0" i="0" dirty="0">
                <a:solidFill>
                  <a:srgbClr val="232629"/>
                </a:solidFill>
                <a:effectLst/>
                <a:latin typeface="ui-monospace"/>
              </a:rPr>
              <a:t>5)</a:t>
            </a:r>
          </a:p>
          <a:p>
            <a:r>
              <a:rPr lang="en-US" altLang="ko-KR" b="0" i="0" dirty="0">
                <a:solidFill>
                  <a:srgbClr val="525960"/>
                </a:solidFill>
                <a:effectLst/>
                <a:latin typeface="-apple-system"/>
              </a:rPr>
              <a:t> Allowing retries without setting </a:t>
            </a:r>
            <a:r>
              <a:rPr lang="en-US" altLang="ko-KR" b="1" i="0" dirty="0" err="1">
                <a:solidFill>
                  <a:srgbClr val="525960"/>
                </a:solidFill>
                <a:effectLst/>
                <a:latin typeface="-apple-system"/>
              </a:rPr>
              <a:t>max.in.flight.requests.per.connection</a:t>
            </a:r>
            <a:r>
              <a:rPr lang="en-US" altLang="ko-KR" b="0" i="0" dirty="0">
                <a:solidFill>
                  <a:srgbClr val="525960"/>
                </a:solidFill>
                <a:effectLst/>
                <a:latin typeface="-apple-system"/>
              </a:rPr>
              <a:t> to 1 will potentially change the ordering of records</a:t>
            </a:r>
            <a:endParaRPr lang="en-US" altLang="ko-KR" b="0" i="0" dirty="0">
              <a:solidFill>
                <a:srgbClr val="232629"/>
              </a:solidFill>
              <a:effectLst/>
              <a:latin typeface="ui-monospace"/>
            </a:endParaRPr>
          </a:p>
          <a:p>
            <a:endParaRPr lang="en-US" altLang="ko-KR" b="0" i="0" dirty="0">
              <a:solidFill>
                <a:srgbClr val="232629"/>
              </a:solidFill>
              <a:effectLst/>
              <a:latin typeface="ui-monospac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101828"/>
                </a:solidFill>
                <a:effectLst/>
                <a:latin typeface="Inter"/>
              </a:rPr>
              <a:t>retries</a:t>
            </a:r>
          </a:p>
          <a:p>
            <a:pPr algn="l"/>
            <a:r>
              <a:rPr lang="en-US" altLang="ko-KR" b="0" i="0" dirty="0">
                <a:solidFill>
                  <a:srgbClr val="354155"/>
                </a:solidFill>
                <a:effectLst/>
                <a:latin typeface="Inter"/>
              </a:rPr>
              <a:t>The retries setting determines how many times the producer will attempt to send a message before marking it as failed. The default values are:</a:t>
            </a:r>
          </a:p>
          <a:p>
            <a:pPr algn="l">
              <a:buFont typeface="Arial" panose="020B0604020202020204" pitchFamily="34" charset="0"/>
              <a:buChar char="•"/>
            </a:pPr>
            <a:r>
              <a:rPr lang="en-US" altLang="ko-KR" b="0" i="0" dirty="0">
                <a:solidFill>
                  <a:srgbClr val="354155"/>
                </a:solidFill>
                <a:effectLst/>
                <a:latin typeface="Inter"/>
              </a:rPr>
              <a:t>0 for Kafka &lt;= 2.0</a:t>
            </a:r>
          </a:p>
          <a:p>
            <a:pPr algn="l">
              <a:buFont typeface="Arial" panose="020B0604020202020204" pitchFamily="34" charset="0"/>
              <a:buChar char="•"/>
            </a:pPr>
            <a:r>
              <a:rPr lang="en-US" altLang="ko-KR" b="0" i="0" dirty="0">
                <a:solidFill>
                  <a:srgbClr val="354155"/>
                </a:solidFill>
                <a:effectLst/>
                <a:latin typeface="Inter"/>
              </a:rPr>
              <a:t>MAX_INT, i.e., 2147483647 for Kafka &gt;= 2.1</a:t>
            </a:r>
          </a:p>
          <a:p>
            <a:pPr algn="l"/>
            <a:r>
              <a:rPr lang="en-US" altLang="ko-KR" b="0" i="0" dirty="0">
                <a:solidFill>
                  <a:srgbClr val="354155"/>
                </a:solidFill>
                <a:effectLst/>
                <a:latin typeface="Inter"/>
              </a:rPr>
              <a:t>Users should generally prefer to leave this config unset and in</a:t>
            </a:r>
          </a:p>
          <a:p>
            <a:endParaRPr lang="en-US" altLang="ko-KR" dirty="0"/>
          </a:p>
          <a:p>
            <a:r>
              <a:rPr lang="en-US" altLang="ko-KR" dirty="0"/>
              <a:t>https://kafka.apache.org/documentation/#max.in.flight.requests.per.connection</a:t>
            </a:r>
          </a:p>
          <a:p>
            <a:r>
              <a:rPr lang="en-US" altLang="ko-KR" dirty="0"/>
              <a:t>https://towardsdatascience.com/10-configs-to-make-your-kafka-producer-more-resilient-ec6903c63e3f</a:t>
            </a:r>
          </a:p>
          <a:p>
            <a:endParaRPr lang="en-US" altLang="ko-KR" dirty="0"/>
          </a:p>
          <a:p>
            <a:endParaRPr lang="en-US" altLang="ko-KR" dirty="0"/>
          </a:p>
          <a:p>
            <a:r>
              <a:rPr lang="en-US" altLang="ko-KR" dirty="0"/>
              <a:t> vi producer3.py</a:t>
            </a:r>
          </a:p>
          <a:p>
            <a:r>
              <a:rPr lang="en-US" altLang="ko-KR" dirty="0"/>
              <a:t>:%s/</a:t>
            </a:r>
            <a:r>
              <a:rPr lang="en-US" altLang="ko-KR" dirty="0" err="1"/>
              <a:t>kopo</a:t>
            </a:r>
            <a:r>
              <a:rPr lang="en-US" altLang="ko-KR" dirty="0"/>
              <a:t>-topic/news-topic/g</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110</a:t>
            </a:fld>
            <a:endParaRPr lang="ko-KR" altLang="en-US"/>
          </a:p>
        </p:txBody>
      </p:sp>
    </p:spTree>
    <p:extLst>
      <p:ext uri="{BB962C8B-B14F-4D97-AF65-F5344CB8AC3E}">
        <p14:creationId xmlns:p14="http://schemas.microsoft.com/office/powerpoint/2010/main" val="2508820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Consumer Group</a:t>
            </a:r>
            <a:r>
              <a:rPr lang="ko-KR" altLang="en-US" dirty="0"/>
              <a:t>과 </a:t>
            </a:r>
            <a:r>
              <a:rPr lang="en-US" altLang="ko-KR" dirty="0"/>
              <a:t>Topic</a:t>
            </a:r>
            <a:r>
              <a:rPr lang="ko-KR" altLang="en-US" dirty="0"/>
              <a:t>에 대한 테스트 </a:t>
            </a:r>
            <a:r>
              <a:rPr lang="en-US" altLang="ko-KR" dirty="0"/>
              <a:t>: https://data-newbie.tistory.com/237</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111</a:t>
            </a:fld>
            <a:endParaRPr lang="ko-KR" altLang="en-US"/>
          </a:p>
        </p:txBody>
      </p:sp>
    </p:spTree>
    <p:extLst>
      <p:ext uri="{BB962C8B-B14F-4D97-AF65-F5344CB8AC3E}">
        <p14:creationId xmlns:p14="http://schemas.microsoft.com/office/powerpoint/2010/main" val="93895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112</a:t>
            </a:fld>
            <a:endParaRPr lang="ko-KR" altLang="en-US"/>
          </a:p>
        </p:txBody>
      </p:sp>
    </p:spTree>
    <p:extLst>
      <p:ext uri="{BB962C8B-B14F-4D97-AF65-F5344CB8AC3E}">
        <p14:creationId xmlns:p14="http://schemas.microsoft.com/office/powerpoint/2010/main" val="1208500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./logs/server.log.2022-01-31-23:        broker.heartbeat.interval.ms = 2000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113</a:t>
            </a:fld>
            <a:endParaRPr lang="ko-KR" altLang="en-US"/>
          </a:p>
        </p:txBody>
      </p:sp>
    </p:spTree>
    <p:extLst>
      <p:ext uri="{BB962C8B-B14F-4D97-AF65-F5344CB8AC3E}">
        <p14:creationId xmlns:p14="http://schemas.microsoft.com/office/powerpoint/2010/main" val="340780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https://kafka-python.readthedocs.io/en/master/apidoc/KafkaConsumer.html</a:t>
            </a:r>
          </a:p>
          <a:p>
            <a:endParaRPr lang="en-US" altLang="ko-KR" dirty="0"/>
          </a:p>
          <a:p>
            <a:endParaRPr lang="en-US" altLang="ko-KR" dirty="0"/>
          </a:p>
          <a:p>
            <a:r>
              <a:rPr lang="ko-KR" altLang="en-US" dirty="0"/>
              <a:t>예전 버전의 소스</a:t>
            </a:r>
            <a:r>
              <a:rPr lang="en-US" altLang="ko-KR" dirty="0"/>
              <a:t>:</a:t>
            </a:r>
          </a:p>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a:t>
            </a:r>
            <a:r>
              <a:rPr lang="en-US" altLang="ko-KR" b="1" dirty="0" err="1">
                <a:solidFill>
                  <a:srgbClr val="0000FF"/>
                </a:solidFill>
              </a:rPr>
              <a:t>kopo</a:t>
            </a:r>
            <a:r>
              <a:rPr lang="en-US" altLang="ko-KR" b="1" dirty="0">
                <a:solidFill>
                  <a:srgbClr val="0000FF"/>
                </a:solidFill>
              </a:rPr>
              <a:t>-consumer'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b="1" dirty="0" err="1">
                <a:solidFill>
                  <a:srgbClr val="0000FF"/>
                </a:solidFill>
              </a:rPr>
              <a:t>heartbeat_interval_ms</a:t>
            </a:r>
            <a:r>
              <a:rPr lang="en-US" altLang="ko-KR" b="1" dirty="0">
                <a:solidFill>
                  <a:srgbClr val="0000FF"/>
                </a:solidFill>
              </a:rPr>
              <a:t>=3000, </a:t>
            </a:r>
            <a:r>
              <a:rPr lang="en-US" altLang="ko-KR" b="1" dirty="0" err="1">
                <a:solidFill>
                  <a:srgbClr val="0000FF"/>
                </a:solidFill>
              </a:rPr>
              <a:t>session_timeout_ms</a:t>
            </a:r>
            <a:r>
              <a:rPr lang="en-US" altLang="ko-KR" b="1" dirty="0">
                <a:solidFill>
                  <a:srgbClr val="0000FF"/>
                </a:solidFill>
              </a:rPr>
              <a:t>=10000</a:t>
            </a:r>
            <a:r>
              <a:rPr lang="en-US" altLang="ko-KR" dirty="0"/>
              <a:t>)</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114</a:t>
            </a:fld>
            <a:endParaRPr lang="ko-KR" altLang="en-US"/>
          </a:p>
        </p:txBody>
      </p:sp>
    </p:spTree>
    <p:extLst>
      <p:ext uri="{BB962C8B-B14F-4D97-AF65-F5344CB8AC3E}">
        <p14:creationId xmlns:p14="http://schemas.microsoft.com/office/powerpoint/2010/main" val="121296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kafka-console-producer.sh --broker-list master:9092,slave1:9092,slave2:9092 --topic news-topic</a:t>
            </a:r>
          </a:p>
          <a:p>
            <a:endParaRPr lang="en-US" altLang="ko-KR" dirty="0"/>
          </a:p>
          <a:p>
            <a:r>
              <a:rPr lang="en-US" altLang="ko-KR" dirty="0"/>
              <a:t>kafka-topics.sh --describe --topic news-topic --bootstrap-server master:9092,slave1:9092,slave2:9092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115</a:t>
            </a:fld>
            <a:endParaRPr lang="ko-KR" altLang="en-US"/>
          </a:p>
        </p:txBody>
      </p:sp>
    </p:spTree>
    <p:extLst>
      <p:ext uri="{BB962C8B-B14F-4D97-AF65-F5344CB8AC3E}">
        <p14:creationId xmlns:p14="http://schemas.microsoft.com/office/powerpoint/2010/main" val="3962249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-broker 3</a:t>
            </a:r>
            <a:r>
              <a:rPr lang="ko-KR" altLang="en-US" sz="1200" b="0" i="0" kern="1200" dirty="0">
                <a:solidFill>
                  <a:schemeClr val="tx1"/>
                </a:solidFill>
                <a:effectLst/>
                <a:latin typeface="+mn-lt"/>
                <a:ea typeface="+mn-ea"/>
                <a:cs typeface="+mn-cs"/>
              </a:rPr>
              <a:t>대에서 하나의 서버만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되고 나머지 둘은 </a:t>
            </a:r>
            <a:r>
              <a:rPr lang="en-US" altLang="ko-KR" sz="1200" b="0" i="0" kern="1200" dirty="0">
                <a:solidFill>
                  <a:schemeClr val="tx1"/>
                </a:solidFill>
                <a:effectLst/>
                <a:latin typeface="+mn-lt"/>
                <a:ea typeface="+mn-ea"/>
                <a:cs typeface="+mn-cs"/>
              </a:rPr>
              <a:t>follower </a:t>
            </a:r>
            <a:r>
              <a:rPr lang="ko-KR" altLang="en-US" sz="1200" b="0" i="0" kern="1200" dirty="0">
                <a:solidFill>
                  <a:schemeClr val="tx1"/>
                </a:solidFill>
                <a:effectLst/>
                <a:latin typeface="+mn-lt"/>
                <a:ea typeface="+mn-ea"/>
                <a:cs typeface="+mn-cs"/>
              </a:rPr>
              <a:t>가 된다</a:t>
            </a:r>
            <a:r>
              <a:rPr lang="en-US" altLang="ko-KR" sz="1200" b="0" i="0" kern="1200" dirty="0">
                <a:solidFill>
                  <a:schemeClr val="tx1"/>
                </a:solidFill>
                <a:effectLst/>
                <a:latin typeface="+mn-lt"/>
                <a:ea typeface="+mn-ea"/>
                <a:cs typeface="+mn-cs"/>
              </a:rPr>
              <a:t>. producer</a:t>
            </a:r>
            <a:r>
              <a:rPr lang="ko-KR" altLang="en-US" sz="1200" b="0" i="0" kern="1200" dirty="0">
                <a:solidFill>
                  <a:schemeClr val="tx1"/>
                </a:solidFill>
                <a:effectLst/>
                <a:latin typeface="+mn-lt"/>
                <a:ea typeface="+mn-ea"/>
                <a:cs typeface="+mn-cs"/>
              </a:rPr>
              <a:t>가 메세지를 쓰고</a:t>
            </a:r>
            <a:r>
              <a:rPr lang="en-US" altLang="ko-KR" sz="1200" b="0" i="0" kern="1200" dirty="0">
                <a:solidFill>
                  <a:schemeClr val="tx1"/>
                </a:solidFill>
                <a:effectLst/>
                <a:latin typeface="+mn-lt"/>
                <a:ea typeface="+mn-ea"/>
                <a:cs typeface="+mn-cs"/>
              </a:rPr>
              <a:t>, consumer</a:t>
            </a:r>
            <a:r>
              <a:rPr lang="ko-KR" altLang="en-US" sz="1200" b="0" i="0" kern="1200" dirty="0">
                <a:solidFill>
                  <a:schemeClr val="tx1"/>
                </a:solidFill>
                <a:effectLst/>
                <a:latin typeface="+mn-lt"/>
                <a:ea typeface="+mn-ea"/>
                <a:cs typeface="+mn-cs"/>
              </a:rPr>
              <a:t>가 메세지를 읽는 건 오로지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전적으로 역할을 담당한다</a:t>
            </a:r>
            <a:r>
              <a:rPr lang="en-US" altLang="ko-KR" sz="1200" b="0" i="0" kern="1200" dirty="0">
                <a:solidFill>
                  <a:schemeClr val="tx1"/>
                </a:solidFill>
                <a:effectLst/>
                <a:latin typeface="+mn-lt"/>
                <a:ea typeface="+mn-ea"/>
                <a:cs typeface="+mn-cs"/>
              </a:rPr>
              <a:t>.</a:t>
            </a:r>
          </a:p>
          <a:p>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들은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와 싱크를 항상 맞춘다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해당 </a:t>
            </a:r>
            <a:r>
              <a:rPr lang="en-US" altLang="ko-KR" sz="1200" b="0" i="0" kern="1200" dirty="0">
                <a:solidFill>
                  <a:schemeClr val="tx1"/>
                </a:solidFill>
                <a:effectLst/>
                <a:latin typeface="+mn-lt"/>
                <a:ea typeface="+mn-ea"/>
                <a:cs typeface="+mn-cs"/>
              </a:rPr>
              <a:t>option</a:t>
            </a:r>
            <a:r>
              <a:rPr lang="ko-KR" altLang="en-US" sz="1200" b="0" i="0" kern="1200" dirty="0">
                <a:solidFill>
                  <a:schemeClr val="tx1"/>
                </a:solidFill>
                <a:effectLst/>
                <a:latin typeface="+mn-lt"/>
                <a:ea typeface="+mn-ea"/>
                <a:cs typeface="+mn-cs"/>
              </a:rPr>
              <a:t>이 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혹시나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죽었을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중에 하나가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로 선출되어서 메세지의 쓰고</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읽는 것을 처리한다</a:t>
            </a:r>
            <a:r>
              <a:rPr lang="en-US" altLang="ko-KR" sz="1200" b="0" i="0" kern="1200" dirty="0">
                <a:solidFill>
                  <a:schemeClr val="tx1"/>
                </a:solidFill>
                <a:effectLst/>
                <a:latin typeface="+mn-lt"/>
                <a:ea typeface="+mn-ea"/>
                <a:cs typeface="+mn-cs"/>
              </a:rPr>
              <a:t>.</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a:t>
            </a:fld>
            <a:endParaRPr lang="ko-KR" altLang="en-US"/>
          </a:p>
        </p:txBody>
      </p:sp>
    </p:spTree>
    <p:extLst>
      <p:ext uri="{BB962C8B-B14F-4D97-AF65-F5344CB8AC3E}">
        <p14:creationId xmlns:p14="http://schemas.microsoft.com/office/powerpoint/2010/main" val="1154609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bin]# ./kafka-consumer-groups.sh --bootstrap-server master:9092,slave1:092,slave2:9092 --list</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Note: This will not show information about old Zookeeper-based consumers.</a:t>
            </a:r>
          </a:p>
          <a:p>
            <a:endParaRPr lang="en-US" altLang="ko-KR" dirty="0"/>
          </a:p>
          <a:p>
            <a:r>
              <a:rPr lang="en-US" altLang="ko-KR" dirty="0"/>
              <a:t>[2019-05-15 23:03:11,612] WARN Connection to node -2 could not be established. Broker may not be available. (</a:t>
            </a:r>
            <a:r>
              <a:rPr lang="en-US" altLang="ko-KR" dirty="0" err="1"/>
              <a:t>org.apache.kafka.clients.NetworkClient</a:t>
            </a:r>
            <a:r>
              <a:rPr lang="en-US" altLang="ko-KR" dirty="0"/>
              <a:t>)</a:t>
            </a:r>
          </a:p>
          <a:p>
            <a:r>
              <a:rPr lang="en-US" altLang="ko-KR" dirty="0" err="1"/>
              <a:t>kopo</a:t>
            </a:r>
            <a:r>
              <a:rPr lang="en-US" altLang="ko-KR" dirty="0"/>
              <a:t>-consumer</a:t>
            </a:r>
          </a:p>
          <a:p>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119</a:t>
            </a:fld>
            <a:endParaRPr lang="ko-KR" altLang="en-US"/>
          </a:p>
        </p:txBody>
      </p:sp>
    </p:spTree>
    <p:extLst>
      <p:ext uri="{BB962C8B-B14F-4D97-AF65-F5344CB8AC3E}">
        <p14:creationId xmlns:p14="http://schemas.microsoft.com/office/powerpoint/2010/main" val="15410621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120</a:t>
            </a:fld>
            <a:endParaRPr lang="ko-KR" altLang="en-US"/>
          </a:p>
        </p:txBody>
      </p:sp>
    </p:spTree>
    <p:extLst>
      <p:ext uri="{BB962C8B-B14F-4D97-AF65-F5344CB8AC3E}">
        <p14:creationId xmlns:p14="http://schemas.microsoft.com/office/powerpoint/2010/main" val="41787502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seek </a:t>
            </a:r>
            <a:r>
              <a:rPr lang="ko-KR" altLang="en-US" dirty="0"/>
              <a:t>예제 코드 </a:t>
            </a:r>
            <a:r>
              <a:rPr lang="en-US" altLang="ko-KR" dirty="0"/>
              <a:t>&gt; https://python.hotexamples.com/examples/kafka/KafkaConsumer/seek/python-kafkaconsumer-seek-method-examples.html</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124</a:t>
            </a:fld>
            <a:endParaRPr lang="ko-KR" altLang="en-US"/>
          </a:p>
        </p:txBody>
      </p:sp>
    </p:spTree>
    <p:extLst>
      <p:ext uri="{BB962C8B-B14F-4D97-AF65-F5344CB8AC3E}">
        <p14:creationId xmlns:p14="http://schemas.microsoft.com/office/powerpoint/2010/main" val="866435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참고</a:t>
            </a:r>
            <a:r>
              <a:rPr lang="en-US" altLang="ko-KR" dirty="0"/>
              <a:t>:</a:t>
            </a:r>
          </a:p>
          <a:p>
            <a:r>
              <a:rPr lang="en-US" altLang="ko-KR" dirty="0"/>
              <a:t>https://deep-dive-dev.tistory.com/63</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126</a:t>
            </a:fld>
            <a:endParaRPr lang="ko-KR" altLang="en-US"/>
          </a:p>
        </p:txBody>
      </p:sp>
    </p:spTree>
    <p:extLst>
      <p:ext uri="{BB962C8B-B14F-4D97-AF65-F5344CB8AC3E}">
        <p14:creationId xmlns:p14="http://schemas.microsoft.com/office/powerpoint/2010/main" val="36805419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latin typeface="+mj-ea"/>
                <a:ea typeface="+mj-ea"/>
              </a:rPr>
              <a:t>log.segment.bytes</a:t>
            </a:r>
            <a:r>
              <a:rPr lang="en-US" altLang="ko-KR" dirty="0">
                <a:latin typeface="+mj-ea"/>
                <a:ea typeface="+mj-ea"/>
              </a:rPr>
              <a:t> </a:t>
            </a:r>
            <a:r>
              <a:rPr lang="ko-KR" altLang="en-US" dirty="0">
                <a:latin typeface="+mj-ea"/>
                <a:ea typeface="+mj-ea"/>
              </a:rPr>
              <a:t>가 너무 작으면 디스크 </a:t>
            </a:r>
            <a:r>
              <a:rPr lang="en-US" altLang="ko-KR" dirty="0">
                <a:latin typeface="+mj-ea"/>
                <a:ea typeface="+mj-ea"/>
              </a:rPr>
              <a:t>I/O </a:t>
            </a:r>
            <a:r>
              <a:rPr lang="ko-KR" altLang="en-US" dirty="0">
                <a:latin typeface="+mj-ea"/>
                <a:ea typeface="+mj-ea"/>
              </a:rPr>
              <a:t>과다 발생으로 성능 저하 요인이 됨</a:t>
            </a:r>
            <a:endParaRPr lang="ko-KR" altLang="en-US" dirty="0">
              <a:latin typeface="맑은 고딕" panose="020F0502020204030204"/>
              <a:ea typeface="+mj-ea"/>
            </a:endParaRPr>
          </a:p>
          <a:p>
            <a:endParaRPr lang="ko-KR" altLang="en-US" dirty="0">
              <a:ea typeface="맑은 고딕"/>
            </a:endParaRPr>
          </a:p>
          <a:p>
            <a:endParaRPr lang="ko-KR" altLang="en-US" dirty="0">
              <a:ea typeface="맑은 고딕"/>
            </a:endParaRPr>
          </a:p>
          <a:p>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=574, </a:t>
            </a:r>
            <a:r>
              <a:rPr lang="ko-KR" dirty="0" err="1">
                <a:ea typeface="맑은 고딕"/>
              </a:rPr>
              <a:t>lastModifiedTime</a:t>
            </a:r>
            <a:r>
              <a:rPr lang="ko-KR" dirty="0">
                <a:ea typeface="맑은 고딕"/>
              </a:rPr>
              <a:t>=1644328255000,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(1644328255215)) (</a:t>
            </a:r>
            <a:r>
              <a:rPr lang="ko-KR" dirty="0" err="1">
                <a:ea typeface="맑은 고딕"/>
              </a:rPr>
              <a:t>kafka.log.LocalLog</a:t>
            </a:r>
            <a:r>
              <a:rPr lang="ko-KR" dirty="0">
                <a:ea typeface="맑은 고딕"/>
              </a:rPr>
              <a:t>$)</a:t>
            </a:r>
          </a:p>
          <a:p>
            <a:r>
              <a:rPr lang="ko-KR" dirty="0">
                <a:ea typeface="맑은 고딕"/>
              </a:rPr>
              <a:t>[2022-11-22 07:31:33,861]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/kdata2/__consumer_offsets-9/00000000000000000000.log.deleted.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/kdata2/__consumer_offsets-9/00000000000000000000.index.deleted.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/kdata2/__consumer_offsets-9/00000000000000000000.timeindex.deleted. (</a:t>
            </a:r>
            <a:r>
              <a:rPr lang="ko-KR" dirty="0" err="1">
                <a:ea typeface="맑은 고딕"/>
              </a:rPr>
              <a:t>kafka.log.LogSegment</a:t>
            </a:r>
            <a:r>
              <a:rPr lang="ko-KR" dirty="0">
                <a:ea typeface="맑은 고딕"/>
              </a:rPr>
              <a:t>)</a:t>
            </a:r>
          </a:p>
          <a:p>
            <a:endParaRPr lang="ko-KR" altLang="en-US" dirty="0">
              <a:ea typeface="맑은 고딕"/>
            </a:endParaRPr>
          </a:p>
          <a:p>
            <a:endParaRPr lang="ko-KR" altLang="en-US" dirty="0">
              <a:ea typeface="맑은 고딕"/>
            </a:endParaRP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=195, </a:t>
            </a:r>
            <a:r>
              <a:rPr lang="ko-KR" dirty="0" err="1">
                <a:ea typeface="맑은 고딕"/>
              </a:rPr>
              <a:t>lastModifiedTime</a:t>
            </a:r>
            <a:r>
              <a:rPr lang="ko-KR" dirty="0">
                <a:ea typeface="맑은 고딕"/>
              </a:rPr>
              <a:t>=1643860058000,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(1643860058876))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=6, </a:t>
            </a:r>
            <a:r>
              <a:rPr lang="ko-KR" dirty="0" err="1">
                <a:ea typeface="맑은 고딕"/>
              </a:rPr>
              <a:t>size</a:t>
            </a:r>
            <a:r>
              <a:rPr lang="ko-KR" dirty="0">
                <a:ea typeface="맑은 고딕"/>
              </a:rPr>
              <a:t>=576, </a:t>
            </a:r>
            <a:r>
              <a:rPr lang="ko-KR" dirty="0" err="1">
                <a:ea typeface="맑은 고딕"/>
              </a:rPr>
              <a:t>lastModifiedTime</a:t>
            </a:r>
            <a:r>
              <a:rPr lang="ko-KR" dirty="0">
                <a:ea typeface="맑은 고딕"/>
              </a:rPr>
              <a:t>=1644338228000,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(1644338228364))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/kdata1/__consumer_offsets-21/00000000000000000000.log.deleted.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/kdata1/__consumer_offsets-21/00000000000000000000.index.deleted.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/kdata1/__consumer_offsets-21/00000000000000000000.timeindex.deleted.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/kdata1/__consumer_offsets-21/00000000000000000006.log.deleted.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/kdata1/__consumer_offsets-21/00000000000000000006.index.deleted.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/kdata1/__consumer_offsets-21/00000000000000000006.timeindex.deleted. (</a:t>
            </a:r>
            <a:r>
              <a:rPr lang="ko-KR" dirty="0" err="1">
                <a:ea typeface="맑은 고딕"/>
              </a:rPr>
              <a:t>kafka.log.LogSegment</a:t>
            </a:r>
            <a:r>
              <a:rPr lang="ko-KR" dirty="0">
                <a:ea typeface="맑은 고딕"/>
              </a:rPr>
              <a:t>)</a:t>
            </a:r>
          </a:p>
          <a:p>
            <a:r>
              <a:rPr lang="ko-KR" dirty="0">
                <a:ea typeface="맑은 고딕"/>
              </a:rPr>
              <a:t>[2022-11-22 07:35:33,951] INFO </a:t>
            </a:r>
            <a:r>
              <a:rPr lang="ko-KR" dirty="0" err="1">
                <a:ea typeface="맑은 고딕"/>
              </a:rPr>
              <a:t>Deleted</a:t>
            </a:r>
            <a:r>
              <a:rPr lang="ko-KR" dirty="0">
                <a:ea typeface="맑은 고딕"/>
              </a:rPr>
              <a:t> </a:t>
            </a:r>
            <a:r>
              <a:rPr lang="ko-KR" dirty="0" err="1">
                <a:ea typeface="맑은 고딕"/>
              </a:rPr>
              <a:t>producer</a:t>
            </a:r>
            <a:r>
              <a:rPr lang="ko-KR" dirty="0">
                <a:ea typeface="맑은 고딕"/>
              </a:rPr>
              <a:t> </a:t>
            </a:r>
            <a:r>
              <a:rPr lang="ko-KR" dirty="0" err="1">
                <a:ea typeface="맑은 고딕"/>
              </a:rPr>
              <a:t>state</a:t>
            </a:r>
            <a:r>
              <a:rPr lang="ko-KR" dirty="0">
                <a:ea typeface="맑은 고딕"/>
              </a:rPr>
              <a:t> </a:t>
            </a:r>
            <a:r>
              <a:rPr lang="ko-KR" dirty="0" err="1">
                <a:ea typeface="맑은 고딕"/>
              </a:rPr>
              <a:t>snapshot</a:t>
            </a:r>
            <a:r>
              <a:rPr lang="ko-KR" dirty="0">
                <a:ea typeface="맑은 고딕"/>
              </a:rPr>
              <a:t> /kdata1/__consumer_offsets-21/00000000000000000006.snapshot.deleted (</a:t>
            </a:r>
            <a:r>
              <a:rPr lang="ko-KR" dirty="0" err="1">
                <a:ea typeface="맑은 고딕"/>
              </a:rPr>
              <a:t>kafka.log.SnapshotFile</a:t>
            </a:r>
            <a:r>
              <a:rPr lang="ko-KR" dirty="0">
                <a:ea typeface="맑은 고딕"/>
              </a:rPr>
              <a:t>)</a:t>
            </a:r>
          </a:p>
          <a:p>
            <a:r>
              <a:rPr lang="ko-KR" dirty="0">
                <a:ea typeface="맑은 고딕"/>
              </a:rPr>
              <a:t>[2022-11-22 07:37:04,958] INFO [</a:t>
            </a:r>
            <a:r>
              <a:rPr lang="ko-KR" dirty="0" err="1">
                <a:ea typeface="맑은 고딕"/>
              </a:rPr>
              <a:t>GroupMetadataManager</a:t>
            </a:r>
            <a:r>
              <a:rPr lang="ko-KR" dirty="0">
                <a:ea typeface="맑은 고딕"/>
              </a:rPr>
              <a:t> </a:t>
            </a:r>
            <a:r>
              <a:rPr lang="ko-KR" dirty="0" err="1">
                <a:ea typeface="맑은 고딕"/>
              </a:rPr>
              <a:t>brokerId</a:t>
            </a:r>
            <a:r>
              <a:rPr lang="ko-KR" dirty="0">
                <a:ea typeface="맑은 고딕"/>
              </a:rPr>
              <a:t>=2] Group console-consumer-56232 </a:t>
            </a:r>
            <a:r>
              <a:rPr lang="ko-KR" dirty="0" err="1">
                <a:ea typeface="맑은 고딕"/>
              </a:rPr>
              <a:t>transitioned</a:t>
            </a:r>
            <a:r>
              <a:rPr lang="ko-KR" dirty="0">
                <a:ea typeface="맑은 고딕"/>
              </a:rPr>
              <a:t> </a:t>
            </a:r>
            <a:r>
              <a:rPr lang="ko-KR" dirty="0" err="1">
                <a:ea typeface="맑은 고딕"/>
              </a:rPr>
              <a:t>to</a:t>
            </a:r>
            <a:r>
              <a:rPr lang="ko-KR" dirty="0">
                <a:ea typeface="맑은 고딕"/>
              </a:rPr>
              <a:t> </a:t>
            </a:r>
            <a:r>
              <a:rPr lang="ko-KR" dirty="0" err="1">
                <a:ea typeface="맑은 고딕"/>
              </a:rPr>
              <a:t>Dead</a:t>
            </a:r>
            <a:r>
              <a:rPr lang="ko-KR" dirty="0">
                <a:ea typeface="맑은 고딕"/>
              </a:rPr>
              <a:t> </a:t>
            </a:r>
            <a:r>
              <a:rPr lang="ko-KR" dirty="0" err="1">
                <a:ea typeface="맑은 고딕"/>
              </a:rPr>
              <a:t>in</a:t>
            </a:r>
            <a:r>
              <a:rPr lang="ko-KR" dirty="0">
                <a:ea typeface="맑은 고딕"/>
              </a:rPr>
              <a:t> </a:t>
            </a:r>
            <a:r>
              <a:rPr lang="ko-KR" dirty="0" err="1">
                <a:ea typeface="맑은 고딕"/>
              </a:rPr>
              <a:t>generation</a:t>
            </a:r>
            <a:r>
              <a:rPr lang="ko-KR" dirty="0">
                <a:ea typeface="맑은 고딕"/>
              </a:rPr>
              <a:t> 2 (</a:t>
            </a:r>
            <a:r>
              <a:rPr lang="ko-KR" dirty="0" err="1">
                <a:ea typeface="맑은 고딕"/>
              </a:rPr>
              <a:t>kafka.coordinator.group.GroupMetadataManager</a:t>
            </a:r>
            <a:r>
              <a:rPr lang="ko-KR" dirty="0">
                <a:ea typeface="맑은 고딕"/>
              </a:rPr>
              <a:t>)</a:t>
            </a:r>
          </a:p>
          <a:p>
            <a:endParaRPr lang="ko-KR" altLang="en-US"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128</a:t>
            </a:fld>
            <a:endParaRPr lang="ko-KR" altLang="en-US"/>
          </a:p>
        </p:txBody>
      </p:sp>
    </p:spTree>
    <p:extLst>
      <p:ext uri="{BB962C8B-B14F-4D97-AF65-F5344CB8AC3E}">
        <p14:creationId xmlns:p14="http://schemas.microsoft.com/office/powerpoint/2010/main" val="28810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As the paper mentions each arriving message is written to a segment file. But you have to recall that when you write to a file the data is not transferred to the disk device immediately, it is buffered first. The way to force this write to happen is by calling the </a:t>
            </a:r>
            <a:r>
              <a:rPr lang="en-US" altLang="ko-KR" b="0" i="0" dirty="0" err="1">
                <a:solidFill>
                  <a:srgbClr val="232629"/>
                </a:solidFill>
                <a:effectLst/>
                <a:latin typeface="-apple-system"/>
              </a:rPr>
              <a:t>fsync</a:t>
            </a:r>
            <a:r>
              <a:rPr lang="en-US" altLang="ko-KR" b="0" i="0" dirty="0">
                <a:solidFill>
                  <a:srgbClr val="232629"/>
                </a:solidFill>
                <a:effectLst/>
                <a:latin typeface="-apple-system"/>
              </a:rPr>
              <a:t> system call (see </a:t>
            </a:r>
            <a:r>
              <a:rPr lang="en-US" altLang="ko-KR" b="0" i="0" u="sng" dirty="0">
                <a:effectLst/>
                <a:latin typeface="-apple-system"/>
                <a:hlinkClick r:id="rId3" tooltip="man fsync"/>
              </a:rPr>
              <a:t>man </a:t>
            </a:r>
            <a:r>
              <a:rPr lang="en-US" altLang="ko-KR" b="0" i="0" u="sng" dirty="0" err="1">
                <a:effectLst/>
                <a:latin typeface="-apple-system"/>
                <a:hlinkClick r:id="rId3" tooltip="man fsync"/>
              </a:rPr>
              <a:t>fsync</a:t>
            </a:r>
            <a:r>
              <a:rPr lang="en-US" altLang="ko-KR" b="0" i="0" dirty="0">
                <a:solidFill>
                  <a:srgbClr val="232629"/>
                </a:solidFill>
                <a:effectLst/>
                <a:latin typeface="-apple-system"/>
              </a:rPr>
              <a:t>) and this is where "</a:t>
            </a:r>
            <a:r>
              <a:rPr lang="en-US" altLang="ko-KR" b="0" i="0" dirty="0" err="1">
                <a:solidFill>
                  <a:srgbClr val="232629"/>
                </a:solidFill>
                <a:effectLst/>
                <a:latin typeface="-apple-system"/>
              </a:rPr>
              <a:t>log.flush.interval.messages</a:t>
            </a:r>
            <a:r>
              <a:rPr lang="en-US" altLang="ko-KR" b="0" i="0" dirty="0">
                <a:solidFill>
                  <a:srgbClr val="232629"/>
                </a:solidFill>
                <a:effectLst/>
                <a:latin typeface="-apple-system"/>
              </a:rPr>
              <a:t>" and "log.flush.interval.ms" come into play. With these settings you can tell Kafka exactly when to do this flush (after certain number of messages or period of time). But please note that Kafka, in general, recommends you not to set these and use replication for durability and allow the operating system's background flush capabilities as it is more efficient (see </a:t>
            </a:r>
            <a:r>
              <a:rPr lang="en-US" altLang="ko-KR" b="0" i="0" u="sng" dirty="0">
                <a:effectLst/>
                <a:latin typeface="-apple-system"/>
                <a:hlinkClick r:id="rId4"/>
              </a:rPr>
              <a:t>Broker configs</a:t>
            </a:r>
            <a:r>
              <a:rPr lang="en-US" altLang="ko-KR" b="0" i="0" dirty="0">
                <a:solidFill>
                  <a:srgbClr val="232629"/>
                </a:solidFill>
                <a:effectLst/>
                <a:latin typeface="-apple-system"/>
              </a:rPr>
              <a:t> in Kafka documentation).</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129</a:t>
            </a:fld>
            <a:endParaRPr lang="ko-KR" altLang="en-US"/>
          </a:p>
        </p:txBody>
      </p:sp>
    </p:spTree>
    <p:extLst>
      <p:ext uri="{BB962C8B-B14F-4D97-AF65-F5344CB8AC3E}">
        <p14:creationId xmlns:p14="http://schemas.microsoft.com/office/powerpoint/2010/main" val="2527863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dirty="0"/>
              <a:t>https://zookeeper.apache.org/doc/r3.3.5/zookeeperAdmin.html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Trebuchet MS" panose="020B0603020202020204" pitchFamily="34" charset="0"/>
              </a:rPr>
              <a:t>Things to Avoid</a:t>
            </a:r>
          </a:p>
          <a:p>
            <a:pPr algn="l"/>
            <a:r>
              <a:rPr lang="en-US" altLang="ko-KR" dirty="0"/>
              <a:t>incorrect Java heap size. </a:t>
            </a:r>
            <a:r>
              <a:rPr lang="en-US" altLang="ko-KR" dirty="0">
                <a:effectLst/>
              </a:rPr>
              <a:t>You should take special care to set your Java max heap size correctly. In particular, you should not create a situation in which </a:t>
            </a:r>
            <a:r>
              <a:rPr lang="en-US" altLang="ko-KR" dirty="0" err="1">
                <a:effectLst/>
              </a:rPr>
              <a:t>ZooKeeper</a:t>
            </a:r>
            <a:r>
              <a:rPr lang="en-US" altLang="ko-KR" dirty="0">
                <a:effectLst/>
              </a:rPr>
              <a:t> swaps to disk. The disk is death to </a:t>
            </a:r>
            <a:r>
              <a:rPr lang="en-US" altLang="ko-KR" dirty="0" err="1">
                <a:effectLst/>
              </a:rPr>
              <a:t>ZooKeeper</a:t>
            </a:r>
            <a:r>
              <a:rPr lang="en-US" altLang="ko-KR" dirty="0">
                <a:effectLst/>
              </a:rPr>
              <a:t>. Everything is ordered, so if processing one request swaps the disk, all other queued requests will probably do the same. the disk. DON'T SWAP.</a:t>
            </a:r>
          </a:p>
          <a:p>
            <a:pPr algn="l"/>
            <a:r>
              <a:rPr lang="en-US" altLang="ko-KR" dirty="0">
                <a:effectLst/>
              </a:rPr>
              <a:t>Be conservative in your estimates: if you have 4G of RAM, do not set the Java max heap size to 6G or even 4G. For example, it is more likely you would use a 3G heap for a 4G machine, as the operating system and the cache also need memory. The best and only recommend practice for estimating the heap size your system needs is to run load tests, and then make sure you are well below the usage limit that would cause the system to swap.</a:t>
            </a:r>
          </a:p>
          <a:p>
            <a:r>
              <a:rPr lang="en-US" altLang="ko-KR" dirty="0"/>
              <a:t>https://woooongs.tistory.com/85</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131</a:t>
            </a:fld>
            <a:endParaRPr lang="ko-KR" altLang="en-US"/>
          </a:p>
        </p:txBody>
      </p:sp>
    </p:spTree>
    <p:extLst>
      <p:ext uri="{BB962C8B-B14F-4D97-AF65-F5344CB8AC3E}">
        <p14:creationId xmlns:p14="http://schemas.microsoft.com/office/powerpoint/2010/main" val="7276296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133</a:t>
            </a:fld>
            <a:endParaRPr lang="ko-KR" altLang="en-US"/>
          </a:p>
        </p:txBody>
      </p:sp>
    </p:spTree>
    <p:extLst>
      <p:ext uri="{BB962C8B-B14F-4D97-AF65-F5344CB8AC3E}">
        <p14:creationId xmlns:p14="http://schemas.microsoft.com/office/powerpoint/2010/main" val="4122007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컨트롤러는 타 브로커와 통신하며 브로커 장애 발생시</a:t>
            </a:r>
            <a:r>
              <a:rPr lang="en-US" altLang="ko-KR" dirty="0"/>
              <a:t>, </a:t>
            </a:r>
            <a:r>
              <a:rPr lang="ko-KR" altLang="en-US" dirty="0"/>
              <a:t>리더 재분배를 담당</a:t>
            </a:r>
            <a:endParaRPr lang="en-US" altLang="ko-KR" dirty="0"/>
          </a:p>
          <a:p>
            <a:r>
              <a:rPr lang="ko-KR" altLang="en-US" dirty="0"/>
              <a:t>클러스터 중 한 대가 컨트롤러 역할을 하고 있음</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135</a:t>
            </a:fld>
            <a:endParaRPr lang="ko-KR" altLang="en-US"/>
          </a:p>
        </p:txBody>
      </p:sp>
    </p:spTree>
    <p:extLst>
      <p:ext uri="{BB962C8B-B14F-4D97-AF65-F5344CB8AC3E}">
        <p14:creationId xmlns:p14="http://schemas.microsoft.com/office/powerpoint/2010/main" val="28410732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https://kafka.apache.org/documentation/#brokerconfigs -&gt; 1MB</a:t>
            </a:r>
          </a:p>
          <a:p>
            <a:endParaRPr lang="en-US" altLang="ko-KR" dirty="0"/>
          </a:p>
          <a:p>
            <a:r>
              <a:rPr lang="en-US" altLang="ko-KR" b="0" i="0" dirty="0" err="1">
                <a:solidFill>
                  <a:srgbClr val="232629"/>
                </a:solidFill>
                <a:effectLst/>
                <a:latin typeface="ui-monospace"/>
              </a:rPr>
              <a:t>MessageSizeTooLargeError</a:t>
            </a:r>
            <a:r>
              <a:rPr lang="en-US" altLang="ko-KR" b="0" i="0" dirty="0">
                <a:solidFill>
                  <a:srgbClr val="232629"/>
                </a:solidFill>
                <a:effectLst/>
                <a:latin typeface="ui-monospace"/>
              </a:rPr>
              <a:t>: The message is n bytes when serialized which is larger than the total memory buffer you have configured with the </a:t>
            </a:r>
            <a:r>
              <a:rPr lang="en-US" altLang="ko-KR" b="0" i="0" dirty="0" err="1">
                <a:solidFill>
                  <a:srgbClr val="232629"/>
                </a:solidFill>
                <a:effectLst/>
                <a:latin typeface="ui-monospace"/>
              </a:rPr>
              <a:t>buffer_memory</a:t>
            </a:r>
            <a:r>
              <a:rPr lang="en-US" altLang="ko-KR" b="0" i="0" dirty="0">
                <a:solidFill>
                  <a:srgbClr val="232629"/>
                </a:solidFill>
                <a:effectLst/>
                <a:latin typeface="ui-monospace"/>
              </a:rPr>
              <a:t> configuration.</a:t>
            </a:r>
          </a:p>
          <a:p>
            <a:r>
              <a:rPr lang="en-US" altLang="ko-KR" dirty="0" err="1"/>
              <a:t>buffer_memory</a:t>
            </a:r>
            <a:r>
              <a:rPr lang="en-US" altLang="ko-KR" b="0" i="0" dirty="0">
                <a:solidFill>
                  <a:srgbClr val="232629"/>
                </a:solidFill>
                <a:effectLst/>
                <a:latin typeface="-apple-system"/>
              </a:rPr>
              <a:t> (default 32mb) to receive the message on the other end should be considered.</a:t>
            </a:r>
          </a:p>
          <a:p>
            <a:endParaRPr lang="en-US" altLang="ko-KR" dirty="0"/>
          </a:p>
          <a:p>
            <a:r>
              <a:rPr lang="en-US" altLang="ko-KR" dirty="0"/>
              <a:t>https://always-kimkim.tistory.com/entry/kafka-operations-settings-concerned-when-the-message-has-more-than-1-mb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137</a:t>
            </a:fld>
            <a:endParaRPr lang="ko-KR" altLang="en-US"/>
          </a:p>
        </p:txBody>
      </p:sp>
    </p:spTree>
    <p:extLst>
      <p:ext uri="{BB962C8B-B14F-4D97-AF65-F5344CB8AC3E}">
        <p14:creationId xmlns:p14="http://schemas.microsoft.com/office/powerpoint/2010/main" val="326683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u="none" strike="noStrike" kern="1200" dirty="0">
                <a:solidFill>
                  <a:schemeClr val="tx1"/>
                </a:solidFill>
                <a:effectLst/>
                <a:latin typeface="+mn-lt"/>
                <a:ea typeface="+mn-ea"/>
                <a:cs typeface="+mn-cs"/>
              </a:rPr>
              <a:t>■ 페이지 캐시</a:t>
            </a:r>
            <a:endParaRPr lang="ko-KR" alt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페이지 캐시는 리눅스</a:t>
            </a:r>
            <a:r>
              <a:rPr lang="en-US" altLang="ko-KR" sz="1200" b="0" i="0" u="none" strike="noStrike" kern="1200" dirty="0">
                <a:solidFill>
                  <a:schemeClr val="tx1"/>
                </a:solidFill>
                <a:effectLst/>
                <a:latin typeface="+mn-lt"/>
                <a:ea typeface="+mn-ea"/>
                <a:cs typeface="+mn-cs"/>
              </a:rPr>
              <a:t>(VFS </a:t>
            </a:r>
            <a:r>
              <a:rPr lang="ko-KR" altLang="en-US" sz="1200" b="0" i="0" u="none" strike="noStrike" kern="1200" dirty="0">
                <a:solidFill>
                  <a:schemeClr val="tx1"/>
                </a:solidFill>
                <a:effectLst/>
                <a:latin typeface="+mn-lt"/>
                <a:ea typeface="+mn-ea"/>
                <a:cs typeface="+mn-cs"/>
              </a:rPr>
              <a:t>계층</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에서는 디스크 접근을 최소화 하여 파일 </a:t>
            </a:r>
            <a:r>
              <a:rPr lang="en-US" altLang="ko-KR" sz="1200" b="0" i="0" u="none" strike="noStrike" kern="1200" dirty="0">
                <a:solidFill>
                  <a:schemeClr val="tx1"/>
                </a:solidFill>
                <a:effectLst/>
                <a:latin typeface="+mn-lt"/>
                <a:ea typeface="+mn-ea"/>
                <a:cs typeface="+mn-cs"/>
              </a:rPr>
              <a:t>I/O</a:t>
            </a:r>
            <a:r>
              <a:rPr lang="ko-KR" altLang="en-US" sz="1200" b="0" i="0" u="none" strike="noStrike" kern="1200" dirty="0">
                <a:solidFill>
                  <a:schemeClr val="tx1"/>
                </a:solidFill>
                <a:effectLst/>
                <a:latin typeface="+mn-lt"/>
                <a:ea typeface="+mn-ea"/>
                <a:cs typeface="+mn-cs"/>
              </a:rPr>
              <a:t>성능을 향상시키기 위해 사용되는 메모리 영역입니다</a:t>
            </a:r>
            <a:r>
              <a:rPr lang="en-US" altLang="ko-KR" sz="1200" b="0" i="0" u="none" strike="noStrike" kern="1200" dirty="0">
                <a:solidFill>
                  <a:schemeClr val="tx1"/>
                </a:solidFill>
                <a:effectLst/>
                <a:latin typeface="+mn-lt"/>
                <a:ea typeface="+mn-ea"/>
                <a:cs typeface="+mn-cs"/>
              </a:rPr>
              <a:t>.</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한 번 읽은 파일의 내용을 이 페이지 캐시 영역에 저장하고</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같은 파일의 접근이 일어나면 디스크에서 읽어오는 것이 아니라 페이지 캐시에서 읽어오게 됩니다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리눅스에서 파일을 여는 과정 중 </a:t>
            </a:r>
            <a:r>
              <a:rPr lang="en-US" altLang="ko-KR" sz="1200" b="0" i="0" u="none" strike="noStrike" kern="1200" dirty="0" err="1">
                <a:solidFill>
                  <a:schemeClr val="tx1"/>
                </a:solidFill>
                <a:effectLst/>
                <a:latin typeface="+mn-lt"/>
                <a:ea typeface="+mn-ea"/>
                <a:cs typeface="+mn-cs"/>
              </a:rPr>
              <a:t>find_get_page</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영역이 페이지 캐시에 있는지 확인하고 만약 있다면 디스크까지 접근하지 않게 됩니다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만약 해당 영역이 페이지 캐시 내에 없다면 </a:t>
            </a:r>
            <a:r>
              <a:rPr lang="en-US" altLang="ko-KR" sz="1200" b="0" i="0" u="none" strike="noStrike" kern="1200" dirty="0">
                <a:solidFill>
                  <a:schemeClr val="tx1"/>
                </a:solidFill>
                <a:effectLst/>
                <a:latin typeface="+mn-lt"/>
                <a:ea typeface="+mn-ea"/>
                <a:cs typeface="+mn-cs"/>
              </a:rPr>
              <a:t>_</a:t>
            </a:r>
            <a:r>
              <a:rPr lang="en-US" altLang="ko-KR" sz="1200" b="0" i="0" u="none" strike="noStrike" kern="1200" dirty="0" err="1">
                <a:solidFill>
                  <a:schemeClr val="tx1"/>
                </a:solidFill>
                <a:effectLst/>
                <a:latin typeface="+mn-lt"/>
                <a:ea typeface="+mn-ea"/>
                <a:cs typeface="+mn-cs"/>
              </a:rPr>
              <a:t>page_cache_alloc</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파일의 내용을 저장할 페이지 캐시 영역을 할당하고</a:t>
            </a:r>
            <a:r>
              <a:rPr lang="en-US" altLang="ko-KR" sz="1200" b="0" i="0" u="none" strike="noStrike" kern="1200" dirty="0">
                <a:solidFill>
                  <a:schemeClr val="tx1"/>
                </a:solidFill>
                <a:effectLst/>
                <a:latin typeface="+mn-lt"/>
                <a:ea typeface="+mn-ea"/>
                <a:cs typeface="+mn-cs"/>
              </a:rPr>
              <a:t>, bio </a:t>
            </a:r>
            <a:r>
              <a:rPr lang="ko-KR" altLang="en-US" sz="1200" b="0" i="0" u="none" strike="noStrike" kern="1200" dirty="0">
                <a:solidFill>
                  <a:schemeClr val="tx1"/>
                </a:solidFill>
                <a:effectLst/>
                <a:latin typeface="+mn-lt"/>
                <a:ea typeface="+mn-ea"/>
                <a:cs typeface="+mn-cs"/>
              </a:rPr>
              <a:t>구조체를 통해 </a:t>
            </a:r>
            <a:r>
              <a:rPr lang="ko-KR" altLang="en-US" sz="1200" b="0" i="0" u="none" strike="noStrike" kern="1200" dirty="0" err="1">
                <a:solidFill>
                  <a:schemeClr val="tx1"/>
                </a:solidFill>
                <a:effectLst/>
                <a:latin typeface="+mn-lt"/>
                <a:ea typeface="+mn-ea"/>
                <a:cs typeface="+mn-cs"/>
              </a:rPr>
              <a:t>할당받은</a:t>
            </a:r>
            <a:r>
              <a:rPr lang="ko-KR" altLang="en-US" sz="1200" b="0" i="0" u="none" strike="noStrike" kern="1200" dirty="0">
                <a:solidFill>
                  <a:schemeClr val="tx1"/>
                </a:solidFill>
                <a:effectLst/>
                <a:latin typeface="+mn-lt"/>
                <a:ea typeface="+mn-ea"/>
                <a:cs typeface="+mn-cs"/>
              </a:rPr>
              <a:t> 페이지 캐시를 추가 합니다</a:t>
            </a:r>
            <a:r>
              <a:rPr lang="en-US" altLang="ko-KR" sz="1200" b="0" i="0" u="none" strike="noStrike" kern="1200" dirty="0">
                <a:solidFill>
                  <a:schemeClr val="tx1"/>
                </a:solidFill>
                <a:effectLst/>
                <a:latin typeface="+mn-lt"/>
                <a:ea typeface="+mn-ea"/>
                <a:cs typeface="+mn-cs"/>
              </a:rPr>
              <a:t>.</a:t>
            </a:r>
          </a:p>
          <a:p>
            <a:r>
              <a:rPr lang="en-US" altLang="ko-KR" dirty="0"/>
              <a:t>https://boxfoxs.tistory.com/288</a:t>
            </a:r>
          </a:p>
          <a:p>
            <a:r>
              <a:rPr lang="en-US" altLang="ko-KR" dirty="0"/>
              <a:t>https://brunch.co.kr/@alden/25</a:t>
            </a:r>
          </a:p>
          <a:p>
            <a:endParaRPr lang="en-US" altLang="ko-KR" dirty="0"/>
          </a:p>
          <a:p>
            <a:r>
              <a:rPr lang="ko-KR" altLang="en-US" dirty="0"/>
              <a:t>기본 </a:t>
            </a:r>
            <a:r>
              <a:rPr lang="en-US" altLang="ko-KR" dirty="0"/>
              <a:t>1024 -&gt; 10</a:t>
            </a:r>
            <a:r>
              <a:rPr lang="ko-KR" altLang="en-US" dirty="0"/>
              <a:t>만 </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a:t>
            </a:fld>
            <a:endParaRPr lang="ko-KR" altLang="en-US"/>
          </a:p>
        </p:txBody>
      </p:sp>
    </p:spTree>
    <p:extLst>
      <p:ext uri="{BB962C8B-B14F-4D97-AF65-F5344CB8AC3E}">
        <p14:creationId xmlns:p14="http://schemas.microsoft.com/office/powerpoint/2010/main" val="27968789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US" altLang="ko-KR" sz="2800" b="0" i="0" dirty="0">
                <a:solidFill>
                  <a:srgbClr val="212529"/>
                </a:solidFill>
                <a:effectLst/>
                <a:latin typeface="-apple-system"/>
              </a:rPr>
              <a:t>789* 2^(window scaling factor) : </a:t>
            </a:r>
            <a:r>
              <a:rPr lang="ko-KR" altLang="en-US" sz="2800" b="0" i="0" dirty="0">
                <a:solidFill>
                  <a:srgbClr val="212529"/>
                </a:solidFill>
                <a:effectLst/>
                <a:latin typeface="-apple-system"/>
              </a:rPr>
              <a:t>프로듀서는 </a:t>
            </a:r>
            <a:r>
              <a:rPr lang="en-US" altLang="ko-KR" sz="2800" b="0" i="0" dirty="0">
                <a:solidFill>
                  <a:srgbClr val="212529"/>
                </a:solidFill>
                <a:effectLst/>
                <a:latin typeface="-apple-system"/>
              </a:rPr>
              <a:t>1</a:t>
            </a:r>
            <a:r>
              <a:rPr lang="ko-KR" altLang="en-US" sz="2800" b="0" i="0" dirty="0">
                <a:solidFill>
                  <a:srgbClr val="212529"/>
                </a:solidFill>
                <a:effectLst/>
                <a:latin typeface="-apple-system"/>
              </a:rPr>
              <a:t>로 수신</a:t>
            </a:r>
            <a:r>
              <a:rPr lang="en-US" altLang="ko-KR" sz="2800" b="0" i="0" dirty="0">
                <a:solidFill>
                  <a:srgbClr val="212529"/>
                </a:solidFill>
                <a:effectLst/>
                <a:latin typeface="-apple-system"/>
              </a:rPr>
              <a:t>, </a:t>
            </a:r>
            <a:r>
              <a:rPr lang="ko-KR" altLang="en-US" sz="2800" b="0" i="0" dirty="0">
                <a:solidFill>
                  <a:srgbClr val="212529"/>
                </a:solidFill>
                <a:effectLst/>
                <a:latin typeface="-apple-system"/>
              </a:rPr>
              <a:t>브로커는 </a:t>
            </a:r>
            <a:r>
              <a:rPr lang="en-US" altLang="ko-KR" sz="2800" b="0" i="0" dirty="0">
                <a:solidFill>
                  <a:srgbClr val="212529"/>
                </a:solidFill>
                <a:effectLst/>
                <a:latin typeface="-apple-system"/>
              </a:rPr>
              <a:t>7</a:t>
            </a:r>
            <a:r>
              <a:rPr lang="ko-KR" altLang="en-US" sz="2800" b="0" i="0" dirty="0">
                <a:solidFill>
                  <a:srgbClr val="212529"/>
                </a:solidFill>
                <a:effectLst/>
                <a:latin typeface="-apple-system"/>
              </a:rPr>
              <a:t>로 송신</a:t>
            </a: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rpm -</a:t>
            </a:r>
            <a:r>
              <a:rPr lang="en-US" altLang="ko-KR" sz="1800" b="0" i="0" u="none" strike="noStrike" dirty="0" err="1">
                <a:solidFill>
                  <a:srgbClr val="000000"/>
                </a:solidFill>
                <a:effectLst/>
                <a:latin typeface="Arial" panose="020B0604020202020204" pitchFamily="34" charset="0"/>
              </a:rPr>
              <a:t>qa</a:t>
            </a:r>
            <a:r>
              <a:rPr lang="en-US" altLang="ko-KR" sz="1800" b="0" i="0" u="none" strike="noStrike" dirty="0">
                <a:solidFill>
                  <a:srgbClr val="000000"/>
                </a:solidFill>
                <a:effectLst/>
                <a:latin typeface="Arial" panose="020B0604020202020204" pitchFamily="34" charset="0"/>
              </a:rPr>
              <a:t> kernel</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kernel-3.10.0-1160.el7.x86_64</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yum info installed kernel | </a:t>
            </a:r>
            <a:r>
              <a:rPr lang="en-US" altLang="ko-KR" sz="1800" b="0" i="0" u="none" strike="noStrike" dirty="0" err="1">
                <a:solidFill>
                  <a:srgbClr val="000000"/>
                </a:solidFill>
                <a:effectLst/>
                <a:latin typeface="Arial" panose="020B0604020202020204" pitchFamily="34" charset="0"/>
              </a:rPr>
              <a:t>egrep</a:t>
            </a:r>
            <a:r>
              <a:rPr lang="en-US" altLang="ko-KR" sz="1800" b="0" i="0" u="none" strike="noStrike" dirty="0">
                <a:solidFill>
                  <a:srgbClr val="000000"/>
                </a:solidFill>
                <a:effectLst/>
                <a:latin typeface="Arial" panose="020B0604020202020204" pitchFamily="34" charset="0"/>
              </a:rPr>
              <a:t> "^Version|^Release"</a:t>
            </a:r>
            <a:endParaRPr lang="en-US" altLang="ko-KR" b="0" dirty="0">
              <a:effectLst/>
            </a:endParaRPr>
          </a:p>
          <a:p>
            <a:pPr rtl="0">
              <a:spcBef>
                <a:spcPts val="0"/>
              </a:spcBef>
              <a:spcAft>
                <a:spcPts val="0"/>
              </a:spcAft>
            </a:pPr>
            <a:r>
              <a:rPr lang="en-US" altLang="ko-KR" sz="1800" b="0" i="0" u="none" strike="noStrike" dirty="0" err="1">
                <a:solidFill>
                  <a:srgbClr val="000000"/>
                </a:solidFill>
                <a:effectLst/>
                <a:latin typeface="Arial" panose="020B0604020202020204" pitchFamily="34" charset="0"/>
              </a:rPr>
              <a:t>Repodata</a:t>
            </a:r>
            <a:r>
              <a:rPr lang="en-US" altLang="ko-KR" sz="1800" b="0" i="0" u="none" strike="noStrike" dirty="0">
                <a:solidFill>
                  <a:srgbClr val="000000"/>
                </a:solidFill>
                <a:effectLst/>
                <a:latin typeface="Arial" panose="020B0604020202020204" pitchFamily="34" charset="0"/>
              </a:rPr>
              <a:t> is over 2 weeks old. Install yum-</a:t>
            </a:r>
            <a:r>
              <a:rPr lang="en-US" altLang="ko-KR" sz="1800" b="0" i="0" u="none" strike="noStrike" dirty="0" err="1">
                <a:solidFill>
                  <a:srgbClr val="000000"/>
                </a:solidFill>
                <a:effectLst/>
                <a:latin typeface="Arial" panose="020B0604020202020204" pitchFamily="34" charset="0"/>
              </a:rPr>
              <a:t>cron</a:t>
            </a:r>
            <a:r>
              <a:rPr lang="en-US" altLang="ko-KR" sz="1800" b="0" i="0" u="none" strike="noStrike" dirty="0">
                <a:solidFill>
                  <a:srgbClr val="000000"/>
                </a:solidFill>
                <a:effectLst/>
                <a:latin typeface="Arial" panose="020B0604020202020204" pitchFamily="34" charset="0"/>
              </a:rPr>
              <a:t>? Or run: yum </a:t>
            </a:r>
            <a:r>
              <a:rPr lang="en-US" altLang="ko-KR" sz="1800" b="0" i="0" u="none" strike="noStrike" dirty="0" err="1">
                <a:solidFill>
                  <a:srgbClr val="000000"/>
                </a:solidFill>
                <a:effectLst/>
                <a:latin typeface="Arial" panose="020B0604020202020204" pitchFamily="34" charset="0"/>
              </a:rPr>
              <a:t>makecache</a:t>
            </a:r>
            <a:r>
              <a:rPr lang="en-US" altLang="ko-KR" sz="1800" b="0" i="0" u="none" strike="noStrike" dirty="0">
                <a:solidFill>
                  <a:srgbClr val="000000"/>
                </a:solidFill>
                <a:effectLst/>
                <a:latin typeface="Arial" panose="020B0604020202020204" pitchFamily="34" charset="0"/>
              </a:rPr>
              <a:t> fast</a:t>
            </a:r>
            <a:endParaRPr lang="en-US" altLang="ko-KR" b="0" dirty="0">
              <a:effectLst/>
            </a:endParaRPr>
          </a:p>
          <a:p>
            <a:pPr rtl="0">
              <a:spcBef>
                <a:spcPts val="0"/>
              </a:spcBef>
              <a:spcAft>
                <a:spcPts val="0"/>
              </a:spcAft>
            </a:pPr>
            <a:r>
              <a:rPr lang="en-US" altLang="ko-KR" sz="1800" b="1" i="0" u="none" strike="noStrike" dirty="0">
                <a:solidFill>
                  <a:srgbClr val="B42419"/>
                </a:solidFill>
                <a:effectLst/>
                <a:latin typeface="Arial" panose="020B0604020202020204" pitchFamily="34" charset="0"/>
              </a:rPr>
              <a:t>Version</a:t>
            </a:r>
            <a:r>
              <a:rPr lang="en-US" altLang="ko-KR" sz="1800" b="0" i="0" u="none" strike="noStrike" dirty="0">
                <a:solidFill>
                  <a:srgbClr val="000000"/>
                </a:solidFill>
                <a:effectLst/>
                <a:latin typeface="Arial" panose="020B0604020202020204" pitchFamily="34" charset="0"/>
              </a:rPr>
              <a:t>     : 3.10.0</a:t>
            </a:r>
            <a:endParaRPr lang="en-US" altLang="ko-KR" b="0" dirty="0">
              <a:effectLst/>
            </a:endParaRPr>
          </a:p>
          <a:p>
            <a:r>
              <a:rPr lang="en-US" altLang="ko-KR" sz="1800" b="1" i="0" u="none" strike="noStrike" dirty="0">
                <a:solidFill>
                  <a:srgbClr val="B42419"/>
                </a:solidFill>
                <a:effectLst/>
                <a:latin typeface="Arial" panose="020B0604020202020204" pitchFamily="34" charset="0"/>
              </a:rPr>
              <a:t>Release</a:t>
            </a:r>
            <a:r>
              <a:rPr lang="en-US" altLang="ko-KR" sz="1800" b="0" i="0" u="none" strike="noStrike" dirty="0">
                <a:solidFill>
                  <a:srgbClr val="000000"/>
                </a:solidFill>
                <a:effectLst/>
                <a:latin typeface="Arial" panose="020B0604020202020204" pitchFamily="34" charset="0"/>
              </a:rPr>
              <a:t>     : 1160.el7</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https://ko.wikipedia.org/wiki/CentOS</a:t>
            </a:r>
          </a:p>
          <a:p>
            <a:pPr rtl="0">
              <a:spcBef>
                <a:spcPts val="0"/>
              </a:spcBef>
              <a:spcAft>
                <a:spcPts val="0"/>
              </a:spcAft>
            </a:pP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1" i="0" u="none" strike="noStrike" dirty="0">
                <a:solidFill>
                  <a:srgbClr val="000000"/>
                </a:solidFill>
                <a:effectLst/>
                <a:latin typeface="Arial" panose="020B0604020202020204" pitchFamily="34" charset="0"/>
              </a:rPr>
              <a:t>Kafka 3.2.0</a:t>
            </a:r>
            <a:r>
              <a:rPr lang="ko-KR" altLang="en-US" sz="1800" b="1" i="0" u="none" strike="noStrike" dirty="0">
                <a:solidFill>
                  <a:srgbClr val="000000"/>
                </a:solidFill>
                <a:effectLst/>
                <a:latin typeface="Arial" panose="020B0604020202020204" pitchFamily="34" charset="0"/>
              </a:rPr>
              <a:t>이상 및 리눅스 커널 </a:t>
            </a:r>
            <a:r>
              <a:rPr lang="en-US" altLang="ko-KR" sz="1800" b="1" i="0" u="none" strike="noStrike" dirty="0">
                <a:solidFill>
                  <a:srgbClr val="000000"/>
                </a:solidFill>
                <a:effectLst/>
                <a:latin typeface="Arial" panose="020B0604020202020204" pitchFamily="34" charset="0"/>
              </a:rPr>
              <a:t>5.10</a:t>
            </a:r>
            <a:r>
              <a:rPr lang="ko-KR" altLang="en-US" sz="1800" b="1" i="0" u="none" strike="noStrike" dirty="0">
                <a:solidFill>
                  <a:srgbClr val="000000"/>
                </a:solidFill>
                <a:effectLst/>
                <a:latin typeface="Arial" panose="020B0604020202020204" pitchFamily="34" charset="0"/>
              </a:rPr>
              <a:t>이상 적용이 둘 다 불가한 경우</a:t>
            </a:r>
            <a:r>
              <a:rPr lang="en-US" altLang="ko-KR" sz="1800" b="1" i="0" u="none" strike="noStrike" dirty="0">
                <a:solidFill>
                  <a:srgbClr val="000000"/>
                </a:solidFill>
                <a:effectLst/>
                <a:latin typeface="Arial" panose="020B0604020202020204" pitchFamily="34" charset="0"/>
              </a:rPr>
              <a:t>:</a:t>
            </a:r>
            <a:r>
              <a:rPr lang="ko-KR" altLang="en-US" sz="1800" b="1" i="0" u="none" strike="noStrike" dirty="0">
                <a:solidFill>
                  <a:srgbClr val="000000"/>
                </a:solidFill>
                <a:effectLst/>
                <a:latin typeface="Arial" panose="020B0604020202020204" pitchFamily="34" charset="0"/>
              </a:rPr>
              <a:t> 카프라 소스에서 </a:t>
            </a:r>
            <a:r>
              <a:rPr lang="en-US" altLang="ko-KR" sz="1800" b="0" i="0" u="none" strike="noStrike" dirty="0">
                <a:solidFill>
                  <a:srgbClr val="172B4D"/>
                </a:solidFill>
                <a:effectLst/>
                <a:latin typeface="Roboto" panose="02000000000000000000" pitchFamily="2" charset="0"/>
              </a:rPr>
              <a:t>backlog</a:t>
            </a:r>
            <a:r>
              <a:rPr lang="ko-KR" altLang="en-US" sz="1800" b="0" i="0" u="none" strike="noStrike" dirty="0">
                <a:solidFill>
                  <a:srgbClr val="172B4D"/>
                </a:solidFill>
                <a:effectLst/>
                <a:latin typeface="Roboto" panose="02000000000000000000" pitchFamily="2" charset="0"/>
              </a:rPr>
              <a:t>를 </a:t>
            </a:r>
            <a:r>
              <a:rPr lang="en-US" altLang="ko-KR" sz="1800" b="0" i="0" u="none" strike="noStrike" dirty="0">
                <a:solidFill>
                  <a:srgbClr val="172B4D"/>
                </a:solidFill>
                <a:effectLst/>
                <a:latin typeface="Roboto" panose="02000000000000000000" pitchFamily="2" charset="0"/>
              </a:rPr>
              <a:t>50</a:t>
            </a:r>
            <a:r>
              <a:rPr lang="ko-KR" altLang="en-US" sz="1800" b="0" i="0" u="none" strike="noStrike" dirty="0">
                <a:solidFill>
                  <a:srgbClr val="172B4D"/>
                </a:solidFill>
                <a:effectLst/>
                <a:latin typeface="Roboto" panose="02000000000000000000" pitchFamily="2" charset="0"/>
              </a:rPr>
              <a:t>에서 </a:t>
            </a:r>
            <a:r>
              <a:rPr lang="en-US" altLang="ko-KR" sz="1800" b="0" i="0" u="none" strike="noStrike" dirty="0">
                <a:solidFill>
                  <a:srgbClr val="172B4D"/>
                </a:solidFill>
                <a:effectLst/>
                <a:latin typeface="Roboto" panose="02000000000000000000" pitchFamily="2" charset="0"/>
              </a:rPr>
              <a:t>512</a:t>
            </a:r>
            <a:r>
              <a:rPr lang="ko-KR" altLang="en-US" sz="1800" b="0" i="0" u="none" strike="noStrike" dirty="0">
                <a:solidFill>
                  <a:srgbClr val="172B4D"/>
                </a:solidFill>
                <a:effectLst/>
                <a:latin typeface="Roboto" panose="02000000000000000000" pitchFamily="2" charset="0"/>
              </a:rPr>
              <a:t>로 수정하여 </a:t>
            </a:r>
            <a:r>
              <a:rPr lang="ko-KR" altLang="en-US" sz="1800" b="0" i="0" u="none" strike="noStrike" dirty="0" err="1">
                <a:solidFill>
                  <a:srgbClr val="172B4D"/>
                </a:solidFill>
                <a:effectLst/>
                <a:latin typeface="Roboto" panose="02000000000000000000" pitchFamily="2" charset="0"/>
              </a:rPr>
              <a:t>재빌드하여</a:t>
            </a:r>
            <a:r>
              <a:rPr lang="ko-KR" altLang="en-US" sz="1800" b="0" i="0" u="none" strike="noStrike" dirty="0">
                <a:solidFill>
                  <a:srgbClr val="172B4D"/>
                </a:solidFill>
                <a:effectLst/>
                <a:latin typeface="Roboto" panose="02000000000000000000" pitchFamily="2" charset="0"/>
              </a:rPr>
              <a:t> 적용하는 방법도 고려 가능</a:t>
            </a:r>
            <a:endParaRPr lang="en-US" altLang="ko-KR" b="0" dirty="0">
              <a:effectLst/>
            </a:endParaRPr>
          </a:p>
          <a:p>
            <a:endParaRPr lang="ko-KR" altLang="en-US" sz="1800" dirty="0">
              <a:solidFill>
                <a:srgbClr val="172B4D"/>
              </a:solidFill>
              <a:latin typeface="Roboto"/>
              <a:ea typeface="맑은 고딕"/>
              <a:cs typeface="Roboto"/>
            </a:endParaRPr>
          </a:p>
          <a:p>
            <a:r>
              <a:rPr lang="en-US" altLang="ko-KR" dirty="0">
                <a:ea typeface="맑은 고딕"/>
              </a:rPr>
              <a:t>TCP </a:t>
            </a:r>
            <a:r>
              <a:rPr lang="en-US" altLang="ko-KR" dirty="0" err="1">
                <a:ea typeface="맑은 고딕"/>
              </a:rPr>
              <a:t>backlog란</a:t>
            </a:r>
            <a:r>
              <a:rPr lang="en-US" altLang="ko-KR" dirty="0">
                <a:ea typeface="맑은 고딕"/>
              </a:rPr>
              <a:t>? https</a:t>
            </a:r>
            <a:r>
              <a:rPr lang="ko-KR" dirty="0">
                <a:ea typeface="맑은 고딕"/>
              </a:rPr>
              <a:t>://brunch.co.kr/@alden/5</a:t>
            </a: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138</a:t>
            </a:fld>
            <a:endParaRPr lang="ko-KR" altLang="en-US"/>
          </a:p>
        </p:txBody>
      </p:sp>
    </p:spTree>
    <p:extLst>
      <p:ext uri="{BB962C8B-B14F-4D97-AF65-F5344CB8AC3E}">
        <p14:creationId xmlns:p14="http://schemas.microsoft.com/office/powerpoint/2010/main" val="3381010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https://leechwin.tistory.com/entry/Centos7-Centos-7%EC%97%90%EC%84%9C-Apache-Maven-305-%EC%9D%B4%EC%83%81-%EC%84%A4%EC%B9%98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141</a:t>
            </a:fld>
            <a:endParaRPr lang="ko-KR" altLang="en-US"/>
          </a:p>
        </p:txBody>
      </p:sp>
    </p:spTree>
    <p:extLst>
      <p:ext uri="{BB962C8B-B14F-4D97-AF65-F5344CB8AC3E}">
        <p14:creationId xmlns:p14="http://schemas.microsoft.com/office/powerpoint/2010/main" val="3348987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lg</a:t>
            </a:r>
            <a:r>
              <a:rPr lang="ko-KR" altLang="en-US" dirty="0"/>
              <a:t> </a:t>
            </a:r>
            <a:r>
              <a:rPr lang="en-US" altLang="ko-KR" dirty="0" err="1"/>
              <a:t>cns</a:t>
            </a:r>
            <a:r>
              <a:rPr lang="en-US" altLang="ko-KR" dirty="0"/>
              <a:t> </a:t>
            </a:r>
            <a:r>
              <a:rPr lang="ko-KR" altLang="en-US" dirty="0" err="1"/>
              <a:t>사내망</a:t>
            </a:r>
            <a:r>
              <a:rPr lang="ko-KR" altLang="en-US" dirty="0"/>
              <a:t> 접속 문제 발생시 </a:t>
            </a:r>
            <a:r>
              <a:rPr lang="en-US" altLang="ko-KR" dirty="0"/>
              <a:t>:</a:t>
            </a:r>
          </a:p>
          <a:p>
            <a:r>
              <a:rPr lang="en-US" altLang="ko-KR" dirty="0" err="1"/>
              <a:t>mvn</a:t>
            </a:r>
            <a:r>
              <a:rPr lang="en-US" altLang="ko-KR" dirty="0"/>
              <a:t> -</a:t>
            </a:r>
            <a:r>
              <a:rPr lang="en-US" altLang="ko-KR" dirty="0" err="1"/>
              <a:t>Dmaven.wagon.http.ssl.insecure</a:t>
            </a:r>
            <a:r>
              <a:rPr lang="en-US" altLang="ko-KR" dirty="0"/>
              <a:t>=true clean package -</a:t>
            </a:r>
            <a:r>
              <a:rPr lang="en-US" altLang="ko-KR" dirty="0" err="1"/>
              <a:t>Dmaven.test.skip</a:t>
            </a:r>
            <a:r>
              <a:rPr lang="en-US" altLang="ko-KR" dirty="0"/>
              <a:t>=true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143</a:t>
            </a:fld>
            <a:endParaRPr lang="ko-KR" altLang="en-US"/>
          </a:p>
        </p:txBody>
      </p:sp>
    </p:spTree>
    <p:extLst>
      <p:ext uri="{BB962C8B-B14F-4D97-AF65-F5344CB8AC3E}">
        <p14:creationId xmlns:p14="http://schemas.microsoft.com/office/powerpoint/2010/main" val="3702814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server.port</a:t>
            </a:r>
            <a:r>
              <a:rPr lang="en-US" altLang="ko-KR" dirty="0"/>
              <a:t>=&lt;port&gt; </a:t>
            </a:r>
          </a:p>
          <a:p>
            <a:endParaRPr lang="en-US" altLang="ko-KR" dirty="0"/>
          </a:p>
          <a:p>
            <a:endParaRPr lang="en-US" altLang="ko-KR" dirty="0"/>
          </a:p>
          <a:p>
            <a:r>
              <a:rPr lang="en-US" altLang="ko-KR" dirty="0" err="1"/>
              <a:t>mkdir</a:t>
            </a:r>
            <a:r>
              <a:rPr lang="en-US" altLang="ko-KR" dirty="0"/>
              <a:t> temp</a:t>
            </a:r>
          </a:p>
          <a:p>
            <a:r>
              <a:rPr lang="en-US" altLang="ko-KR" dirty="0"/>
              <a:t>tar -</a:t>
            </a:r>
            <a:r>
              <a:rPr lang="en-US" altLang="ko-KR" dirty="0" err="1"/>
              <a:t>xvf</a:t>
            </a:r>
            <a:r>
              <a:rPr lang="en-US" altLang="ko-KR" dirty="0"/>
              <a:t> kafdropBuildCentos7.tar -C temp</a:t>
            </a:r>
          </a:p>
          <a:p>
            <a:r>
              <a:rPr lang="en-US" altLang="ko-KR" dirty="0"/>
              <a:t>cd temp</a:t>
            </a:r>
          </a:p>
          <a:p>
            <a:r>
              <a:rPr lang="en-US" altLang="ko-KR" dirty="0"/>
              <a:t>cd </a:t>
            </a:r>
            <a:r>
              <a:rPr lang="en-US" altLang="ko-KR" dirty="0" err="1"/>
              <a:t>kafdrop</a:t>
            </a:r>
            <a:r>
              <a:rPr lang="en-US" altLang="ko-KR" dirty="0"/>
              <a:t>/</a:t>
            </a:r>
          </a:p>
          <a:p>
            <a:r>
              <a:rPr lang="en-US" altLang="ko-KR" dirty="0"/>
              <a:t>cd target/</a:t>
            </a:r>
          </a:p>
          <a:p>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144</a:t>
            </a:fld>
            <a:endParaRPr lang="ko-KR" altLang="en-US"/>
          </a:p>
        </p:txBody>
      </p:sp>
    </p:spTree>
    <p:extLst>
      <p:ext uri="{BB962C8B-B14F-4D97-AF65-F5344CB8AC3E}">
        <p14:creationId xmlns:p14="http://schemas.microsoft.com/office/powerpoint/2010/main" val="290234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클러스터에 기존의 생성 되어있던 </a:t>
            </a:r>
            <a:r>
              <a:rPr lang="en-US" altLang="ko-KR" dirty="0"/>
              <a:t>topic</a:t>
            </a:r>
            <a:r>
              <a:rPr lang="ko-KR" altLang="en-US" dirty="0"/>
              <a:t>과 연결된 </a:t>
            </a:r>
            <a:r>
              <a:rPr lang="en-US" altLang="ko-KR" dirty="0"/>
              <a:t>broker</a:t>
            </a:r>
            <a:r>
              <a:rPr lang="ko-KR" altLang="en-US" dirty="0"/>
              <a:t>등 </a:t>
            </a:r>
            <a:endParaRPr lang="en-US" altLang="ko-KR" dirty="0"/>
          </a:p>
          <a:p>
            <a:r>
              <a:rPr lang="ko-KR" altLang="en-US" dirty="0"/>
              <a:t>클러스터의 다양한 정보가 한눈에 보기 쉽고 편리하게 나타남</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145</a:t>
            </a:fld>
            <a:endParaRPr lang="ko-KR" altLang="en-US"/>
          </a:p>
        </p:txBody>
      </p:sp>
    </p:spTree>
    <p:extLst>
      <p:ext uri="{BB962C8B-B14F-4D97-AF65-F5344CB8AC3E}">
        <p14:creationId xmlns:p14="http://schemas.microsoft.com/office/powerpoint/2010/main" val="13377272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149</a:t>
            </a:fld>
            <a:endParaRPr lang="ko-KR" altLang="en-US"/>
          </a:p>
        </p:txBody>
      </p:sp>
    </p:spTree>
    <p:extLst>
      <p:ext uri="{BB962C8B-B14F-4D97-AF65-F5344CB8AC3E}">
        <p14:creationId xmlns:p14="http://schemas.microsoft.com/office/powerpoint/2010/main" val="42680353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150</a:t>
            </a:fld>
            <a:endParaRPr lang="ko-KR" altLang="en-US"/>
          </a:p>
        </p:txBody>
      </p:sp>
    </p:spTree>
    <p:extLst>
      <p:ext uri="{BB962C8B-B14F-4D97-AF65-F5344CB8AC3E}">
        <p14:creationId xmlns:p14="http://schemas.microsoft.com/office/powerpoint/2010/main" val="2589612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en-US" altLang="ko-KR" dirty="0" err="1"/>
              <a:t>System.out.println</a:t>
            </a:r>
            <a:r>
              <a:rPr lang="en-US" altLang="ko-KR" dirty="0"/>
              <a:t>("partition = "+</a:t>
            </a:r>
            <a:r>
              <a:rPr lang="en-US" altLang="ko-KR" dirty="0" err="1"/>
              <a:t>record.partition</a:t>
            </a:r>
            <a:r>
              <a:rPr lang="en-US" altLang="ko-KR" dirty="0"/>
              <a:t>()+" offset = " + </a:t>
            </a:r>
            <a:r>
              <a:rPr lang="en-US" altLang="ko-KR" dirty="0" err="1"/>
              <a:t>record.offset</a:t>
            </a:r>
            <a:r>
              <a:rPr lang="en-US" altLang="ko-KR" dirty="0"/>
              <a:t>() + " key =" + </a:t>
            </a:r>
            <a:r>
              <a:rPr lang="en-US" altLang="ko-KR" dirty="0" err="1"/>
              <a:t>record.key</a:t>
            </a:r>
            <a:r>
              <a:rPr lang="en-US" altLang="ko-KR" dirty="0"/>
              <a:t>() + " value =" + </a:t>
            </a:r>
            <a:r>
              <a:rPr lang="en-US" altLang="ko-KR" dirty="0" err="1"/>
              <a:t>record.value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154</a:t>
            </a:fld>
            <a:endParaRPr lang="ko-KR" altLang="en-US"/>
          </a:p>
        </p:txBody>
      </p:sp>
    </p:spTree>
    <p:extLst>
      <p:ext uri="{BB962C8B-B14F-4D97-AF65-F5344CB8AC3E}">
        <p14:creationId xmlns:p14="http://schemas.microsoft.com/office/powerpoint/2010/main" val="38171626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https://o365kopo-my.sharepoint.com/personal/wyhwang_office_kopo_ac_kr/_layouts/15/onedrive.aspx?id=%2Fpersonal%2Fwyhwang%5Foffice%5Fkopo%5Fac%5Fkr%2FDocuments%2F%EA%B0%95%EC%9D%98%EC%9E%90%EB%A3%8C%2F1%2E%20kafka%2F1%2E%20%EC%98%88%EC%A0%9C%EC%86%8C%EC%8A%A4%2F2%2E%20Java%2Fex%5Fproducer%2Fsrc%2Fmain%2Fjava%2Fcom%2Fkopo%2Fkafka%2FMyProducerSync%2Ejava&amp;parent=%2Fpersonal%2Fwyhwang%5Foffice%5Fkopo%5Fac%5Fkr%2FDocuments%2F%EA%B0%95%EC%9D%98%EC%9E%90%EB%A3%8C%2F1%2E%20kafka%2F1%2E%20%EC%98%88%EC%A0%9C%EC%86%8C%EC%8A%A4%2F2%2E%20Java%2Fex%5Fproducer%2Fsrc%2Fmain%2Fjava%2Fcom%2Fkopo%2Fkafka</a:t>
            </a:r>
          </a:p>
          <a:p>
            <a:endParaRPr lang="en-US" altLang="ko-KR" dirty="0">
              <a:latin typeface="Calibri"/>
              <a:ea typeface="맑은 고딕"/>
              <a:cs typeface="Calibri"/>
            </a:endParaRPr>
          </a:p>
          <a:p>
            <a:r>
              <a:rPr lang="en-US" altLang="ko-KR" dirty="0">
                <a:latin typeface="Calibri"/>
                <a:ea typeface="맑은 고딕"/>
                <a:cs typeface="Calibri"/>
              </a:rPr>
              <a:t>MyProducer.java : async</a:t>
            </a:r>
          </a:p>
          <a:p>
            <a:endParaRPr lang="en-US" altLang="ko-KR" dirty="0">
              <a:latin typeface="Calibri"/>
              <a:ea typeface="맑은 고딕"/>
              <a:cs typeface="Calibri"/>
            </a:endParaRPr>
          </a:p>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MyProducerSync</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try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 </a:t>
            </a:r>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))).get();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catch</a:t>
            </a:r>
            <a:r>
              <a:rPr lang="en-US" altLang="ko-KR" b="0" dirty="0">
                <a:solidFill>
                  <a:srgbClr val="000000"/>
                </a:solidFill>
                <a:effectLst/>
                <a:latin typeface="Consolas" panose="020B0609020204030204" pitchFamily="49" charset="0"/>
              </a:rPr>
              <a:t>(Exception e){</a:t>
            </a:r>
          </a:p>
          <a:p>
            <a:r>
              <a:rPr lang="en-US" altLang="ko-KR" b="0" dirty="0" err="1">
                <a:solidFill>
                  <a:srgbClr val="000000"/>
                </a:solidFill>
                <a:effectLst/>
                <a:latin typeface="Consolas" panose="020B0609020204030204" pitchFamily="49" charset="0"/>
              </a:rPr>
              <a:t>e.printStackTrace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finally</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endParaRPr lang="en-US" altLang="ko-KR"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160</a:t>
            </a:fld>
            <a:endParaRPr lang="ko-KR" altLang="en-US"/>
          </a:p>
        </p:txBody>
      </p:sp>
    </p:spTree>
    <p:extLst>
      <p:ext uri="{BB962C8B-B14F-4D97-AF65-F5344CB8AC3E}">
        <p14:creationId xmlns:p14="http://schemas.microsoft.com/office/powerpoint/2010/main" val="21766441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org.apache.kafka.clients.producer.Callback</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implements</a:t>
            </a:r>
            <a:r>
              <a:rPr lang="en-US" altLang="ko-KR" b="0" dirty="0">
                <a:solidFill>
                  <a:srgbClr val="000000"/>
                </a:solidFill>
                <a:effectLst/>
                <a:latin typeface="Consolas" panose="020B0609020204030204" pitchFamily="49" charset="0"/>
              </a:rPr>
              <a:t> Callback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onCompletion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Exception exception) {</a:t>
            </a:r>
          </a:p>
          <a:p>
            <a:r>
              <a:rPr lang="en-US" altLang="ko-KR" b="0" dirty="0">
                <a:solidFill>
                  <a:srgbClr val="0000FF"/>
                </a:solidFill>
                <a:effectLst/>
                <a:latin typeface="Consolas" panose="020B0609020204030204" pitchFamily="49" charset="0"/>
              </a:rPr>
              <a:t>if</a:t>
            </a:r>
            <a:r>
              <a:rPr lang="en-US" altLang="ko-KR" b="0" dirty="0">
                <a:solidFill>
                  <a:srgbClr val="000000"/>
                </a:solidFill>
                <a:effectLst/>
                <a:latin typeface="Consolas" panose="020B0609020204030204" pitchFamily="49" charset="0"/>
              </a:rPr>
              <a:t> (metadata != null) {</a:t>
            </a:r>
          </a:p>
          <a:p>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else</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exception.printStackTrace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MyProducerASyncCallback</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161</a:t>
            </a:fld>
            <a:endParaRPr lang="ko-KR" altLang="en-US"/>
          </a:p>
        </p:txBody>
      </p:sp>
    </p:spTree>
    <p:extLst>
      <p:ext uri="{BB962C8B-B14F-4D97-AF65-F5344CB8AC3E}">
        <p14:creationId xmlns:p14="http://schemas.microsoft.com/office/powerpoint/2010/main" val="4206480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a:t>
            </a:fld>
            <a:endParaRPr lang="ko-KR" altLang="en-US"/>
          </a:p>
        </p:txBody>
      </p:sp>
    </p:spTree>
    <p:extLst>
      <p:ext uri="{BB962C8B-B14F-4D97-AF65-F5344CB8AC3E}">
        <p14:creationId xmlns:p14="http://schemas.microsoft.com/office/powerpoint/2010/main" val="10764655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200 cp target/kafka-example-1.0.jar ../</a:t>
            </a:r>
            <a:r>
              <a:rPr lang="en-US" altLang="ko-KR" dirty="0" err="1"/>
              <a:t>makeJar</a:t>
            </a:r>
            <a:r>
              <a:rPr lang="en-US" altLang="ko-KR" dirty="0"/>
              <a:t>/</a:t>
            </a:r>
          </a:p>
          <a:p>
            <a:r>
              <a:rPr lang="en-US" altLang="ko-KR" dirty="0"/>
              <a:t>  201  cd ..</a:t>
            </a:r>
          </a:p>
          <a:p>
            <a:r>
              <a:rPr lang="en-US" altLang="ko-KR" dirty="0"/>
              <a:t>  202  cd </a:t>
            </a:r>
            <a:r>
              <a:rPr lang="en-US" altLang="ko-KR" dirty="0" err="1"/>
              <a:t>makeJar</a:t>
            </a:r>
            <a:r>
              <a:rPr lang="en-US" altLang="ko-KR" dirty="0"/>
              <a:t>/</a:t>
            </a:r>
          </a:p>
          <a:p>
            <a:r>
              <a:rPr lang="en-US" altLang="ko-KR" dirty="0"/>
              <a:t>  203  </a:t>
            </a:r>
            <a:r>
              <a:rPr lang="en-US" altLang="ko-KR" dirty="0" err="1"/>
              <a:t>ll</a:t>
            </a:r>
            <a:endParaRPr lang="en-US" altLang="ko-KR" dirty="0"/>
          </a:p>
          <a:p>
            <a:r>
              <a:rPr lang="en-US" altLang="ko-KR" dirty="0"/>
              <a:t>  204  rm MyConsumer.jar</a:t>
            </a:r>
          </a:p>
          <a:p>
            <a:r>
              <a:rPr lang="en-US" altLang="ko-KR" dirty="0"/>
              <a:t>  205  jar -</a:t>
            </a:r>
            <a:r>
              <a:rPr lang="en-US" altLang="ko-KR" dirty="0" err="1"/>
              <a:t>cvfm</a:t>
            </a:r>
            <a:r>
              <a:rPr lang="en-US" altLang="ko-KR" dirty="0"/>
              <a:t> MyConsumer.jar MANIFEST.MF *.jar</a:t>
            </a:r>
          </a:p>
          <a:p>
            <a:r>
              <a:rPr lang="en-US" altLang="ko-KR" dirty="0"/>
              <a:t>  206  java -jar MyConsumer.jar</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165</a:t>
            </a:fld>
            <a:endParaRPr lang="ko-KR" altLang="en-US"/>
          </a:p>
        </p:txBody>
      </p:sp>
    </p:spTree>
    <p:extLst>
      <p:ext uri="{BB962C8B-B14F-4D97-AF65-F5344CB8AC3E}">
        <p14:creationId xmlns:p14="http://schemas.microsoft.com/office/powerpoint/2010/main" val="11400502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https://si.mpli.st/dev/2017-09-10-introduction-to-telegraf/</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167</a:t>
            </a:fld>
            <a:endParaRPr lang="ko-KR" altLang="en-US"/>
          </a:p>
        </p:txBody>
      </p:sp>
    </p:spTree>
    <p:extLst>
      <p:ext uri="{BB962C8B-B14F-4D97-AF65-F5344CB8AC3E}">
        <p14:creationId xmlns:p14="http://schemas.microsoft.com/office/powerpoint/2010/main" val="3775189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180</a:t>
            </a:fld>
            <a:endParaRPr lang="ko-KR" altLang="en-US"/>
          </a:p>
        </p:txBody>
      </p:sp>
    </p:spTree>
    <p:extLst>
      <p:ext uri="{BB962C8B-B14F-4D97-AF65-F5344CB8AC3E}">
        <p14:creationId xmlns:p14="http://schemas.microsoft.com/office/powerpoint/2010/main" val="12055153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D5156"/>
                </a:solidFill>
                <a:effectLst/>
                <a:latin typeface="Apple SD Gothic Neo"/>
              </a:rPr>
              <a:t>https://ko.eyewated.com/sh-linux-%EB%AA%85%EB%A0%B9-unix-%EB%AA%85%EB%A0%B9/</a:t>
            </a:r>
          </a:p>
          <a:p>
            <a:r>
              <a:rPr lang="en-US" altLang="ko-KR" b="0" i="0" dirty="0">
                <a:solidFill>
                  <a:srgbClr val="4D5156"/>
                </a:solidFill>
                <a:effectLst/>
                <a:latin typeface="Apple SD Gothic Neo"/>
              </a:rPr>
              <a:t> -</a:t>
            </a:r>
            <a:r>
              <a:rPr lang="en-US" altLang="ko-KR" b="1" i="0" dirty="0">
                <a:solidFill>
                  <a:srgbClr val="5F6368"/>
                </a:solidFill>
                <a:effectLst/>
                <a:latin typeface="Apple SD Gothic Neo"/>
              </a:rPr>
              <a:t>c</a:t>
            </a:r>
            <a:r>
              <a:rPr lang="ko-KR" altLang="en-US" b="0" i="0" dirty="0">
                <a:solidFill>
                  <a:srgbClr val="4D5156"/>
                </a:solidFill>
                <a:effectLst/>
                <a:latin typeface="Apple SD Gothic Neo"/>
              </a:rPr>
              <a:t> 옵션이 있으면 문자열 에서 명령을 읽습니다</a:t>
            </a:r>
            <a:r>
              <a:rPr lang="en-US" altLang="ko-KR" b="0" i="0" dirty="0">
                <a:solidFill>
                  <a:srgbClr val="4D5156"/>
                </a:solidFill>
                <a:effectLst/>
                <a:latin typeface="Apple SD Gothic Neo"/>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181</a:t>
            </a:fld>
            <a:endParaRPr lang="ko-KR" altLang="en-US"/>
          </a:p>
        </p:txBody>
      </p:sp>
    </p:spTree>
    <p:extLst>
      <p:ext uri="{BB962C8B-B14F-4D97-AF65-F5344CB8AC3E}">
        <p14:creationId xmlns:p14="http://schemas.microsoft.com/office/powerpoint/2010/main" val="21120906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186</a:t>
            </a:fld>
            <a:endParaRPr lang="ko-KR" altLang="en-US"/>
          </a:p>
        </p:txBody>
      </p:sp>
    </p:spTree>
    <p:extLst>
      <p:ext uri="{BB962C8B-B14F-4D97-AF65-F5344CB8AC3E}">
        <p14:creationId xmlns:p14="http://schemas.microsoft.com/office/powerpoint/2010/main" val="136531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187</a:t>
            </a:fld>
            <a:endParaRPr lang="ko-KR" altLang="en-US"/>
          </a:p>
        </p:txBody>
      </p:sp>
    </p:spTree>
    <p:extLst>
      <p:ext uri="{BB962C8B-B14F-4D97-AF65-F5344CB8AC3E}">
        <p14:creationId xmlns:p14="http://schemas.microsoft.com/office/powerpoint/2010/main" val="25211532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188</a:t>
            </a:fld>
            <a:endParaRPr lang="ko-KR" altLang="en-US"/>
          </a:p>
        </p:txBody>
      </p:sp>
    </p:spTree>
    <p:extLst>
      <p:ext uri="{BB962C8B-B14F-4D97-AF65-F5344CB8AC3E}">
        <p14:creationId xmlns:p14="http://schemas.microsoft.com/office/powerpoint/2010/main" val="11554513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190</a:t>
            </a:fld>
            <a:endParaRPr lang="ko-KR" altLang="en-US"/>
          </a:p>
        </p:txBody>
      </p:sp>
    </p:spTree>
    <p:extLst>
      <p:ext uri="{BB962C8B-B14F-4D97-AF65-F5344CB8AC3E}">
        <p14:creationId xmlns:p14="http://schemas.microsoft.com/office/powerpoint/2010/main" val="15696003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 </a:t>
            </a:r>
            <a:r>
              <a:rPr lang="ko-KR" altLang="en-US" sz="1200" b="1" dirty="0">
                <a:solidFill>
                  <a:srgbClr val="0000FF"/>
                </a:solidFill>
              </a:rPr>
              <a:t>에 대한 참고</a:t>
            </a:r>
            <a:r>
              <a:rPr lang="en-US" altLang="ko-KR" sz="1200" b="1" dirty="0">
                <a:solidFill>
                  <a:srgbClr val="0000FF"/>
                </a:solidFill>
              </a:rPr>
              <a:t>:</a:t>
            </a:r>
            <a:endParaRPr lang="en-US" altLang="ko-KR" dirty="0"/>
          </a:p>
          <a:p>
            <a:r>
              <a:rPr lang="en-US" altLang="ko-KR" dirty="0"/>
              <a:t>https://stackoverflow.com/questions/51688924/spring-kafka-the-class-is-not-in-the-trusted-packages/62798842#62798842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191</a:t>
            </a:fld>
            <a:endParaRPr lang="ko-KR" altLang="en-US"/>
          </a:p>
        </p:txBody>
      </p:sp>
    </p:spTree>
    <p:extLst>
      <p:ext uri="{BB962C8B-B14F-4D97-AF65-F5344CB8AC3E}">
        <p14:creationId xmlns:p14="http://schemas.microsoft.com/office/powerpoint/2010/main" val="439231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유사 예제 </a:t>
            </a:r>
            <a:r>
              <a:rPr lang="en-US" altLang="ko-KR" dirty="0"/>
              <a:t>: https://mail-narayank.medium.com/kafka-custom-serializer-and-deserializer-884213edbed1</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192</a:t>
            </a:fld>
            <a:endParaRPr lang="ko-KR" altLang="en-US"/>
          </a:p>
        </p:txBody>
      </p:sp>
    </p:spTree>
    <p:extLst>
      <p:ext uri="{BB962C8B-B14F-4D97-AF65-F5344CB8AC3E}">
        <p14:creationId xmlns:p14="http://schemas.microsoft.com/office/powerpoint/2010/main" val="185591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a:t>
            </a:fld>
            <a:endParaRPr lang="ko-KR" altLang="en-US"/>
          </a:p>
        </p:txBody>
      </p:sp>
    </p:spTree>
    <p:extLst>
      <p:ext uri="{BB962C8B-B14F-4D97-AF65-F5344CB8AC3E}">
        <p14:creationId xmlns:p14="http://schemas.microsoft.com/office/powerpoint/2010/main" val="1724561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i="0" dirty="0">
                <a:solidFill>
                  <a:srgbClr val="5F6368"/>
                </a:solidFill>
                <a:effectLst/>
                <a:latin typeface="Apple SD Gothic Neo"/>
              </a:rPr>
              <a:t>Kafka Streams DSL</a:t>
            </a:r>
            <a:r>
              <a:rPr lang="en-US" altLang="ko-KR" b="0" i="0" dirty="0">
                <a:solidFill>
                  <a:srgbClr val="4D5156"/>
                </a:solidFill>
                <a:effectLst/>
                <a:latin typeface="Apple SD Gothic Neo"/>
              </a:rPr>
              <a:t> (Domain Specific Language)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194</a:t>
            </a:fld>
            <a:endParaRPr lang="ko-KR" altLang="en-US"/>
          </a:p>
        </p:txBody>
      </p:sp>
    </p:spTree>
    <p:extLst>
      <p:ext uri="{BB962C8B-B14F-4D97-AF65-F5344CB8AC3E}">
        <p14:creationId xmlns:p14="http://schemas.microsoft.com/office/powerpoint/2010/main" val="220632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197</a:t>
            </a:fld>
            <a:endParaRPr lang="ko-KR" altLang="en-US"/>
          </a:p>
        </p:txBody>
      </p:sp>
    </p:spTree>
    <p:extLst>
      <p:ext uri="{BB962C8B-B14F-4D97-AF65-F5344CB8AC3E}">
        <p14:creationId xmlns:p14="http://schemas.microsoft.com/office/powerpoint/2010/main" val="5123350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It is worth noting that there is no shared state amongst the threads, so no inter-thread coordination is necessary. </a:t>
            </a:r>
          </a:p>
          <a:p>
            <a:r>
              <a:rPr lang="en-US" altLang="ko-KR" b="0" i="0" dirty="0">
                <a:solidFill>
                  <a:srgbClr val="4A4A4A"/>
                </a:solidFill>
                <a:effectLst/>
                <a:latin typeface="Roboto" panose="02000000000000000000" pitchFamily="2" charset="0"/>
              </a:rPr>
              <a:t>This makes it very simple to run topologies in parallel across the application instances and threads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199</a:t>
            </a:fld>
            <a:endParaRPr lang="ko-KR" altLang="en-US"/>
          </a:p>
        </p:txBody>
      </p:sp>
    </p:spTree>
    <p:extLst>
      <p:ext uri="{BB962C8B-B14F-4D97-AF65-F5344CB8AC3E}">
        <p14:creationId xmlns:p14="http://schemas.microsoft.com/office/powerpoint/2010/main" val="30459101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If we now start the application on a single machine with the number of threads configured to 2, we end up with two stream threads </a:t>
            </a:r>
            <a:r>
              <a:rPr lang="en-US" altLang="ko-KR" dirty="0">
                <a:effectLst/>
              </a:rPr>
              <a:t>instance1-thread1</a:t>
            </a:r>
            <a:r>
              <a:rPr lang="en-US" altLang="ko-KR" b="0" i="0" dirty="0">
                <a:solidFill>
                  <a:srgbClr val="4A4A4A"/>
                </a:solidFill>
                <a:effectLst/>
                <a:latin typeface="Roboto" panose="02000000000000000000" pitchFamily="2" charset="0"/>
              </a:rPr>
              <a:t> and </a:t>
            </a:r>
            <a:r>
              <a:rPr lang="en-US" altLang="ko-KR" dirty="0">
                <a:effectLst/>
              </a:rPr>
              <a:t>instance1-thread2</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Kafka Streams will break this topology into three tasks because the maximum number of partitions across the input topics A and B is </a:t>
            </a:r>
            <a:r>
              <a:rPr lang="en-US" altLang="ko-KR" dirty="0">
                <a:effectLst/>
              </a:rPr>
              <a:t>max(3,</a:t>
            </a:r>
            <a:r>
              <a:rPr lang="en-US" altLang="ko-KR" dirty="0"/>
              <a:t> </a:t>
            </a:r>
            <a:r>
              <a:rPr lang="en-US" altLang="ko-KR" dirty="0">
                <a:effectLst/>
              </a:rPr>
              <a:t>3)</a:t>
            </a:r>
            <a:r>
              <a:rPr lang="en-US" altLang="ko-KR" dirty="0"/>
              <a:t> </a:t>
            </a:r>
            <a:r>
              <a:rPr lang="en-US" altLang="ko-KR" dirty="0">
                <a:effectLst/>
              </a:rPr>
              <a:t>==</a:t>
            </a:r>
            <a:r>
              <a:rPr lang="en-US" altLang="ko-KR" dirty="0"/>
              <a:t> </a:t>
            </a:r>
            <a:r>
              <a:rPr lang="en-US" altLang="ko-KR" dirty="0">
                <a:effectLst/>
              </a:rPr>
              <a:t>3</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and then distribute the six input topic partitions evenly across these three tasks</a:t>
            </a:r>
          </a:p>
          <a:p>
            <a:r>
              <a:rPr lang="en-US" altLang="ko-KR" b="0" i="0" dirty="0">
                <a:solidFill>
                  <a:srgbClr val="4A4A4A"/>
                </a:solidFill>
                <a:effectLst/>
                <a:latin typeface="Roboto" panose="02000000000000000000" pitchFamily="2" charset="0"/>
              </a:rPr>
              <a:t>&lt;After Scale Out&gt;</a:t>
            </a:r>
          </a:p>
          <a:p>
            <a:r>
              <a:rPr lang="en-US" altLang="ko-KR" b="0" i="0" dirty="0">
                <a:solidFill>
                  <a:srgbClr val="4A4A4A"/>
                </a:solidFill>
                <a:effectLst/>
                <a:latin typeface="Roboto" panose="02000000000000000000" pitchFamily="2" charset="0"/>
              </a:rPr>
              <a:t>Kafka Streams has effectively rebalanced the workload among instances of the application at the granularity of Kafka topic partitions.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200</a:t>
            </a:fld>
            <a:endParaRPr lang="ko-KR" altLang="en-US"/>
          </a:p>
        </p:txBody>
      </p:sp>
    </p:spTree>
    <p:extLst>
      <p:ext uri="{BB962C8B-B14F-4D97-AF65-F5344CB8AC3E}">
        <p14:creationId xmlns:p14="http://schemas.microsoft.com/office/powerpoint/2010/main" val="32134768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92929"/>
                </a:solidFill>
                <a:effectLst/>
                <a:latin typeface="Menlo"/>
              </a:rPr>
              <a:t>&lt;sub-topology-number&gt;_&lt;</a:t>
            </a:r>
            <a:r>
              <a:rPr lang="en-US" altLang="ko-KR" b="0" i="0" dirty="0" err="1">
                <a:solidFill>
                  <a:srgbClr val="292929"/>
                </a:solidFill>
                <a:effectLst/>
                <a:latin typeface="Menlo"/>
              </a:rPr>
              <a:t>partition_number</a:t>
            </a:r>
            <a:r>
              <a:rPr lang="en-US" altLang="ko-KR" b="0" i="0" dirty="0">
                <a:solidFill>
                  <a:srgbClr val="292929"/>
                </a:solidFill>
                <a:effectLst/>
                <a:latin typeface="Menlo"/>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201</a:t>
            </a:fld>
            <a:endParaRPr lang="ko-KR" altLang="en-US"/>
          </a:p>
        </p:txBody>
      </p:sp>
    </p:spTree>
    <p:extLst>
      <p:ext uri="{BB962C8B-B14F-4D97-AF65-F5344CB8AC3E}">
        <p14:creationId xmlns:p14="http://schemas.microsoft.com/office/powerpoint/2010/main" val="21402945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Idle Thread if # of thread exceeds…</a:t>
            </a:r>
          </a:p>
          <a:p>
            <a:endParaRPr lang="en-US" altLang="ko-KR" sz="1200" dirty="0"/>
          </a:p>
          <a:p>
            <a:r>
              <a:rPr lang="en-US" altLang="ko-KR" sz="1200" dirty="0"/>
              <a:t>[Consumer </a:t>
            </a:r>
            <a:r>
              <a:rPr lang="en-US" altLang="ko-KR" sz="1200" dirty="0" err="1"/>
              <a:t>clientId</a:t>
            </a:r>
            <a:r>
              <a:rPr lang="en-US" altLang="ko-KR" sz="1200" dirty="0"/>
              <a:t>=streams-testpipe-63e2d171-28c1-4f63-8839-8dc5fa76736c-StreamThread-3-consumer, </a:t>
            </a:r>
            <a:r>
              <a:rPr lang="en-US" altLang="ko-KR" sz="1200" dirty="0" err="1"/>
              <a:t>groupId</a:t>
            </a:r>
            <a:r>
              <a:rPr lang="en-US" altLang="ko-KR" sz="1200" dirty="0"/>
              <a:t>=streams-</a:t>
            </a:r>
            <a:r>
              <a:rPr lang="en-US" altLang="ko-KR" sz="1200" dirty="0" err="1"/>
              <a:t>testpipe</a:t>
            </a:r>
            <a:r>
              <a:rPr lang="en-US" altLang="ko-KR" sz="1200" dirty="0"/>
              <a:t>] Updating assignment with</a:t>
            </a:r>
          </a:p>
          <a:p>
            <a:r>
              <a:rPr lang="en-US" altLang="ko-KR" sz="1200" dirty="0"/>
              <a:t>        Assigned partitions:                       []</a:t>
            </a:r>
          </a:p>
          <a:p>
            <a:r>
              <a:rPr lang="en-US" altLang="ko-KR" sz="1200" dirty="0"/>
              <a:t>        Current owned partitions:                  []</a:t>
            </a:r>
          </a:p>
          <a:p>
            <a:r>
              <a:rPr lang="en-US" altLang="ko-KR" sz="1200" dirty="0"/>
              <a:t>        Added partitions (assigned - owned):       []</a:t>
            </a:r>
          </a:p>
          <a:p>
            <a:r>
              <a:rPr lang="en-US" altLang="ko-KR" sz="1200" dirty="0"/>
              <a:t>        Revoked partitions (owned - assigned):     []</a:t>
            </a:r>
          </a:p>
          <a:p>
            <a:endParaRPr lang="en-US" altLang="ko-KR" sz="1200" dirty="0"/>
          </a:p>
          <a:p>
            <a:r>
              <a:rPr lang="en-US" altLang="ko-KR" sz="1200" dirty="0"/>
              <a:t>        New active tasks: []</a:t>
            </a:r>
          </a:p>
          <a:p>
            <a:r>
              <a:rPr lang="en-US" altLang="ko-KR" sz="1200" dirty="0"/>
              <a:t>        New standby tasks: []</a:t>
            </a:r>
          </a:p>
          <a:p>
            <a:r>
              <a:rPr lang="en-US" altLang="ko-KR" sz="1200" dirty="0"/>
              <a:t>        Existing active tasks: []</a:t>
            </a:r>
          </a:p>
          <a:p>
            <a:r>
              <a:rPr lang="en-US" altLang="ko-KR" sz="1200"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202</a:t>
            </a:fld>
            <a:endParaRPr lang="ko-KR" altLang="en-US"/>
          </a:p>
        </p:txBody>
      </p:sp>
    </p:spTree>
    <p:extLst>
      <p:ext uri="{BB962C8B-B14F-4D97-AF65-F5344CB8AC3E}">
        <p14:creationId xmlns:p14="http://schemas.microsoft.com/office/powerpoint/2010/main" val="36637733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Kill 1 process -&gt; rebalancing</a:t>
            </a:r>
          </a:p>
          <a:p>
            <a:endParaRPr lang="en-US" altLang="ko-KR" dirty="0"/>
          </a:p>
          <a:p>
            <a:r>
              <a:rPr lang="en-US" altLang="ko-KR" dirty="0"/>
              <a:t>        Assigned partitions:                       [kopo-topic-0, kopo-topic-1]</a:t>
            </a:r>
          </a:p>
          <a:p>
            <a:r>
              <a:rPr lang="en-US" altLang="ko-KR" dirty="0"/>
              <a:t>        Current owned partitions:                  [kopo-topic-0]</a:t>
            </a:r>
          </a:p>
          <a:p>
            <a:r>
              <a:rPr lang="en-US" altLang="ko-KR" dirty="0"/>
              <a:t>        Added partitions (assigned - owned):       [kopo-topic-1]</a:t>
            </a:r>
          </a:p>
          <a:p>
            <a:r>
              <a:rPr lang="en-US" altLang="ko-KR" dirty="0"/>
              <a:t>        Revoked partitions (owned - assigned):     []</a:t>
            </a:r>
          </a:p>
          <a:p>
            <a:endParaRPr lang="en-US" altLang="ko-KR" dirty="0"/>
          </a:p>
          <a:p>
            <a:r>
              <a:rPr lang="en-US" altLang="ko-KR" dirty="0"/>
              <a:t>747786 [streams-testpipe-8324d0df-787b-4b8a-8af6-6d595b417763-StreamThread-1] INFO </a:t>
            </a:r>
            <a:r>
              <a:rPr lang="en-US" altLang="ko-KR" dirty="0" err="1"/>
              <a:t>org.apache.kafka.clients.consumer.internals.ConsumerCoordinator</a:t>
            </a:r>
            <a:r>
              <a:rPr lang="en-US" altLang="ko-KR" dirty="0"/>
              <a:t> - [Consumer </a:t>
            </a:r>
            <a:r>
              <a:rPr lang="en-US" altLang="ko-KR" dirty="0" err="1"/>
              <a:t>clientId</a:t>
            </a:r>
            <a:r>
              <a:rPr lang="en-US" altLang="ko-KR" dirty="0"/>
              <a:t>=streams-testpipe-8324d0df-787b-4b8a-8af6-6d595b417763-StreamThread-1-consumer, </a:t>
            </a:r>
            <a:r>
              <a:rPr lang="en-US" altLang="ko-KR" dirty="0" err="1"/>
              <a:t>groupId</a:t>
            </a:r>
            <a:r>
              <a:rPr lang="en-US" altLang="ko-KR" dirty="0"/>
              <a:t>=streams-</a:t>
            </a:r>
            <a:r>
              <a:rPr lang="en-US" altLang="ko-KR" dirty="0" err="1"/>
              <a:t>testpipe</a:t>
            </a:r>
            <a:r>
              <a:rPr lang="en-US" altLang="ko-KR" dirty="0"/>
              <a:t>] Notifying assignor about the new Assignment(partitions=[kopo-topic-0, kopo-topic-1], </a:t>
            </a:r>
            <a:r>
              <a:rPr lang="en-US" altLang="ko-KR" dirty="0" err="1"/>
              <a:t>userDataSize</a:t>
            </a:r>
            <a:r>
              <a:rPr lang="en-US" altLang="ko-KR" dirty="0"/>
              <a:t>=64)</a:t>
            </a:r>
          </a:p>
          <a:p>
            <a:r>
              <a:rPr lang="en-US" altLang="ko-KR" dirty="0"/>
              <a:t>747786 [streams-testpipe-8324d0df-787b-4b8a-8af6-6d595b417763-StreamThread-1] INFO org.apache.kafka.streams.processor.internals.StreamsPartitionAssignor - stream-thread [streams-testpipe-8324d0df-787b-4b8a-8af6-6d595b417763-StreamThread-1-consumer] No </a:t>
            </a:r>
            <a:r>
              <a:rPr lang="en-US" altLang="ko-KR" dirty="0" err="1"/>
              <a:t>followup</a:t>
            </a:r>
            <a:r>
              <a:rPr lang="en-US" altLang="ko-KR" dirty="0"/>
              <a:t> rebalance was requested, resetting the rebalance schedule.</a:t>
            </a:r>
          </a:p>
          <a:p>
            <a:r>
              <a:rPr lang="en-US" altLang="ko-KR" dirty="0"/>
              <a:t>747787 [streams-testpipe-8324d0df-787b-4b8a-8af6-6d595b417763-StreamThread-1] INFO </a:t>
            </a:r>
            <a:r>
              <a:rPr lang="en-US" altLang="ko-KR" dirty="0" err="1"/>
              <a:t>org.apache.kafka.streams.processor.internals.TaskManager</a:t>
            </a:r>
            <a:r>
              <a:rPr lang="en-US" altLang="ko-KR" dirty="0"/>
              <a:t> - stream-thread [streams-testpipe-8324d0df-787b-4b8a-8af6-6d595b417763-StreamThread-1] Handle new assignment with:</a:t>
            </a:r>
          </a:p>
          <a:p>
            <a:r>
              <a:rPr lang="en-US" altLang="ko-KR" dirty="0"/>
              <a:t>        New active tasks: [0_1, 0_0]</a:t>
            </a:r>
          </a:p>
          <a:p>
            <a:r>
              <a:rPr lang="en-US" altLang="ko-KR" dirty="0"/>
              <a:t>        New standby tasks: []</a:t>
            </a:r>
          </a:p>
          <a:p>
            <a:r>
              <a:rPr lang="en-US" altLang="ko-KR" dirty="0"/>
              <a:t>        Existing active tasks: [0_0]</a:t>
            </a:r>
          </a:p>
          <a:p>
            <a:r>
              <a:rPr lang="en-US" altLang="ko-KR"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204</a:t>
            </a:fld>
            <a:endParaRPr lang="ko-KR" altLang="en-US"/>
          </a:p>
        </p:txBody>
      </p:sp>
    </p:spTree>
    <p:extLst>
      <p:ext uri="{BB962C8B-B14F-4D97-AF65-F5344CB8AC3E}">
        <p14:creationId xmlns:p14="http://schemas.microsoft.com/office/powerpoint/2010/main" val="32219310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You can get read-only access to the global state in Processor API by using </a:t>
            </a:r>
            <a:r>
              <a:rPr lang="en-US" altLang="ko-KR" dirty="0" err="1"/>
              <a:t>ProcessorContext.getStateStore</a:t>
            </a:r>
            <a:r>
              <a:rPr lang="en-US" altLang="ko-KR" dirty="0"/>
              <a:t>("global-store")</a:t>
            </a:r>
            <a:r>
              <a:rPr lang="en-US" altLang="ko-KR" b="0" i="0" dirty="0">
                <a:solidFill>
                  <a:srgbClr val="232629"/>
                </a:solidFill>
                <a:effectLst/>
                <a:latin typeface="-apple-system"/>
              </a:rPr>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205</a:t>
            </a:fld>
            <a:endParaRPr lang="ko-KR" altLang="en-US"/>
          </a:p>
        </p:txBody>
      </p:sp>
    </p:spTree>
    <p:extLst>
      <p:ext uri="{BB962C8B-B14F-4D97-AF65-F5344CB8AC3E}">
        <p14:creationId xmlns:p14="http://schemas.microsoft.com/office/powerpoint/2010/main" val="23138244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208</a:t>
            </a:fld>
            <a:endParaRPr lang="ko-KR" altLang="en-US"/>
          </a:p>
        </p:txBody>
      </p:sp>
    </p:spTree>
    <p:extLst>
      <p:ext uri="{BB962C8B-B14F-4D97-AF65-F5344CB8AC3E}">
        <p14:creationId xmlns:p14="http://schemas.microsoft.com/office/powerpoint/2010/main" val="15252621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209</a:t>
            </a:fld>
            <a:endParaRPr lang="ko-KR" altLang="en-US"/>
          </a:p>
        </p:txBody>
      </p:sp>
    </p:spTree>
    <p:extLst>
      <p:ext uri="{BB962C8B-B14F-4D97-AF65-F5344CB8AC3E}">
        <p14:creationId xmlns:p14="http://schemas.microsoft.com/office/powerpoint/2010/main" val="3447608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7" name="직사각형 6"/>
          <p:cNvSpPr/>
          <p:nvPr userDrawn="1"/>
        </p:nvSpPr>
        <p:spPr>
          <a:xfrm>
            <a:off x="0" y="0"/>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직사각형 7"/>
          <p:cNvSpPr/>
          <p:nvPr userDrawn="1"/>
        </p:nvSpPr>
        <p:spPr>
          <a:xfrm>
            <a:off x="0" y="6768752"/>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6518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2A54C80-263E-416B-A8E0-580EDEADCBDC}" type="datetimeFigureOut">
              <a:rPr lang="en-US" dirty="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5/15/2023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vo.la/iz6N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www.oreilly.com/library/view/kafka-the-definitive/9781491936153/ch04.html" TargetMode="External"/><Relationship Id="rId4" Type="http://schemas.openxmlformats.org/officeDocument/2006/relationships/hyperlink" Target="https://kafka-python.readthedocs.io/en/master/apidoc/KafkaConsumer.html"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issues.apache.org/jira/browse/KAFKA-9648"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hyperlink" Target="https://cwiki.apache.org/confluence/display/KAFKA/KIP-764%3A+Configurable+backlog+size+for+creating+Acceptor" TargetMode="External"/><Relationship Id="rId4" Type="http://schemas.openxmlformats.org/officeDocument/2006/relationships/hyperlink" Target="https://www.confluent.io/ko-kr/blog/apache-kafka-3-2-0-new-features-and-updates/"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3" Type="http://schemas.openxmlformats.org/officeDocument/2006/relationships/hyperlink" Target="https://github.com/obsidiandynamics/kafdrop.git" TargetMode="External"/><Relationship Id="rId2" Type="http://schemas.openxmlformats.org/officeDocument/2006/relationships/image" Target="../media/image152.png"/><Relationship Id="rId1" Type="http://schemas.openxmlformats.org/officeDocument/2006/relationships/slideLayout" Target="../slideLayouts/slideLayout17.xml"/><Relationship Id="rId4" Type="http://schemas.openxmlformats.org/officeDocument/2006/relationships/image" Target="../media/image15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17.xml"/><Relationship Id="rId4" Type="http://schemas.openxmlformats.org/officeDocument/2006/relationships/image" Target="../media/image155.png"/></Relationships>
</file>

<file path=ppt/slides/_rels/slide1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1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oreascience.kr/article/JAKO201718836884028.pdf"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201.png"/></Relationships>
</file>

<file path=ppt/slides/_rels/slide20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204.pn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20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212.png"/><Relationship Id="rId4" Type="http://schemas.openxmlformats.org/officeDocument/2006/relationships/image" Target="../media/image21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6.xml"/><Relationship Id="rId4" Type="http://schemas.openxmlformats.org/officeDocument/2006/relationships/image" Target="../media/image216.png"/></Relationships>
</file>

<file path=ppt/slides/_rels/slide21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21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23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7.xml.rels><?xml version="1.0" encoding="UTF-8" standalone="yes"?>
<Relationships xmlns="http://schemas.openxmlformats.org/package/2006/relationships"><Relationship Id="rId3" Type="http://schemas.openxmlformats.org/officeDocument/2006/relationships/hyperlink" Target="https://www.baeldung.com/java-kafka-streams-vs-kafka-consumer"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5" Type="http://schemas.openxmlformats.org/officeDocument/2006/relationships/image" Target="../media/image236.png"/><Relationship Id="rId4" Type="http://schemas.openxmlformats.org/officeDocument/2006/relationships/hyperlink" Target="https://jaepils.github.io/kafka/2018/08/08/kafka-window.html"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packages.confluent.io/archive/7.1/confluent-7.1.0.tar.gz" TargetMode="Externa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3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23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0.xml"/><Relationship Id="rId1" Type="http://schemas.openxmlformats.org/officeDocument/2006/relationships/slideLayout" Target="../slideLayouts/slideLayout17.xml"/><Relationship Id="rId5" Type="http://schemas.openxmlformats.org/officeDocument/2006/relationships/hyperlink" Target="http://maven.apache.org/download.cgi" TargetMode="External"/><Relationship Id="rId4" Type="http://schemas.openxmlformats.org/officeDocument/2006/relationships/image" Target="../media/image260.png"/></Relationships>
</file>

<file path=ppt/slides/_rels/slide24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7.xml"/><Relationship Id="rId4" Type="http://schemas.openxmlformats.org/officeDocument/2006/relationships/image" Target="../media/image263.png"/></Relationships>
</file>

<file path=ppt/slides/_rels/slide243.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7.xml"/></Relationships>
</file>

<file path=ppt/slides/_rels/slide24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7.xml"/><Relationship Id="rId5" Type="http://schemas.openxmlformats.org/officeDocument/2006/relationships/image" Target="../media/image268.png"/><Relationship Id="rId4" Type="http://schemas.openxmlformats.org/officeDocument/2006/relationships/image" Target="../media/image267.png"/></Relationships>
</file>

<file path=ppt/slides/_rels/slide24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2.xml"/><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24.xml"/><Relationship Id="rId1" Type="http://schemas.openxmlformats.org/officeDocument/2006/relationships/slideLayout" Target="../slideLayouts/slideLayout17.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25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25.xml"/><Relationship Id="rId1" Type="http://schemas.openxmlformats.org/officeDocument/2006/relationships/slideLayout" Target="../slideLayouts/slideLayout17.xml"/><Relationship Id="rId4" Type="http://schemas.openxmlformats.org/officeDocument/2006/relationships/image" Target="../media/image28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7.xml"/><Relationship Id="rId5" Type="http://schemas.openxmlformats.org/officeDocument/2006/relationships/image" Target="../media/image1920.png"/><Relationship Id="rId4" Type="http://schemas.openxmlformats.org/officeDocument/2006/relationships/slide" Target="slide246.xml"/></Relationships>
</file>

<file path=ppt/slides/_rels/slide25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7.xml"/><Relationship Id="rId4" Type="http://schemas.openxmlformats.org/officeDocument/2006/relationships/image" Target="../media/image291.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2" Type="http://schemas.openxmlformats.org/officeDocument/2006/relationships/hyperlink" Target="https://strimzi.io/blog/2020/10/15/producer-tuning/" TargetMode="External"/><Relationship Id="rId1" Type="http://schemas.openxmlformats.org/officeDocument/2006/relationships/slideLayout" Target="../slideLayouts/slideLayout1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7.xml"/><Relationship Id="rId1" Type="http://schemas.openxmlformats.org/officeDocument/2006/relationships/slideLayout" Target="../slideLayouts/slideLayout17.xml"/><Relationship Id="rId4" Type="http://schemas.openxmlformats.org/officeDocument/2006/relationships/image" Target="../media/image293.png"/></Relationships>
</file>

<file path=ppt/slides/_rels/slide26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hyperlink" Target="https://go.dev/dl/" TargetMode="External"/><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27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31.xml"/><Relationship Id="rId1" Type="http://schemas.openxmlformats.org/officeDocument/2006/relationships/slideLayout" Target="../slideLayouts/slideLayout17.xml"/><Relationship Id="rId4" Type="http://schemas.openxmlformats.org/officeDocument/2006/relationships/image" Target="../media/image300.png"/></Relationships>
</file>

<file path=ppt/slides/_rels/slide276.xml.rels><?xml version="1.0" encoding="UTF-8" standalone="yes"?>
<Relationships xmlns="http://schemas.openxmlformats.org/package/2006/relationships"><Relationship Id="rId2" Type="http://schemas.openxmlformats.org/officeDocument/2006/relationships/hyperlink" Target="https://github.com/linkedin/Burrow.git" TargetMode="External"/><Relationship Id="rId1" Type="http://schemas.openxmlformats.org/officeDocument/2006/relationships/slideLayout" Target="../slideLayouts/slideLayout1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7.xml"/></Relationships>
</file>

<file path=ppt/slides/_rels/slide281.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7.xml"/></Relationships>
</file>

<file path=ppt/slides/_rels/slide282.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7.xml"/></Relationships>
</file>

<file path=ppt/slides/_rels/slide28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32.xml"/><Relationship Id="rId1" Type="http://schemas.openxmlformats.org/officeDocument/2006/relationships/slideLayout" Target="../slideLayouts/slideLayout17.xml"/></Relationships>
</file>

<file path=ppt/slides/_rels/slide2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08.png"/></Relationships>
</file>

<file path=ppt/slides/_rels/slide28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18.png"/></Relationships>
</file>

<file path=ppt/slides/_rels/slide29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0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7A231E6-40BC-4543-B49C-70C223676E30}"/>
              </a:ext>
            </a:extLst>
          </p:cNvPr>
          <p:cNvPicPr>
            <a:picLocks noChangeAspect="1"/>
          </p:cNvPicPr>
          <p:nvPr/>
        </p:nvPicPr>
        <p:blipFill>
          <a:blip r:embed="rId3"/>
          <a:stretch>
            <a:fillRect/>
          </a:stretch>
        </p:blipFill>
        <p:spPr>
          <a:xfrm>
            <a:off x="867931" y="739598"/>
            <a:ext cx="8963025" cy="3495675"/>
          </a:xfrm>
          <a:prstGeom prst="rect">
            <a:avLst/>
          </a:prstGeom>
          <a:ln w="38100">
            <a:solidFill>
              <a:srgbClr val="0000FF"/>
            </a:solidFill>
          </a:ln>
        </p:spPr>
      </p:pic>
      <p:sp>
        <p:nvSpPr>
          <p:cNvPr id="6" name="TextBox 5">
            <a:extLst>
              <a:ext uri="{FF2B5EF4-FFF2-40B4-BE49-F238E27FC236}">
                <a16:creationId xmlns:a16="http://schemas.microsoft.com/office/drawing/2014/main" id="{AD628C21-55F0-47AF-B88F-084146765F3E}"/>
              </a:ext>
            </a:extLst>
          </p:cNvPr>
          <p:cNvSpPr txBox="1"/>
          <p:nvPr/>
        </p:nvSpPr>
        <p:spPr>
          <a:xfrm>
            <a:off x="-163928" y="1962237"/>
            <a:ext cx="1946367"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a:t>
            </a:r>
            <a:endParaRPr lang="en-US" altLang="ko-KR" sz="2000" b="1" dirty="0">
              <a:latin typeface="+mj-ea"/>
              <a:ea typeface="+mj-ea"/>
            </a:endParaRPr>
          </a:p>
        </p:txBody>
      </p:sp>
      <p:sp>
        <p:nvSpPr>
          <p:cNvPr id="7" name="직사각형 6">
            <a:extLst>
              <a:ext uri="{FF2B5EF4-FFF2-40B4-BE49-F238E27FC236}">
                <a16:creationId xmlns:a16="http://schemas.microsoft.com/office/drawing/2014/main" id="{453229F7-5F1F-451F-8B79-58010B43A09E}"/>
              </a:ext>
            </a:extLst>
          </p:cNvPr>
          <p:cNvSpPr/>
          <p:nvPr/>
        </p:nvSpPr>
        <p:spPr>
          <a:xfrm>
            <a:off x="1444623" y="2278714"/>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8FAEF7D-F450-F4B5-A8FF-3993391B9F48}"/>
              </a:ext>
            </a:extLst>
          </p:cNvPr>
          <p:cNvPicPr>
            <a:picLocks noChangeAspect="1"/>
          </p:cNvPicPr>
          <p:nvPr/>
        </p:nvPicPr>
        <p:blipFill>
          <a:blip r:embed="rId4"/>
          <a:stretch>
            <a:fillRect/>
          </a:stretch>
        </p:blipFill>
        <p:spPr>
          <a:xfrm>
            <a:off x="1594952" y="3608030"/>
            <a:ext cx="2752725" cy="348149"/>
          </a:xfrm>
          <a:prstGeom prst="rect">
            <a:avLst/>
          </a:prstGeom>
        </p:spPr>
      </p:pic>
      <p:sp>
        <p:nvSpPr>
          <p:cNvPr id="2" name="제목 1">
            <a:extLst>
              <a:ext uri="{FF2B5EF4-FFF2-40B4-BE49-F238E27FC236}">
                <a16:creationId xmlns:a16="http://schemas.microsoft.com/office/drawing/2014/main" id="{4ECFE1A3-1294-256E-3D3C-999362817A0C}"/>
              </a:ext>
            </a:extLst>
          </p:cNvPr>
          <p:cNvSpPr>
            <a:spLocks noGrp="1"/>
          </p:cNvSpPr>
          <p:nvPr>
            <p:ph type="title"/>
          </p:nvPr>
        </p:nvSpPr>
        <p:spPr>
          <a:xfrm>
            <a:off x="0" y="0"/>
            <a:ext cx="8596668" cy="1320800"/>
          </a:xfrm>
        </p:spPr>
        <p:txBody>
          <a:bodyPr/>
          <a:lstStyle/>
          <a:p>
            <a:r>
              <a:rPr lang="ko-KR" altLang="en-US" b="1" dirty="0"/>
              <a:t>다운로드 해주세요</a:t>
            </a:r>
            <a:r>
              <a:rPr lang="en-US" altLang="ko-KR" b="1" dirty="0"/>
              <a:t>. (</a:t>
            </a:r>
            <a:r>
              <a:rPr lang="en-US" altLang="ko-KR" sz="3600" b="1" i="0" dirty="0">
                <a:effectLst/>
                <a:latin typeface="Roboto" panose="020B0604020202020204" pitchFamily="2" charset="0"/>
                <a:hlinkClick r:id="rId5"/>
              </a:rPr>
              <a:t>http://vo.la/iz6N9</a:t>
            </a:r>
            <a:r>
              <a:rPr lang="en-US" altLang="ko-KR" sz="3600" b="1" i="0" dirty="0">
                <a:effectLst/>
                <a:latin typeface="Roboto" panose="020B0604020202020204" pitchFamily="2" charset="0"/>
              </a:rPr>
              <a:t>)</a:t>
            </a:r>
            <a:endParaRPr lang="ko-KR" altLang="en-US" b="1" dirty="0"/>
          </a:p>
        </p:txBody>
      </p:sp>
      <p:sp>
        <p:nvSpPr>
          <p:cNvPr id="8" name="직사각형 7">
            <a:extLst>
              <a:ext uri="{FF2B5EF4-FFF2-40B4-BE49-F238E27FC236}">
                <a16:creationId xmlns:a16="http://schemas.microsoft.com/office/drawing/2014/main" id="{14DD17EC-37B1-44B4-8B0B-542D03ADE72C}"/>
              </a:ext>
            </a:extLst>
          </p:cNvPr>
          <p:cNvSpPr/>
          <p:nvPr/>
        </p:nvSpPr>
        <p:spPr>
          <a:xfrm>
            <a:off x="1444622" y="3561188"/>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576A69-5FBC-5A53-2DAB-7F8E23DD0A35}"/>
              </a:ext>
            </a:extLst>
          </p:cNvPr>
          <p:cNvSpPr txBox="1"/>
          <p:nvPr/>
        </p:nvSpPr>
        <p:spPr>
          <a:xfrm>
            <a:off x="0" y="6461832"/>
            <a:ext cx="6980181" cy="369332"/>
          </a:xfrm>
          <a:prstGeom prst="rect">
            <a:avLst/>
          </a:prstGeom>
          <a:noFill/>
        </p:spPr>
        <p:txBody>
          <a:bodyPr wrap="none" rtlCol="0">
            <a:spAutoFit/>
          </a:bodyPr>
          <a:lstStyle/>
          <a:p>
            <a:r>
              <a:rPr lang="en-US" altLang="ko-KR" dirty="0"/>
              <a:t>git </a:t>
            </a:r>
            <a:r>
              <a:rPr lang="ko-KR" altLang="en-US" dirty="0"/>
              <a:t>주소 </a:t>
            </a:r>
            <a:r>
              <a:rPr lang="en-US" altLang="ko-KR" dirty="0"/>
              <a:t>: https://github.com/wonyongHwang/kopoKafkaPractice</a:t>
            </a:r>
            <a:endParaRPr lang="ko-KR" altLang="en-US" dirty="0"/>
          </a:p>
        </p:txBody>
      </p:sp>
      <p:sp>
        <p:nvSpPr>
          <p:cNvPr id="15" name="TextBox 14">
            <a:extLst>
              <a:ext uri="{FF2B5EF4-FFF2-40B4-BE49-F238E27FC236}">
                <a16:creationId xmlns:a16="http://schemas.microsoft.com/office/drawing/2014/main" id="{765DEFCD-DBFA-793E-AF2B-62CB6D626FAE}"/>
              </a:ext>
            </a:extLst>
          </p:cNvPr>
          <p:cNvSpPr txBox="1"/>
          <p:nvPr/>
        </p:nvSpPr>
        <p:spPr>
          <a:xfrm>
            <a:off x="37474" y="3454017"/>
            <a:ext cx="1543564"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Virtual Box</a:t>
            </a:r>
          </a:p>
        </p:txBody>
      </p:sp>
      <p:sp>
        <p:nvSpPr>
          <p:cNvPr id="18" name="직사각형 17">
            <a:extLst>
              <a:ext uri="{FF2B5EF4-FFF2-40B4-BE49-F238E27FC236}">
                <a16:creationId xmlns:a16="http://schemas.microsoft.com/office/drawing/2014/main" id="{947B4C02-EB91-BB14-1D1B-9A815A1A5F09}"/>
              </a:ext>
            </a:extLst>
          </p:cNvPr>
          <p:cNvSpPr/>
          <p:nvPr/>
        </p:nvSpPr>
        <p:spPr>
          <a:xfrm>
            <a:off x="6475445" y="3163078"/>
            <a:ext cx="5716555" cy="3298754"/>
          </a:xfrm>
          <a:prstGeom prst="rect">
            <a:avLst/>
          </a:prstGeom>
          <a:solidFill>
            <a:srgbClr val="00B0F0">
              <a:alpha val="39000"/>
            </a:srgbClr>
          </a:solid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a16="http://schemas.microsoft.com/office/drawing/2014/main" id="{71B95693-C69B-1EBE-373C-AAC644803A1F}"/>
              </a:ext>
            </a:extLst>
          </p:cNvPr>
          <p:cNvGrpSpPr/>
          <p:nvPr/>
        </p:nvGrpSpPr>
        <p:grpSpPr>
          <a:xfrm>
            <a:off x="6680718" y="3407975"/>
            <a:ext cx="5475730" cy="2895633"/>
            <a:chOff x="6680718" y="3407975"/>
            <a:chExt cx="5475730" cy="2895633"/>
          </a:xfrm>
        </p:grpSpPr>
        <p:pic>
          <p:nvPicPr>
            <p:cNvPr id="14" name="그림 13">
              <a:extLst>
                <a:ext uri="{FF2B5EF4-FFF2-40B4-BE49-F238E27FC236}">
                  <a16:creationId xmlns:a16="http://schemas.microsoft.com/office/drawing/2014/main" id="{2A23D8A4-1A65-0CC8-75DD-5BDC4BDB7F94}"/>
                </a:ext>
              </a:extLst>
            </p:cNvPr>
            <p:cNvPicPr>
              <a:picLocks noChangeAspect="1"/>
            </p:cNvPicPr>
            <p:nvPr/>
          </p:nvPicPr>
          <p:blipFill>
            <a:blip r:embed="rId6"/>
            <a:stretch>
              <a:fillRect/>
            </a:stretch>
          </p:blipFill>
          <p:spPr>
            <a:xfrm>
              <a:off x="6680718" y="3928462"/>
              <a:ext cx="5252562" cy="2375146"/>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F1B9C5-F8D7-60D4-8758-05DCBC2E2125}"/>
                </a:ext>
              </a:extLst>
            </p:cNvPr>
            <p:cNvSpPr txBox="1"/>
            <p:nvPr/>
          </p:nvSpPr>
          <p:spPr>
            <a:xfrm>
              <a:off x="6680718" y="3407975"/>
              <a:ext cx="5475730" cy="954107"/>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 다운로드 원활하지 않을 경우</a:t>
              </a:r>
              <a:r>
                <a:rPr lang="en-US" altLang="ko-KR" sz="2000" b="1" dirty="0">
                  <a:latin typeface="+mj-ea"/>
                  <a:ea typeface="+mj-ea"/>
                </a:rPr>
                <a:t>,</a:t>
              </a:r>
            </a:p>
            <a:p>
              <a:r>
                <a:rPr lang="ko-KR" altLang="en-US" sz="2000" b="1" dirty="0">
                  <a:latin typeface="+mj-ea"/>
                  <a:ea typeface="+mj-ea"/>
                </a:rPr>
                <a:t>아래 다운로드 사이트 이용 가능</a:t>
              </a:r>
              <a:endParaRPr lang="en-US" altLang="ko-KR" sz="2000" b="1" dirty="0">
                <a:latin typeface="+mj-ea"/>
                <a:ea typeface="+mj-ea"/>
              </a:endParaRPr>
            </a:p>
            <a:p>
              <a:r>
                <a:rPr lang="en-US" altLang="ko-KR" sz="1400" b="1" dirty="0">
                  <a:latin typeface="+mj-ea"/>
                  <a:ea typeface="+mj-ea"/>
                </a:rPr>
                <a:t>http://mirror.kakao.com/centos/7.9.2009/isos/x86_64/</a:t>
              </a:r>
            </a:p>
          </p:txBody>
        </p:sp>
        <p:sp>
          <p:nvSpPr>
            <p:cNvPr id="17" name="직사각형 16">
              <a:extLst>
                <a:ext uri="{FF2B5EF4-FFF2-40B4-BE49-F238E27FC236}">
                  <a16:creationId xmlns:a16="http://schemas.microsoft.com/office/drawing/2014/main" id="{9B44F5A5-95BD-A85A-DB57-1D494191E62E}"/>
                </a:ext>
              </a:extLst>
            </p:cNvPr>
            <p:cNvSpPr/>
            <p:nvPr/>
          </p:nvSpPr>
          <p:spPr>
            <a:xfrm>
              <a:off x="6680719" y="5654351"/>
              <a:ext cx="5252562" cy="242596"/>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12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2A7AE-A161-4262-ADF2-A23A0CDC8291}"/>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00A0DA4F-99C8-43E7-B04E-E2873D94C3B3}"/>
              </a:ext>
            </a:extLst>
          </p:cNvPr>
          <p:cNvPicPr>
            <a:picLocks noChangeAspect="1"/>
          </p:cNvPicPr>
          <p:nvPr/>
        </p:nvPicPr>
        <p:blipFill>
          <a:blip r:embed="rId3"/>
          <a:stretch>
            <a:fillRect/>
          </a:stretch>
        </p:blipFill>
        <p:spPr>
          <a:xfrm>
            <a:off x="677334" y="2132014"/>
            <a:ext cx="5951293" cy="3526300"/>
          </a:xfrm>
          <a:prstGeom prst="rect">
            <a:avLst/>
          </a:prstGeom>
        </p:spPr>
      </p:pic>
      <p:sp>
        <p:nvSpPr>
          <p:cNvPr id="5" name="TextBox 4">
            <a:extLst>
              <a:ext uri="{FF2B5EF4-FFF2-40B4-BE49-F238E27FC236}">
                <a16:creationId xmlns:a16="http://schemas.microsoft.com/office/drawing/2014/main" id="{1FB7AE1C-3D7C-4235-852E-61AD932DD6CE}"/>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6742988" y="4686713"/>
            <a:ext cx="5908104" cy="170912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Noto Sans KR"/>
              </a:rPr>
              <a:t> topic : </a:t>
            </a:r>
            <a:r>
              <a:rPr lang="ko-KR" altLang="en-US" dirty="0">
                <a:latin typeface="Noto Sans KR"/>
              </a:rPr>
              <a:t>메시지 종류</a:t>
            </a:r>
          </a:p>
          <a:p>
            <a:pPr>
              <a:lnSpc>
                <a:spcPct val="150000"/>
              </a:lnSpc>
              <a:buFont typeface="Arial" panose="020B0604020202020204" pitchFamily="34" charset="0"/>
              <a:buChar char="•"/>
            </a:pPr>
            <a:r>
              <a:rPr lang="en-US" altLang="ko-KR" dirty="0">
                <a:latin typeface="Noto Sans KR"/>
              </a:rPr>
              <a:t> partitions : topic </a:t>
            </a:r>
            <a:r>
              <a:rPr lang="ko-KR" altLang="en-US" dirty="0">
                <a:latin typeface="Noto Sans KR"/>
              </a:rPr>
              <a:t>이 나눠지는 단위</a:t>
            </a:r>
          </a:p>
          <a:p>
            <a:pPr>
              <a:lnSpc>
                <a:spcPct val="150000"/>
              </a:lnSpc>
              <a:buFont typeface="Arial" panose="020B0604020202020204" pitchFamily="34" charset="0"/>
              <a:buChar char="•"/>
            </a:pPr>
            <a:r>
              <a:rPr lang="en-US" altLang="ko-KR" dirty="0">
                <a:latin typeface="Noto Sans KR"/>
              </a:rPr>
              <a:t> Log : 1</a:t>
            </a:r>
            <a:r>
              <a:rPr lang="ko-KR" altLang="en-US" dirty="0">
                <a:latin typeface="Noto Sans KR"/>
              </a:rPr>
              <a:t>개의 </a:t>
            </a:r>
            <a:r>
              <a:rPr lang="ko-KR" altLang="en-US" dirty="0" err="1">
                <a:latin typeface="Noto Sans KR"/>
              </a:rPr>
              <a:t>메세지</a:t>
            </a:r>
            <a:endParaRPr lang="ko-KR" altLang="en-US" dirty="0">
              <a:latin typeface="Noto Sans KR"/>
            </a:endParaRPr>
          </a:p>
          <a:p>
            <a:pPr>
              <a:lnSpc>
                <a:spcPct val="150000"/>
              </a:lnSpc>
              <a:buFont typeface="Arial" panose="020B0604020202020204" pitchFamily="34" charset="0"/>
              <a:buChar char="•"/>
            </a:pPr>
            <a:r>
              <a:rPr lang="en-US" altLang="ko-KR" dirty="0">
                <a:latin typeface="Noto Sans KR"/>
              </a:rPr>
              <a:t> offset : </a:t>
            </a:r>
            <a:r>
              <a:rPr lang="ko-KR" altLang="en-US" dirty="0">
                <a:latin typeface="Noto Sans KR"/>
              </a:rPr>
              <a:t>파티션 내에서 각 메시지가 가지는 </a:t>
            </a:r>
            <a:r>
              <a:rPr lang="en-US" altLang="ko-KR" dirty="0">
                <a:latin typeface="Noto Sans KR"/>
              </a:rPr>
              <a:t>unique id</a:t>
            </a:r>
            <a:endParaRPr lang="en-US" altLang="ko-KR" b="0" i="0" dirty="0">
              <a:effectLst/>
              <a:latin typeface="Noto Sans KR"/>
            </a:endParaRPr>
          </a:p>
        </p:txBody>
      </p:sp>
    </p:spTree>
    <p:extLst>
      <p:ext uri="{BB962C8B-B14F-4D97-AF65-F5344CB8AC3E}">
        <p14:creationId xmlns:p14="http://schemas.microsoft.com/office/powerpoint/2010/main" val="559805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35531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b="1" dirty="0" err="1">
                <a:solidFill>
                  <a:srgbClr val="FF0000"/>
                </a:solidFill>
              </a:rPr>
              <a:t>key_serializer</a:t>
            </a:r>
            <a:r>
              <a:rPr lang="en-US" altLang="ko-KR" b="1" dirty="0">
                <a:solidFill>
                  <a:srgbClr val="FF0000"/>
                </a:solidFill>
              </a:rPr>
              <a:t>=</a:t>
            </a:r>
            <a:r>
              <a:rPr lang="en-US" altLang="ko-KR" b="1" dirty="0" err="1">
                <a:solidFill>
                  <a:srgbClr val="FF0000"/>
                </a:solidFill>
              </a:rPr>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="1"</a:t>
            </a:r>
            <a:r>
              <a:rPr lang="en-US" altLang="ko-KR" dirty="0"/>
              <a:t>,value=data)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="2"</a:t>
            </a:r>
            <a:r>
              <a:rPr lang="en-US" altLang="ko-KR" dirty="0"/>
              <a:t>,value=data)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 name="TextBox 1">
            <a:extLst>
              <a:ext uri="{FF2B5EF4-FFF2-40B4-BE49-F238E27FC236}">
                <a16:creationId xmlns:a16="http://schemas.microsoft.com/office/drawing/2014/main" id="{A26F8E84-4FF1-42A6-8E00-11AF063D7C0F}"/>
              </a:ext>
            </a:extLst>
          </p:cNvPr>
          <p:cNvSpPr txBox="1"/>
          <p:nvPr/>
        </p:nvSpPr>
        <p:spPr>
          <a:xfrm>
            <a:off x="1000647" y="6254122"/>
            <a:ext cx="10865603" cy="5232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0</a:t>
            </a:r>
          </a:p>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1</a:t>
            </a:r>
            <a:endParaRPr lang="ko-KR" altLang="en-US" sz="1400" b="1" dirty="0">
              <a:solidFill>
                <a:srgbClr val="FF0000"/>
              </a:solidFill>
            </a:endParaRPr>
          </a:p>
        </p:txBody>
      </p:sp>
      <p:sp>
        <p:nvSpPr>
          <p:cNvPr id="4" name="TextBox 3">
            <a:extLst>
              <a:ext uri="{FF2B5EF4-FFF2-40B4-BE49-F238E27FC236}">
                <a16:creationId xmlns:a16="http://schemas.microsoft.com/office/drawing/2014/main" id="{C99CA2FB-4191-48EC-B389-59C46A1CEEB5}"/>
              </a:ext>
            </a:extLst>
          </p:cNvPr>
          <p:cNvSpPr txBox="1"/>
          <p:nvPr/>
        </p:nvSpPr>
        <p:spPr>
          <a:xfrm>
            <a:off x="4613513" y="6020229"/>
            <a:ext cx="2923557" cy="30777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defPPr>
              <a:defRPr lang="en-US"/>
            </a:defPPr>
            <a:lvl1pPr>
              <a:defRPr sz="1400"/>
            </a:lvl1pPr>
          </a:lstStyle>
          <a:p>
            <a:r>
              <a:rPr lang="en-US" altLang="ko-KR" dirty="0">
                <a:latin typeface="+mj-ea"/>
                <a:ea typeface="+mj-ea"/>
              </a:rPr>
              <a:t>key</a:t>
            </a:r>
            <a:r>
              <a:rPr lang="ko-KR" altLang="en-US" dirty="0">
                <a:latin typeface="+mj-ea"/>
                <a:ea typeface="+mj-ea"/>
              </a:rPr>
              <a:t>에 따른 파티션 분배 결과 확인</a:t>
            </a:r>
          </a:p>
        </p:txBody>
      </p:sp>
    </p:spTree>
    <p:extLst>
      <p:ext uri="{BB962C8B-B14F-4D97-AF65-F5344CB8AC3E}">
        <p14:creationId xmlns:p14="http://schemas.microsoft.com/office/powerpoint/2010/main" val="1232491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632311"/>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b="1" dirty="0" err="1">
                <a:solidFill>
                  <a:srgbClr val="FF0000"/>
                </a:solidFill>
              </a:rPr>
              <a:t>compression_type</a:t>
            </a:r>
            <a:r>
              <a:rPr lang="en-US" altLang="ko-KR" b="1" dirty="0">
                <a:solidFill>
                  <a:srgbClr val="FF0000"/>
                </a:solidFill>
              </a:rPr>
              <a:t>='</a:t>
            </a:r>
            <a:r>
              <a:rPr lang="en-US" altLang="ko-KR" b="1" dirty="0" err="1">
                <a:solidFill>
                  <a:srgbClr val="FF0000"/>
                </a:solidFill>
              </a:rPr>
              <a:t>gzip</a:t>
            </a:r>
            <a:r>
              <a:rPr lang="en-US" altLang="ko-KR" b="1" dirty="0">
                <a:solidFill>
                  <a:srgbClr val="FF0000"/>
                </a:solidFill>
              </a:rPr>
              <a:t>’,</a:t>
            </a:r>
            <a:br>
              <a:rPr lang="en-US" altLang="ko-KR" dirty="0"/>
            </a:br>
            <a:r>
              <a:rPr lang="en-US" altLang="ko-KR" dirty="0"/>
              <a:t>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dirty="0" err="1"/>
              <a:t>key_serializer</a:t>
            </a:r>
            <a:r>
              <a:rPr lang="en-US" altLang="ko-KR" dirty="0"/>
              <a:t>=</a:t>
            </a:r>
            <a:r>
              <a:rPr lang="en-US" altLang="ko-KR" dirty="0" err="1"/>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="1",value=data)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="2",value=data)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3" name="그림 2">
            <a:extLst>
              <a:ext uri="{FF2B5EF4-FFF2-40B4-BE49-F238E27FC236}">
                <a16:creationId xmlns:a16="http://schemas.microsoft.com/office/drawing/2014/main" id="{463939D7-C512-41DE-9BFF-FCAB397428DF}"/>
              </a:ext>
            </a:extLst>
          </p:cNvPr>
          <p:cNvPicPr>
            <a:picLocks noChangeAspect="1"/>
          </p:cNvPicPr>
          <p:nvPr/>
        </p:nvPicPr>
        <p:blipFill>
          <a:blip r:embed="rId2"/>
          <a:stretch>
            <a:fillRect/>
          </a:stretch>
        </p:blipFill>
        <p:spPr>
          <a:xfrm>
            <a:off x="7973710" y="5421734"/>
            <a:ext cx="4092555" cy="856405"/>
          </a:xfrm>
          <a:prstGeom prst="rect">
            <a:avLst/>
          </a:prstGeom>
        </p:spPr>
      </p:pic>
    </p:spTree>
    <p:extLst>
      <p:ext uri="{BB962C8B-B14F-4D97-AF65-F5344CB8AC3E}">
        <p14:creationId xmlns:p14="http://schemas.microsoft.com/office/powerpoint/2010/main" val="908918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5285F16-97A7-4DEC-BE83-35BC19B57F8C}"/>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7" name="TextBox 6">
            <a:extLst>
              <a:ext uri="{FF2B5EF4-FFF2-40B4-BE49-F238E27FC236}">
                <a16:creationId xmlns:a16="http://schemas.microsoft.com/office/drawing/2014/main" id="{3268C11A-79DA-4193-B55B-6BFDEE4B5D33}"/>
              </a:ext>
            </a:extLst>
          </p:cNvPr>
          <p:cNvSpPr txBox="1"/>
          <p:nvPr/>
        </p:nvSpPr>
        <p:spPr>
          <a:xfrm>
            <a:off x="1286590" y="2962434"/>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0</a:t>
            </a:r>
            <a:endParaRPr lang="ko-KR" altLang="en-US" dirty="0"/>
          </a:p>
        </p:txBody>
      </p:sp>
      <p:sp>
        <p:nvSpPr>
          <p:cNvPr id="8" name="TextBox 7">
            <a:extLst>
              <a:ext uri="{FF2B5EF4-FFF2-40B4-BE49-F238E27FC236}">
                <a16:creationId xmlns:a16="http://schemas.microsoft.com/office/drawing/2014/main" id="{E2B7F649-5617-49EE-B820-DC01292033FC}"/>
              </a:ext>
            </a:extLst>
          </p:cNvPr>
          <p:cNvSpPr txBox="1"/>
          <p:nvPr/>
        </p:nvSpPr>
        <p:spPr>
          <a:xfrm>
            <a:off x="1310402" y="4242846"/>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1</a:t>
            </a:r>
            <a:endParaRPr lang="ko-KR" altLang="en-US" dirty="0"/>
          </a:p>
        </p:txBody>
      </p:sp>
      <p:pic>
        <p:nvPicPr>
          <p:cNvPr id="10" name="그림 9">
            <a:extLst>
              <a:ext uri="{FF2B5EF4-FFF2-40B4-BE49-F238E27FC236}">
                <a16:creationId xmlns:a16="http://schemas.microsoft.com/office/drawing/2014/main" id="{6CD2A428-57C9-4956-BC3D-7B8F2013F68E}"/>
              </a:ext>
            </a:extLst>
          </p:cNvPr>
          <p:cNvPicPr>
            <a:picLocks noChangeAspect="1"/>
          </p:cNvPicPr>
          <p:nvPr/>
        </p:nvPicPr>
        <p:blipFill rotWithShape="1">
          <a:blip r:embed="rId3"/>
          <a:srcRect l="9970"/>
          <a:stretch/>
        </p:blipFill>
        <p:spPr>
          <a:xfrm>
            <a:off x="10381502" y="4161944"/>
            <a:ext cx="1730257" cy="1561523"/>
          </a:xfrm>
          <a:prstGeom prst="rect">
            <a:avLst/>
          </a:prstGeom>
        </p:spPr>
      </p:pic>
      <p:pic>
        <p:nvPicPr>
          <p:cNvPr id="12" name="그림 11">
            <a:extLst>
              <a:ext uri="{FF2B5EF4-FFF2-40B4-BE49-F238E27FC236}">
                <a16:creationId xmlns:a16="http://schemas.microsoft.com/office/drawing/2014/main" id="{B76CEAAF-9DA9-45D9-A3F3-7EF656222E6A}"/>
              </a:ext>
            </a:extLst>
          </p:cNvPr>
          <p:cNvPicPr>
            <a:picLocks noChangeAspect="1"/>
          </p:cNvPicPr>
          <p:nvPr/>
        </p:nvPicPr>
        <p:blipFill rotWithShape="1">
          <a:blip r:embed="rId4"/>
          <a:srcRect l="3507"/>
          <a:stretch/>
        </p:blipFill>
        <p:spPr>
          <a:xfrm>
            <a:off x="10381501" y="2821010"/>
            <a:ext cx="1768337" cy="983345"/>
          </a:xfrm>
          <a:prstGeom prst="rect">
            <a:avLst/>
          </a:prstGeom>
        </p:spPr>
      </p:pic>
      <p:pic>
        <p:nvPicPr>
          <p:cNvPr id="14" name="그림 13">
            <a:extLst>
              <a:ext uri="{FF2B5EF4-FFF2-40B4-BE49-F238E27FC236}">
                <a16:creationId xmlns:a16="http://schemas.microsoft.com/office/drawing/2014/main" id="{91F44712-E103-4275-85B5-B94068CB5A93}"/>
              </a:ext>
            </a:extLst>
          </p:cNvPr>
          <p:cNvPicPr>
            <a:picLocks noChangeAspect="1"/>
          </p:cNvPicPr>
          <p:nvPr/>
        </p:nvPicPr>
        <p:blipFill>
          <a:blip r:embed="rId5"/>
          <a:stretch>
            <a:fillRect/>
          </a:stretch>
        </p:blipFill>
        <p:spPr>
          <a:xfrm>
            <a:off x="78852" y="2679589"/>
            <a:ext cx="759707" cy="2964710"/>
          </a:xfrm>
          <a:prstGeom prst="rect">
            <a:avLst/>
          </a:prstGeom>
        </p:spPr>
      </p:pic>
      <p:sp>
        <p:nvSpPr>
          <p:cNvPr id="15" name="화살표: 오른쪽 14">
            <a:extLst>
              <a:ext uri="{FF2B5EF4-FFF2-40B4-BE49-F238E27FC236}">
                <a16:creationId xmlns:a16="http://schemas.microsoft.com/office/drawing/2014/main" id="{47659AAF-AB83-48DE-9D2D-20C810A60BDC}"/>
              </a:ext>
            </a:extLst>
          </p:cNvPr>
          <p:cNvSpPr/>
          <p:nvPr/>
        </p:nvSpPr>
        <p:spPr>
          <a:xfrm>
            <a:off x="867667" y="3591084"/>
            <a:ext cx="418923"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B8F1F22-2B9B-4CCC-A945-C57D7933E638}"/>
              </a:ext>
            </a:extLst>
          </p:cNvPr>
          <p:cNvSpPr txBox="1"/>
          <p:nvPr/>
        </p:nvSpPr>
        <p:spPr>
          <a:xfrm>
            <a:off x="1900963" y="1154482"/>
            <a:ext cx="7109639" cy="872418"/>
          </a:xfrm>
          <a:prstGeom prst="rect">
            <a:avLst/>
          </a:prstGeom>
          <a:noFill/>
        </p:spPr>
        <p:txBody>
          <a:bodyPr wrap="none" rtlCol="0">
            <a:spAutoFit/>
          </a:bodyPr>
          <a:lstStyle/>
          <a:p>
            <a:pPr>
              <a:lnSpc>
                <a:spcPct val="150000"/>
              </a:lnSpc>
            </a:pPr>
            <a:r>
              <a:rPr lang="en-US" altLang="ko-KR" i="0" dirty="0">
                <a:solidFill>
                  <a:srgbClr val="202124"/>
                </a:solidFill>
                <a:effectLst/>
                <a:latin typeface="arial" panose="020B0604020202020204" pitchFamily="34" charset="0"/>
              </a:rPr>
              <a:t>Kafka does not guarantee ordering of messages between partitions.</a:t>
            </a:r>
          </a:p>
          <a:p>
            <a:pPr>
              <a:lnSpc>
                <a:spcPct val="150000"/>
              </a:lnSpc>
            </a:pPr>
            <a:r>
              <a:rPr lang="en-US" altLang="ko-KR" i="0" dirty="0">
                <a:solidFill>
                  <a:srgbClr val="202124"/>
                </a:solidFill>
                <a:effectLst/>
                <a:latin typeface="arial" panose="020B0604020202020204" pitchFamily="34" charset="0"/>
              </a:rPr>
              <a:t>It does guarantee ordering within a partition</a:t>
            </a:r>
            <a:endParaRPr lang="en-US" altLang="ko-KR" dirty="0"/>
          </a:p>
        </p:txBody>
      </p:sp>
    </p:spTree>
    <p:extLst>
      <p:ext uri="{BB962C8B-B14F-4D97-AF65-F5344CB8AC3E}">
        <p14:creationId xmlns:p14="http://schemas.microsoft.com/office/powerpoint/2010/main" val="18956764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66BE51-FA88-4B9D-9DFA-B08AD34A0B4A}"/>
              </a:ext>
            </a:extLst>
          </p:cNvPr>
          <p:cNvSpPr>
            <a:spLocks noGrp="1"/>
          </p:cNvSpPr>
          <p:nvPr>
            <p:ph type="title"/>
          </p:nvPr>
        </p:nvSpPr>
        <p:spPr>
          <a:xfrm>
            <a:off x="42334" y="25400"/>
            <a:ext cx="8596668" cy="1320800"/>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(1/2)</a:t>
            </a:r>
            <a:endParaRPr lang="ko-KR" altLang="en-US" dirty="0" err="1"/>
          </a:p>
        </p:txBody>
      </p:sp>
      <p:sp>
        <p:nvSpPr>
          <p:cNvPr id="4" name="TextBox 3">
            <a:extLst>
              <a:ext uri="{FF2B5EF4-FFF2-40B4-BE49-F238E27FC236}">
                <a16:creationId xmlns:a16="http://schemas.microsoft.com/office/drawing/2014/main" id="{BD0C7002-4E70-40F7-BA13-FAEA212AABA8}"/>
              </a:ext>
            </a:extLst>
          </p:cNvPr>
          <p:cNvSpPr txBox="1"/>
          <p:nvPr/>
        </p:nvSpPr>
        <p:spPr>
          <a:xfrm>
            <a:off x="349552" y="1380067"/>
            <a:ext cx="10862733" cy="40318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600" dirty="0">
                <a:ea typeface="+mn-lt"/>
                <a:cs typeface="+mn-lt"/>
              </a:rPr>
              <a:t>from</a:t>
            </a:r>
            <a:r>
              <a:rPr lang="ko-KR" altLang="en-US" sz="1600" dirty="0">
                <a:ea typeface="+mn-lt"/>
                <a:cs typeface="+mn-lt"/>
              </a:rPr>
              <a:t> </a:t>
            </a:r>
            <a:r>
              <a:rPr lang="en-US" altLang="ko-KR" sz="1600" dirty="0" err="1">
                <a:ea typeface="+mn-lt"/>
                <a:cs typeface="+mn-lt"/>
              </a:rPr>
              <a:t>kafka</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err="1">
                <a:ea typeface="+mn-lt"/>
                <a:cs typeface="+mn-lt"/>
              </a:rPr>
              <a:t>KafkaProducer</a:t>
            </a:r>
            <a:endParaRPr lang="ko-KR" altLang="en-US" sz="1600" dirty="0">
              <a:ea typeface="HY그래픽M"/>
            </a:endParaRPr>
          </a:p>
          <a:p>
            <a:r>
              <a:rPr lang="en-US" altLang="ko-KR" sz="1600" dirty="0">
                <a:ea typeface="+mn-lt"/>
                <a:cs typeface="+mn-lt"/>
              </a:rPr>
              <a:t>from</a:t>
            </a:r>
            <a:r>
              <a:rPr lang="ko-KR" altLang="en-US" sz="1600" dirty="0">
                <a:ea typeface="+mn-lt"/>
                <a:cs typeface="+mn-lt"/>
              </a:rPr>
              <a:t> </a:t>
            </a:r>
            <a:r>
              <a:rPr lang="en-US" altLang="ko-KR" sz="1600" dirty="0" err="1">
                <a:ea typeface="+mn-lt"/>
                <a:cs typeface="+mn-lt"/>
              </a:rPr>
              <a:t>json</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a:ea typeface="+mn-lt"/>
                <a:cs typeface="+mn-lt"/>
              </a:rPr>
              <a:t>dumps</a:t>
            </a:r>
            <a:endParaRPr lang="ko-KR" altLang="en-US" sz="1600" dirty="0">
              <a:ea typeface="HY그래픽M"/>
            </a:endParaRPr>
          </a:p>
          <a:p>
            <a:r>
              <a:rPr lang="en-US" altLang="ko-KR" sz="1600" dirty="0">
                <a:ea typeface="+mn-lt"/>
                <a:cs typeface="+mn-lt"/>
              </a:rPr>
              <a:t>import</a:t>
            </a:r>
            <a:r>
              <a:rPr lang="ko-KR" altLang="en-US" sz="1600" dirty="0">
                <a:ea typeface="+mn-lt"/>
                <a:cs typeface="+mn-lt"/>
              </a:rPr>
              <a:t> </a:t>
            </a:r>
            <a:r>
              <a:rPr lang="en-US" altLang="ko-KR" sz="1600" dirty="0">
                <a:ea typeface="+mn-lt"/>
                <a:cs typeface="+mn-lt"/>
              </a:rPr>
              <a:t>time</a:t>
            </a:r>
            <a:endParaRPr lang="ko-KR" altLang="en-US" sz="1600" dirty="0">
              <a:ea typeface="HY그래픽M"/>
            </a:endParaRPr>
          </a:p>
          <a:p>
            <a:endParaRPr lang="en-US" altLang="ko-KR" sz="1600" dirty="0">
              <a:ea typeface="HY그래픽M"/>
            </a:endParaRPr>
          </a:p>
          <a:p>
            <a:r>
              <a:rPr lang="en-US" altLang="ko-KR" sz="1600" dirty="0">
                <a:ea typeface="+mn-lt"/>
                <a:cs typeface="+mn-lt"/>
              </a:rPr>
              <a:t>producer</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KafkaProducer</a:t>
            </a:r>
            <a:r>
              <a:rPr lang="en-US" altLang="ko-KR" sz="1600" dirty="0">
                <a:ea typeface="+mn-lt"/>
                <a:cs typeface="+mn-lt"/>
              </a:rPr>
              <a:t>(acks=0,</a:t>
            </a:r>
            <a:r>
              <a:rPr lang="ko-KR" altLang="en-US" sz="1600" dirty="0">
                <a:ea typeface="+mn-lt"/>
                <a:cs typeface="+mn-lt"/>
              </a:rPr>
              <a:t> </a:t>
            </a:r>
            <a:r>
              <a:rPr lang="en-US" altLang="ko-KR" sz="1600" dirty="0" err="1">
                <a:ea typeface="+mn-lt"/>
                <a:cs typeface="+mn-lt"/>
              </a:rPr>
              <a:t>bootstrap_servers</a:t>
            </a:r>
            <a:r>
              <a:rPr lang="en-US" altLang="ko-KR" sz="1600" dirty="0">
                <a:ea typeface="+mn-lt"/>
                <a:cs typeface="+mn-lt"/>
              </a:rPr>
              <a:t>='master:9092,slave1:9092,slave2:9092',</a:t>
            </a:r>
            <a:r>
              <a:rPr lang="ko-KR" altLang="en-US" sz="1600" dirty="0">
                <a:ea typeface="+mn-lt"/>
                <a:cs typeface="+mn-lt"/>
              </a:rPr>
              <a:t> </a:t>
            </a:r>
            <a:r>
              <a:rPr lang="en-US" altLang="ko-KR" sz="1600" dirty="0" err="1">
                <a:ea typeface="+mn-lt"/>
                <a:cs typeface="+mn-lt"/>
              </a:rPr>
              <a:t>value_serializer</a:t>
            </a:r>
            <a:r>
              <a:rPr lang="en-US" altLang="ko-KR" sz="1600" dirty="0">
                <a:ea typeface="+mn-lt"/>
                <a:cs typeface="+mn-lt"/>
              </a:rPr>
              <a:t>=lambda</a:t>
            </a:r>
            <a:r>
              <a:rPr lang="ko-KR" altLang="en-US" sz="1600" dirty="0">
                <a:ea typeface="+mn-lt"/>
                <a:cs typeface="+mn-lt"/>
              </a:rPr>
              <a:t> </a:t>
            </a:r>
            <a:r>
              <a:rPr lang="en-US" altLang="ko-KR" sz="1600" dirty="0">
                <a:ea typeface="+mn-lt"/>
                <a:cs typeface="+mn-lt"/>
              </a:rPr>
              <a:t>x:</a:t>
            </a:r>
            <a:r>
              <a:rPr lang="ko-KR" altLang="en-US" sz="1600" dirty="0">
                <a:ea typeface="+mn-lt"/>
                <a:cs typeface="+mn-lt"/>
              </a:rPr>
              <a:t> </a:t>
            </a:r>
            <a:r>
              <a:rPr lang="en-US" altLang="ko-KR" sz="1600" dirty="0">
                <a:ea typeface="+mn-lt"/>
                <a:cs typeface="+mn-lt"/>
              </a:rPr>
              <a:t>dumps(x).encode('utf-8'))</a:t>
            </a:r>
            <a:endParaRPr lang="ko-KR" altLang="en-US" sz="1600" dirty="0">
              <a:ea typeface="HY그래픽M"/>
            </a:endParaRPr>
          </a:p>
          <a:p>
            <a:endParaRPr lang="en-US" altLang="ko-KR" sz="1600" dirty="0">
              <a:ea typeface="HY그래픽M"/>
            </a:endParaRPr>
          </a:p>
          <a:p>
            <a:r>
              <a:rPr lang="en-US" altLang="ko-KR" sz="1600" dirty="0">
                <a:ea typeface="+mn-lt"/>
                <a:cs typeface="+mn-lt"/>
              </a:rPr>
              <a:t>start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endParaRPr lang="ko-KR" altLang="en-US" sz="1600" dirty="0">
              <a:ea typeface="HY그래픽M"/>
            </a:endParaRPr>
          </a:p>
          <a:p>
            <a:r>
              <a:rPr lang="en-US" altLang="ko-KR" sz="1600" dirty="0">
                <a:ea typeface="+mn-lt"/>
                <a:cs typeface="+mn-lt"/>
              </a:rPr>
              <a:t>for</a:t>
            </a:r>
            <a:r>
              <a:rPr lang="ko-KR" altLang="en-US" sz="1600" dirty="0">
                <a:ea typeface="+mn-lt"/>
                <a:cs typeface="+mn-lt"/>
              </a:rPr>
              <a:t> </a:t>
            </a:r>
            <a:r>
              <a:rPr lang="en-US" altLang="ko-KR" sz="1600" dirty="0" err="1">
                <a:ea typeface="+mn-lt"/>
                <a:cs typeface="+mn-lt"/>
              </a:rPr>
              <a:t>i</a:t>
            </a:r>
            <a:r>
              <a:rPr lang="ko-KR" altLang="en-US" sz="1600" dirty="0">
                <a:ea typeface="+mn-lt"/>
                <a:cs typeface="+mn-lt"/>
              </a:rPr>
              <a:t> </a:t>
            </a:r>
            <a:r>
              <a:rPr lang="en-US" altLang="ko-KR" sz="1600" dirty="0">
                <a:ea typeface="+mn-lt"/>
                <a:cs typeface="+mn-lt"/>
              </a:rPr>
              <a:t>in</a:t>
            </a:r>
            <a:r>
              <a:rPr lang="ko-KR" altLang="en-US" sz="1600" dirty="0">
                <a:ea typeface="+mn-lt"/>
                <a:cs typeface="+mn-lt"/>
              </a:rPr>
              <a:t> </a:t>
            </a:r>
            <a:r>
              <a:rPr lang="en-US" altLang="ko-KR" sz="1600" dirty="0">
                <a:ea typeface="+mn-lt"/>
                <a:cs typeface="+mn-lt"/>
              </a:rPr>
              <a:t>range(10000):</a:t>
            </a:r>
            <a:endParaRPr lang="ko-KR" altLang="en-US" sz="1600" dirty="0">
              <a:ea typeface="HY그래픽M"/>
            </a:endParaRPr>
          </a:p>
          <a:p>
            <a:r>
              <a:rPr lang="ko-KR" altLang="en-US" sz="1600" dirty="0">
                <a:ea typeface="+mn-lt"/>
                <a:cs typeface="+mn-lt"/>
              </a:rPr>
              <a:t>        </a:t>
            </a:r>
            <a:r>
              <a:rPr lang="en-US" altLang="ko-KR" sz="1600" dirty="0">
                <a:ea typeface="+mn-lt"/>
                <a:cs typeface="+mn-lt"/>
              </a:rPr>
              <a:t>data</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'my</a:t>
            </a:r>
            <a:r>
              <a:rPr lang="ko-KR" altLang="en-US" sz="1600" dirty="0">
                <a:ea typeface="+mn-lt"/>
                <a:cs typeface="+mn-lt"/>
              </a:rPr>
              <a:t> </a:t>
            </a:r>
            <a:r>
              <a:rPr lang="en-US" altLang="ko-KR" sz="1600" dirty="0">
                <a:ea typeface="+mn-lt"/>
                <a:cs typeface="+mn-lt"/>
              </a:rPr>
              <a:t>async</a:t>
            </a:r>
            <a:r>
              <a:rPr lang="ko-KR" altLang="en-US" sz="1600" dirty="0">
                <a:ea typeface="+mn-lt"/>
                <a:cs typeface="+mn-lt"/>
              </a:rPr>
              <a:t> </a:t>
            </a:r>
            <a:r>
              <a:rPr lang="en-US" altLang="ko-KR" sz="1600" dirty="0">
                <a:ea typeface="+mn-lt"/>
                <a:cs typeface="+mn-lt"/>
              </a:rPr>
              <a:t>message</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str(</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err="1">
                <a:ea typeface="+mn-lt"/>
                <a:cs typeface="+mn-lt"/>
              </a:rPr>
              <a:t>producer.send</a:t>
            </a:r>
            <a:r>
              <a:rPr lang="en-US" altLang="ko-KR" sz="1600" dirty="0">
                <a:ea typeface="+mn-lt"/>
                <a:cs typeface="+mn-lt"/>
              </a:rPr>
              <a:t>('</a:t>
            </a:r>
            <a:r>
              <a:rPr lang="en-US" altLang="ko-KR" sz="1600" dirty="0" err="1">
                <a:ea typeface="+mn-lt"/>
                <a:cs typeface="+mn-lt"/>
              </a:rPr>
              <a:t>kopo</a:t>
            </a:r>
            <a:r>
              <a:rPr lang="en-US" altLang="ko-KR" sz="1600" dirty="0">
                <a:ea typeface="+mn-lt"/>
                <a:cs typeface="+mn-lt"/>
              </a:rPr>
              <a:t>-</a:t>
            </a:r>
            <a:r>
              <a:rPr lang="en-US" altLang="ko-KR" sz="1600" dirty="0" err="1">
                <a:ea typeface="+mn-lt"/>
                <a:cs typeface="+mn-lt"/>
              </a:rPr>
              <a:t>topic',data</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a:ea typeface="+mn-lt"/>
                <a:cs typeface="+mn-lt"/>
              </a:rPr>
              <a:t>print(</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sz="1600" dirty="0">
                <a:ea typeface="+mn-lt"/>
                <a:cs typeface="+mn-lt"/>
              </a:rPr>
              <a:t># </a:t>
            </a:r>
            <a:r>
              <a:rPr lang="ko-KR" sz="1600" dirty="0" err="1">
                <a:ea typeface="+mn-lt"/>
                <a:cs typeface="+mn-lt"/>
              </a:rPr>
              <a:t>block</a:t>
            </a:r>
            <a:r>
              <a:rPr lang="ko-KR" sz="1600" dirty="0">
                <a:ea typeface="+mn-lt"/>
                <a:cs typeface="+mn-lt"/>
              </a:rPr>
              <a:t> </a:t>
            </a:r>
            <a:r>
              <a:rPr lang="ko-KR" sz="1600" dirty="0" err="1">
                <a:ea typeface="+mn-lt"/>
                <a:cs typeface="+mn-lt"/>
              </a:rPr>
              <a:t>until</a:t>
            </a:r>
            <a:r>
              <a:rPr lang="ko-KR" sz="1600" dirty="0">
                <a:ea typeface="+mn-lt"/>
                <a:cs typeface="+mn-lt"/>
              </a:rPr>
              <a:t> </a:t>
            </a:r>
            <a:r>
              <a:rPr lang="ko-KR" sz="1600" dirty="0" err="1">
                <a:ea typeface="+mn-lt"/>
                <a:cs typeface="+mn-lt"/>
              </a:rPr>
              <a:t>all</a:t>
            </a:r>
            <a:r>
              <a:rPr lang="ko-KR" sz="1600" dirty="0">
                <a:ea typeface="+mn-lt"/>
                <a:cs typeface="+mn-lt"/>
              </a:rPr>
              <a:t> </a:t>
            </a:r>
            <a:r>
              <a:rPr lang="ko-KR" sz="1600" dirty="0" err="1">
                <a:ea typeface="+mn-lt"/>
                <a:cs typeface="+mn-lt"/>
              </a:rPr>
              <a:t>async</a:t>
            </a:r>
            <a:r>
              <a:rPr lang="ko-KR" sz="1600" dirty="0">
                <a:ea typeface="+mn-lt"/>
                <a:cs typeface="+mn-lt"/>
              </a:rPr>
              <a:t> </a:t>
            </a:r>
            <a:r>
              <a:rPr lang="ko-KR" sz="1600" dirty="0" err="1">
                <a:ea typeface="+mn-lt"/>
                <a:cs typeface="+mn-lt"/>
              </a:rPr>
              <a:t>messages</a:t>
            </a:r>
            <a:r>
              <a:rPr lang="ko-KR" sz="1600" dirty="0">
                <a:ea typeface="+mn-lt"/>
                <a:cs typeface="+mn-lt"/>
              </a:rPr>
              <a:t> </a:t>
            </a:r>
            <a:r>
              <a:rPr lang="ko-KR" sz="1600" dirty="0" err="1">
                <a:ea typeface="+mn-lt"/>
                <a:cs typeface="+mn-lt"/>
              </a:rPr>
              <a:t>are</a:t>
            </a:r>
            <a:r>
              <a:rPr lang="ko-KR" sz="1600" dirty="0">
                <a:ea typeface="+mn-lt"/>
                <a:cs typeface="+mn-lt"/>
              </a:rPr>
              <a:t> </a:t>
            </a:r>
            <a:r>
              <a:rPr lang="ko-KR" sz="1600" dirty="0" err="1">
                <a:ea typeface="+mn-lt"/>
                <a:cs typeface="+mn-lt"/>
              </a:rPr>
              <a:t>sent</a:t>
            </a:r>
            <a:endParaRPr lang="ko-KR" altLang="en-US" sz="1600" dirty="0">
              <a:ea typeface="+mn-lt"/>
              <a:cs typeface="+mn-lt"/>
            </a:endParaRPr>
          </a:p>
          <a:p>
            <a:r>
              <a:rPr lang="ko-KR" sz="1600" dirty="0" err="1">
                <a:ea typeface="+mn-lt"/>
                <a:cs typeface="+mn-lt"/>
              </a:rPr>
              <a:t>producer.flush</a:t>
            </a:r>
            <a:r>
              <a:rPr lang="ko-KR" sz="1600" dirty="0">
                <a:ea typeface="+mn-lt"/>
                <a:cs typeface="+mn-lt"/>
              </a:rPr>
              <a:t>()</a:t>
            </a:r>
            <a:endParaRPr lang="ko-KR" altLang="en-US" sz="1600" dirty="0">
              <a:ea typeface="+mn-lt"/>
              <a:cs typeface="+mn-lt"/>
            </a:endParaRPr>
          </a:p>
          <a:p>
            <a:r>
              <a:rPr lang="en-US" altLang="ko-KR" sz="1600" dirty="0">
                <a:ea typeface="+mn-lt"/>
                <a:cs typeface="+mn-lt"/>
              </a:rPr>
              <a:t>print("elapsed</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start)</a:t>
            </a:r>
            <a:endParaRPr lang="ko-KR" altLang="en-US" sz="1600" dirty="0">
              <a:ea typeface="HY그래픽M"/>
            </a:endParaRPr>
          </a:p>
          <a:p>
            <a:r>
              <a:rPr lang="en-US" altLang="ko-KR" sz="1600" dirty="0">
                <a:ea typeface="+mn-lt"/>
                <a:cs typeface="+mn-lt"/>
              </a:rPr>
              <a:t>print('END')</a:t>
            </a:r>
            <a:endParaRPr lang="ko-KR" altLang="en-US" sz="1600" dirty="0">
              <a:ea typeface="HY그래픽M"/>
            </a:endParaRPr>
          </a:p>
        </p:txBody>
      </p:sp>
      <p:sp>
        <p:nvSpPr>
          <p:cNvPr id="6" name="TextBox 5">
            <a:extLst>
              <a:ext uri="{FF2B5EF4-FFF2-40B4-BE49-F238E27FC236}">
                <a16:creationId xmlns:a16="http://schemas.microsoft.com/office/drawing/2014/main" id="{1AC2C1BE-24DD-490A-91BF-4A2F47210830}"/>
              </a:ext>
            </a:extLst>
          </p:cNvPr>
          <p:cNvSpPr txBox="1"/>
          <p:nvPr/>
        </p:nvSpPr>
        <p:spPr>
          <a:xfrm>
            <a:off x="4834887" y="1196640"/>
            <a:ext cx="2250937" cy="369332"/>
          </a:xfrm>
          <a:prstGeom prst="rect">
            <a:avLst/>
          </a:prstGeom>
          <a:solidFill>
            <a:schemeClr val="bg1"/>
          </a:solidFill>
          <a:ln>
            <a:solidFill>
              <a:srgbClr val="0000FF"/>
            </a:solidFill>
          </a:ln>
        </p:spPr>
        <p:txBody>
          <a:bodyPr wrap="none" lIns="91440" tIns="45720" rIns="91440" bIns="45720" rtlCol="0" anchor="t">
            <a:spAutoFit/>
          </a:body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10" name="TextBox 9">
            <a:extLst>
              <a:ext uri="{FF2B5EF4-FFF2-40B4-BE49-F238E27FC236}">
                <a16:creationId xmlns:a16="http://schemas.microsoft.com/office/drawing/2014/main" id="{55080770-B81A-4ACE-BE99-9962B4E95CB6}"/>
              </a:ext>
            </a:extLst>
          </p:cNvPr>
          <p:cNvSpPr txBox="1"/>
          <p:nvPr/>
        </p:nvSpPr>
        <p:spPr>
          <a:xfrm>
            <a:off x="130628" y="6411686"/>
            <a:ext cx="9024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9985631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30B054C8-37EF-49A1-826D-F94A8F6073C9}"/>
              </a:ext>
            </a:extLst>
          </p:cNvPr>
          <p:cNvSpPr txBox="1"/>
          <p:nvPr/>
        </p:nvSpPr>
        <p:spPr>
          <a:xfrm>
            <a:off x="501953" y="1260324"/>
            <a:ext cx="10862733" cy="54476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dirty="0">
                <a:ea typeface="+mn-lt"/>
                <a:cs typeface="+mn-lt"/>
              </a:rPr>
              <a:t>from </a:t>
            </a:r>
            <a:r>
              <a:rPr lang="en-US" sz="1400" dirty="0" err="1">
                <a:ea typeface="+mn-lt"/>
                <a:cs typeface="+mn-lt"/>
              </a:rPr>
              <a:t>kafka</a:t>
            </a:r>
            <a:r>
              <a:rPr lang="en-US" sz="1400" dirty="0">
                <a:ea typeface="+mn-lt"/>
                <a:cs typeface="+mn-lt"/>
              </a:rPr>
              <a:t> import </a:t>
            </a:r>
            <a:r>
              <a:rPr lang="en-US" sz="1400" dirty="0" err="1">
                <a:ea typeface="+mn-lt"/>
                <a:cs typeface="+mn-lt"/>
              </a:rPr>
              <a:t>KafkaProducer</a:t>
            </a:r>
            <a:endParaRPr lang="en-US" sz="1400" dirty="0">
              <a:ea typeface="+mn-lt"/>
              <a:cs typeface="+mn-lt"/>
            </a:endParaRPr>
          </a:p>
          <a:p>
            <a:r>
              <a:rPr lang="en-US" sz="1400" dirty="0">
                <a:ea typeface="+mn-lt"/>
                <a:cs typeface="+mn-lt"/>
              </a:rPr>
              <a:t>from </a:t>
            </a:r>
            <a:r>
              <a:rPr lang="en-US" sz="1400" dirty="0" err="1">
                <a:ea typeface="+mn-lt"/>
                <a:cs typeface="+mn-lt"/>
              </a:rPr>
              <a:t>json</a:t>
            </a:r>
            <a:r>
              <a:rPr lang="en-US" sz="1400" dirty="0">
                <a:ea typeface="+mn-lt"/>
                <a:cs typeface="+mn-lt"/>
              </a:rPr>
              <a:t> import dumps</a:t>
            </a:r>
          </a:p>
          <a:p>
            <a:r>
              <a:rPr lang="en-US" sz="1400" dirty="0">
                <a:ea typeface="+mn-lt"/>
                <a:cs typeface="+mn-lt"/>
              </a:rPr>
              <a:t>import time</a:t>
            </a:r>
          </a:p>
          <a:p>
            <a:endParaRPr lang="en-US" sz="1400" dirty="0">
              <a:ea typeface="+mn-lt"/>
              <a:cs typeface="+mn-lt"/>
            </a:endParaRPr>
          </a:p>
          <a:p>
            <a:r>
              <a:rPr lang="en-US" sz="1400" dirty="0">
                <a:ea typeface="+mn-lt"/>
                <a:cs typeface="+mn-lt"/>
              </a:rPr>
              <a:t>producer = </a:t>
            </a:r>
            <a:r>
              <a:rPr lang="en-US" sz="1400" dirty="0" err="1">
                <a:ea typeface="+mn-lt"/>
                <a:cs typeface="+mn-lt"/>
              </a:rPr>
              <a:t>KafkaProducer</a:t>
            </a:r>
            <a:r>
              <a:rPr lang="en-US" sz="1400" dirty="0">
                <a:ea typeface="+mn-lt"/>
                <a:cs typeface="+mn-lt"/>
              </a:rPr>
              <a:t>(acks=0, </a:t>
            </a:r>
            <a:r>
              <a:rPr lang="en-US" sz="1400" dirty="0" err="1">
                <a:ea typeface="+mn-lt"/>
                <a:cs typeface="+mn-lt"/>
              </a:rPr>
              <a:t>bootstrap_servers</a:t>
            </a:r>
            <a:r>
              <a:rPr lang="en-US" sz="1400" dirty="0">
                <a:ea typeface="+mn-lt"/>
                <a:cs typeface="+mn-lt"/>
              </a:rPr>
              <a:t>='master:9092,slave1:9092,slave2:9092', </a:t>
            </a:r>
            <a:r>
              <a:rPr lang="en-US" sz="1400" dirty="0" err="1">
                <a:ea typeface="+mn-lt"/>
                <a:cs typeface="+mn-lt"/>
              </a:rPr>
              <a:t>value_serializer</a:t>
            </a:r>
            <a:r>
              <a:rPr lang="en-US" sz="1400" dirty="0">
                <a:ea typeface="+mn-lt"/>
                <a:cs typeface="+mn-lt"/>
              </a:rPr>
              <a:t>=lambda x: dumps(x).encode('utf-8'))</a:t>
            </a:r>
          </a:p>
          <a:p>
            <a:endParaRPr lang="en-US" sz="1400" dirty="0">
              <a:ea typeface="+mn-lt"/>
              <a:cs typeface="+mn-lt"/>
            </a:endParaRPr>
          </a:p>
          <a:p>
            <a:r>
              <a:rPr lang="en-US" sz="1400" dirty="0">
                <a:ea typeface="+mn-lt"/>
                <a:cs typeface="+mn-lt"/>
              </a:rPr>
              <a:t>def </a:t>
            </a:r>
            <a:r>
              <a:rPr lang="en-US" sz="1400" dirty="0" err="1">
                <a:ea typeface="+mn-lt"/>
                <a:cs typeface="+mn-lt"/>
              </a:rPr>
              <a:t>on_send_success</a:t>
            </a:r>
            <a:r>
              <a:rPr lang="en-US" sz="1400" dirty="0">
                <a:ea typeface="+mn-lt"/>
                <a:cs typeface="+mn-lt"/>
              </a:rPr>
              <a:t>(</a:t>
            </a:r>
            <a:r>
              <a:rPr lang="en-US" sz="1400" dirty="0" err="1">
                <a:ea typeface="+mn-lt"/>
                <a:cs typeface="+mn-lt"/>
              </a:rPr>
              <a:t>record_metadata</a:t>
            </a:r>
            <a:r>
              <a:rPr lang="en-US" sz="1400" dirty="0">
                <a:ea typeface="+mn-lt"/>
                <a:cs typeface="+mn-lt"/>
              </a:rPr>
              <a:t>):</a:t>
            </a:r>
          </a:p>
          <a:p>
            <a:r>
              <a:rPr lang="en-US" sz="1400" dirty="0">
                <a:ea typeface="+mn-lt"/>
                <a:cs typeface="+mn-lt"/>
              </a:rPr>
              <a:t>    print(</a:t>
            </a:r>
            <a:r>
              <a:rPr lang="en-US" sz="1400" dirty="0" err="1">
                <a:ea typeface="+mn-lt"/>
                <a:cs typeface="+mn-lt"/>
              </a:rPr>
              <a:t>record_metadata.topic</a:t>
            </a:r>
            <a:r>
              <a:rPr lang="en-US" sz="1400" dirty="0">
                <a:ea typeface="+mn-lt"/>
                <a:cs typeface="+mn-lt"/>
              </a:rPr>
              <a:t>)</a:t>
            </a:r>
          </a:p>
          <a:p>
            <a:r>
              <a:rPr lang="en-US" sz="1400" dirty="0">
                <a:ea typeface="+mn-lt"/>
                <a:cs typeface="+mn-lt"/>
              </a:rPr>
              <a:t>    print(</a:t>
            </a:r>
            <a:r>
              <a:rPr lang="en-US" sz="1400" dirty="0" err="1">
                <a:ea typeface="+mn-lt"/>
                <a:cs typeface="+mn-lt"/>
              </a:rPr>
              <a:t>record_metadata.partition</a:t>
            </a:r>
            <a:r>
              <a:rPr lang="en-US" sz="1400" dirty="0">
                <a:ea typeface="+mn-lt"/>
                <a:cs typeface="+mn-lt"/>
              </a:rPr>
              <a:t>)</a:t>
            </a:r>
          </a:p>
          <a:p>
            <a:r>
              <a:rPr lang="en-US" sz="1400" dirty="0">
                <a:ea typeface="+mn-lt"/>
                <a:cs typeface="+mn-lt"/>
              </a:rPr>
              <a:t>    print(</a:t>
            </a:r>
            <a:r>
              <a:rPr lang="en-US" sz="1400" dirty="0" err="1">
                <a:ea typeface="+mn-lt"/>
                <a:cs typeface="+mn-lt"/>
              </a:rPr>
              <a:t>record_metadata.offset</a:t>
            </a:r>
            <a:r>
              <a:rPr lang="en-US" sz="1400" dirty="0">
                <a:ea typeface="+mn-lt"/>
                <a:cs typeface="+mn-lt"/>
              </a:rPr>
              <a:t>)</a:t>
            </a:r>
          </a:p>
          <a:p>
            <a:endParaRPr lang="en-US" sz="1400" dirty="0">
              <a:ea typeface="+mn-lt"/>
              <a:cs typeface="+mn-lt"/>
            </a:endParaRPr>
          </a:p>
          <a:p>
            <a:r>
              <a:rPr lang="en-US" sz="1400" dirty="0">
                <a:ea typeface="+mn-lt"/>
                <a:cs typeface="+mn-lt"/>
              </a:rPr>
              <a:t>def </a:t>
            </a:r>
            <a:r>
              <a:rPr lang="en-US" sz="1400" dirty="0" err="1">
                <a:ea typeface="+mn-lt"/>
                <a:cs typeface="+mn-lt"/>
              </a:rPr>
              <a:t>on_send_error</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a:t>
            </a:r>
            <a:r>
              <a:rPr lang="en-US" sz="1400" dirty="0" err="1">
                <a:ea typeface="+mn-lt"/>
                <a:cs typeface="+mn-lt"/>
              </a:rPr>
              <a:t>log.error</a:t>
            </a:r>
            <a:r>
              <a:rPr lang="en-US" sz="1400" dirty="0">
                <a:ea typeface="+mn-lt"/>
                <a:cs typeface="+mn-lt"/>
              </a:rPr>
              <a:t>('I am an </a:t>
            </a:r>
            <a:r>
              <a:rPr lang="en-US" sz="1400" dirty="0" err="1">
                <a:ea typeface="+mn-lt"/>
                <a:cs typeface="+mn-lt"/>
              </a:rPr>
              <a:t>errback</a:t>
            </a:r>
            <a:r>
              <a:rPr lang="en-US" sz="1400" dirty="0">
                <a:ea typeface="+mn-lt"/>
                <a:cs typeface="+mn-lt"/>
              </a:rPr>
              <a:t>', </a:t>
            </a:r>
            <a:r>
              <a:rPr lang="en-US" sz="1400" dirty="0" err="1">
                <a:ea typeface="+mn-lt"/>
                <a:cs typeface="+mn-lt"/>
              </a:rPr>
              <a:t>exc_info</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 handle exception</a:t>
            </a:r>
          </a:p>
          <a:p>
            <a:endParaRPr lang="en-US" sz="1400" dirty="0">
              <a:ea typeface="+mn-lt"/>
              <a:cs typeface="+mn-lt"/>
            </a:endParaRPr>
          </a:p>
          <a:p>
            <a:r>
              <a:rPr lang="en-US" sz="1400" dirty="0">
                <a:ea typeface="+mn-lt"/>
                <a:cs typeface="+mn-lt"/>
              </a:rPr>
              <a:t>start = </a:t>
            </a:r>
            <a:r>
              <a:rPr lang="en-US" sz="1400" dirty="0" err="1">
                <a:ea typeface="+mn-lt"/>
                <a:cs typeface="+mn-lt"/>
              </a:rPr>
              <a:t>time.time</a:t>
            </a:r>
            <a:r>
              <a:rPr lang="en-US" sz="1400" dirty="0">
                <a:ea typeface="+mn-lt"/>
                <a:cs typeface="+mn-lt"/>
              </a:rPr>
              <a:t>()</a:t>
            </a:r>
          </a:p>
          <a:p>
            <a:r>
              <a:rPr lang="en-US" sz="1400" dirty="0">
                <a:ea typeface="+mn-lt"/>
                <a:cs typeface="+mn-lt"/>
              </a:rPr>
              <a:t>for </a:t>
            </a:r>
            <a:r>
              <a:rPr lang="en-US" sz="1400" dirty="0" err="1">
                <a:ea typeface="+mn-lt"/>
                <a:cs typeface="+mn-lt"/>
              </a:rPr>
              <a:t>i</a:t>
            </a:r>
            <a:r>
              <a:rPr lang="en-US" sz="1400" dirty="0">
                <a:ea typeface="+mn-lt"/>
                <a:cs typeface="+mn-lt"/>
              </a:rPr>
              <a:t> in range(10000):</a:t>
            </a:r>
          </a:p>
          <a:p>
            <a:r>
              <a:rPr lang="en-US" sz="1400" dirty="0">
                <a:ea typeface="+mn-lt"/>
                <a:cs typeface="+mn-lt"/>
              </a:rPr>
              <a:t>	data = 'my async message ' + str(</a:t>
            </a:r>
            <a:r>
              <a:rPr lang="en-US" sz="1400" dirty="0" err="1">
                <a:ea typeface="+mn-lt"/>
                <a:cs typeface="+mn-lt"/>
              </a:rPr>
              <a:t>i</a:t>
            </a:r>
            <a:r>
              <a:rPr lang="en-US" sz="1400" dirty="0">
                <a:ea typeface="+mn-lt"/>
                <a:cs typeface="+mn-lt"/>
              </a:rPr>
              <a:t>)</a:t>
            </a:r>
          </a:p>
          <a:p>
            <a:r>
              <a:rPr lang="en-US" sz="1400" dirty="0">
                <a:ea typeface="+mn-lt"/>
                <a:cs typeface="+mn-lt"/>
              </a:rPr>
              <a:t>	</a:t>
            </a:r>
            <a:r>
              <a:rPr lang="en-US" sz="1400" dirty="0" err="1">
                <a:ea typeface="+mn-lt"/>
                <a:cs typeface="+mn-lt"/>
              </a:rPr>
              <a:t>producer.send</a:t>
            </a:r>
            <a:r>
              <a:rPr lang="en-US" sz="1400" dirty="0">
                <a:ea typeface="+mn-lt"/>
                <a:cs typeface="+mn-lt"/>
              </a:rPr>
              <a:t>('</a:t>
            </a:r>
            <a:r>
              <a:rPr lang="en-US" sz="1400" dirty="0" err="1">
                <a:ea typeface="+mn-lt"/>
                <a:cs typeface="+mn-lt"/>
              </a:rPr>
              <a:t>kopo</a:t>
            </a:r>
            <a:r>
              <a:rPr lang="en-US" sz="1400" dirty="0">
                <a:ea typeface="+mn-lt"/>
                <a:cs typeface="+mn-lt"/>
              </a:rPr>
              <a:t>-</a:t>
            </a:r>
            <a:r>
              <a:rPr lang="en-US" sz="1400" dirty="0" err="1">
                <a:ea typeface="+mn-lt"/>
                <a:cs typeface="+mn-lt"/>
              </a:rPr>
              <a:t>topic',data</a:t>
            </a:r>
            <a:r>
              <a:rPr lang="en-US" sz="1400" dirty="0">
                <a:ea typeface="+mn-lt"/>
                <a:cs typeface="+mn-lt"/>
              </a:rPr>
              <a:t>).</a:t>
            </a:r>
            <a:r>
              <a:rPr lang="en-US" sz="1400" dirty="0" err="1">
                <a:ea typeface="+mn-lt"/>
                <a:cs typeface="+mn-lt"/>
              </a:rPr>
              <a:t>add_callback</a:t>
            </a:r>
            <a:r>
              <a:rPr lang="en-US" sz="1400" dirty="0">
                <a:ea typeface="+mn-lt"/>
                <a:cs typeface="+mn-lt"/>
              </a:rPr>
              <a:t>(</a:t>
            </a:r>
            <a:r>
              <a:rPr lang="en-US" sz="1400" dirty="0" err="1">
                <a:ea typeface="+mn-lt"/>
                <a:cs typeface="+mn-lt"/>
              </a:rPr>
              <a:t>on_send_success</a:t>
            </a:r>
            <a:r>
              <a:rPr lang="en-US" sz="1400" dirty="0">
                <a:ea typeface="+mn-lt"/>
                <a:cs typeface="+mn-lt"/>
              </a:rPr>
              <a:t>).</a:t>
            </a:r>
            <a:r>
              <a:rPr lang="en-US" sz="1400" dirty="0" err="1">
                <a:ea typeface="+mn-lt"/>
                <a:cs typeface="+mn-lt"/>
              </a:rPr>
              <a:t>add_errback</a:t>
            </a:r>
            <a:r>
              <a:rPr lang="en-US" sz="1400" dirty="0">
                <a:ea typeface="+mn-lt"/>
                <a:cs typeface="+mn-lt"/>
              </a:rPr>
              <a:t>(</a:t>
            </a:r>
            <a:r>
              <a:rPr lang="en-US" sz="1400" dirty="0" err="1">
                <a:ea typeface="+mn-lt"/>
                <a:cs typeface="+mn-lt"/>
              </a:rPr>
              <a:t>on_send_error</a:t>
            </a:r>
            <a:r>
              <a:rPr lang="en-US" sz="1400" dirty="0">
                <a:ea typeface="+mn-lt"/>
                <a:cs typeface="+mn-lt"/>
              </a:rPr>
              <a:t>)</a:t>
            </a:r>
          </a:p>
          <a:p>
            <a:r>
              <a:rPr lang="en-US" sz="1400" dirty="0">
                <a:ea typeface="+mn-lt"/>
                <a:cs typeface="+mn-lt"/>
              </a:rPr>
              <a:t>	print(</a:t>
            </a:r>
            <a:r>
              <a:rPr lang="en-US" sz="1400" dirty="0" err="1">
                <a:ea typeface="+mn-lt"/>
                <a:cs typeface="+mn-lt"/>
              </a:rPr>
              <a:t>i</a:t>
            </a:r>
            <a:r>
              <a:rPr lang="en-US" sz="1400" dirty="0">
                <a:ea typeface="+mn-lt"/>
                <a:cs typeface="+mn-lt"/>
              </a:rPr>
              <a:t>)</a:t>
            </a:r>
          </a:p>
          <a:p>
            <a:r>
              <a:rPr lang="en-US" sz="1400" dirty="0">
                <a:ea typeface="+mn-lt"/>
                <a:cs typeface="+mn-lt"/>
              </a:rPr>
              <a:t># block until all async messages are sent</a:t>
            </a:r>
          </a:p>
          <a:p>
            <a:r>
              <a:rPr lang="en-US" sz="1400" dirty="0" err="1">
                <a:ea typeface="+mn-lt"/>
                <a:cs typeface="+mn-lt"/>
              </a:rPr>
              <a:t>producer.flush</a:t>
            </a:r>
            <a:r>
              <a:rPr lang="en-US" sz="1400" dirty="0">
                <a:ea typeface="+mn-lt"/>
                <a:cs typeface="+mn-lt"/>
              </a:rPr>
              <a:t>()</a:t>
            </a:r>
          </a:p>
          <a:p>
            <a:r>
              <a:rPr lang="en-US" sz="1400" dirty="0">
                <a:ea typeface="+mn-lt"/>
                <a:cs typeface="+mn-lt"/>
              </a:rPr>
              <a:t>print("elapsed : ", </a:t>
            </a:r>
            <a:r>
              <a:rPr lang="en-US" sz="1400" dirty="0" err="1">
                <a:ea typeface="+mn-lt"/>
                <a:cs typeface="+mn-lt"/>
              </a:rPr>
              <a:t>time.time</a:t>
            </a:r>
            <a:r>
              <a:rPr lang="en-US" sz="1400" dirty="0">
                <a:ea typeface="+mn-lt"/>
                <a:cs typeface="+mn-lt"/>
              </a:rPr>
              <a:t>() - start)</a:t>
            </a:r>
          </a:p>
          <a:p>
            <a:r>
              <a:rPr lang="en-US" sz="1400" dirty="0">
                <a:ea typeface="+mn-lt"/>
                <a:cs typeface="+mn-lt"/>
              </a:rPr>
              <a:t>print('END')</a:t>
            </a:r>
          </a:p>
        </p:txBody>
      </p:sp>
      <p:sp>
        <p:nvSpPr>
          <p:cNvPr id="5" name="TextBox 2">
            <a:extLst>
              <a:ext uri="{FF2B5EF4-FFF2-40B4-BE49-F238E27FC236}">
                <a16:creationId xmlns:a16="http://schemas.microsoft.com/office/drawing/2014/main" id="{5F4895ED-520B-4E6F-AEA1-7674BBCA821D}"/>
              </a:ext>
            </a:extLst>
          </p:cNvPr>
          <p:cNvSpPr txBox="1"/>
          <p:nvPr/>
        </p:nvSpPr>
        <p:spPr>
          <a:xfrm>
            <a:off x="4383131" y="1076897"/>
            <a:ext cx="3223959" cy="369332"/>
          </a:xfrm>
          <a:prstGeom prst="rect">
            <a:avLst/>
          </a:prstGeom>
          <a:solidFill>
            <a:schemeClr val="bg1"/>
          </a:solidFill>
          <a:ln>
            <a:solidFill>
              <a:srgbClr val="0000FF"/>
            </a:solidFill>
          </a:ln>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producer3_async_callback.py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7" name="제목 1">
            <a:extLst>
              <a:ext uri="{FF2B5EF4-FFF2-40B4-BE49-F238E27FC236}">
                <a16:creationId xmlns:a16="http://schemas.microsoft.com/office/drawing/2014/main" id="{E979D442-9E3C-4DB8-980D-36079D56DEE6}"/>
              </a:ext>
            </a:extLst>
          </p:cNvPr>
          <p:cNvSpPr>
            <a:spLocks noGrp="1"/>
          </p:cNvSpPr>
          <p:nvPr>
            <p:ph type="title"/>
          </p:nvPr>
        </p:nvSpPr>
        <p:spPr>
          <a:xfrm>
            <a:off x="42334" y="25400"/>
            <a:ext cx="8596668" cy="794407"/>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(2/2)</a:t>
            </a:r>
            <a:endParaRPr lang="ko-KR" altLang="en-US" dirty="0" err="1"/>
          </a:p>
        </p:txBody>
      </p:sp>
      <p:sp>
        <p:nvSpPr>
          <p:cNvPr id="6" name="TextBox 5">
            <a:extLst>
              <a:ext uri="{FF2B5EF4-FFF2-40B4-BE49-F238E27FC236}">
                <a16:creationId xmlns:a16="http://schemas.microsoft.com/office/drawing/2014/main" id="{8CFC209D-97EE-4488-AA3F-3F17C6BD1020}"/>
              </a:ext>
            </a:extLst>
          </p:cNvPr>
          <p:cNvSpPr txBox="1"/>
          <p:nvPr/>
        </p:nvSpPr>
        <p:spPr>
          <a:xfrm>
            <a:off x="4792081" y="6463268"/>
            <a:ext cx="729058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3950748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7DEC7C-6187-4F24-9F2A-691D09FC26BF}"/>
              </a:ext>
            </a:extLst>
          </p:cNvPr>
          <p:cNvSpPr>
            <a:spLocks noGrp="1"/>
          </p:cNvSpPr>
          <p:nvPr>
            <p:ph type="title"/>
          </p:nvPr>
        </p:nvSpPr>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6035A140-B1B0-40A8-B0B9-F2A4C0629213}"/>
              </a:ext>
            </a:extLst>
          </p:cNvPr>
          <p:cNvSpPr txBox="1"/>
          <p:nvPr/>
        </p:nvSpPr>
        <p:spPr>
          <a:xfrm>
            <a:off x="136187" y="2100970"/>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1400" dirty="0"/>
          </a:p>
          <a:p>
            <a:r>
              <a:rPr lang="en-US" altLang="ko-KR" sz="1400" dirty="0"/>
              <a:t>for message in consumer:</a:t>
            </a:r>
          </a:p>
          <a:p>
            <a:r>
              <a:rPr lang="en-US" altLang="ko-KR" sz="1400" dirty="0"/>
              <a:t>        </a:t>
            </a:r>
            <a:r>
              <a:rPr lang="en-US" altLang="ko-KR" sz="1200" dirty="0"/>
              <a:t>print("Topic : %s, Partition: %d, Offset: %d, Key: %s, Value: %s" % (</a:t>
            </a:r>
            <a:r>
              <a:rPr lang="en-US" altLang="ko-KR" sz="1200" dirty="0" err="1"/>
              <a:t>message.topic</a:t>
            </a:r>
            <a:r>
              <a:rPr lang="en-US" altLang="ko-KR" sz="1200" dirty="0"/>
              <a:t>, </a:t>
            </a:r>
            <a:r>
              <a:rPr lang="en-US" altLang="ko-KR" sz="1200" dirty="0" err="1"/>
              <a:t>message.partition</a:t>
            </a:r>
            <a:r>
              <a:rPr lang="en-US" altLang="ko-KR" sz="1200" dirty="0"/>
              <a:t>, </a:t>
            </a:r>
            <a:r>
              <a:rPr lang="en-US" altLang="ko-KR" sz="1200" dirty="0" err="1"/>
              <a:t>message.offset</a:t>
            </a:r>
            <a:r>
              <a:rPr lang="en-US" altLang="ko-KR" sz="1200" dirty="0"/>
              <a:t>, </a:t>
            </a:r>
            <a:r>
              <a:rPr lang="en-US" altLang="ko-KR" sz="1200" dirty="0" err="1"/>
              <a:t>message.key</a:t>
            </a:r>
            <a:r>
              <a:rPr lang="en-US" altLang="ko-KR" sz="1200" dirty="0"/>
              <a:t>, </a:t>
            </a:r>
            <a:r>
              <a:rPr lang="en-US" altLang="ko-KR" sz="1200" dirty="0" err="1"/>
              <a:t>message.value.decode</a:t>
            </a:r>
            <a:r>
              <a:rPr lang="en-US" altLang="ko-KR" sz="1200" dirty="0"/>
              <a:t>('utf-8')))</a:t>
            </a:r>
          </a:p>
          <a:p>
            <a:endParaRPr lang="ko-KR" altLang="en-US" sz="1400" dirty="0"/>
          </a:p>
        </p:txBody>
      </p:sp>
      <p:pic>
        <p:nvPicPr>
          <p:cNvPr id="5" name="그림 4">
            <a:extLst>
              <a:ext uri="{FF2B5EF4-FFF2-40B4-BE49-F238E27FC236}">
                <a16:creationId xmlns:a16="http://schemas.microsoft.com/office/drawing/2014/main" id="{9B89F93A-8BE4-487F-B415-70B15695E18C}"/>
              </a:ext>
            </a:extLst>
          </p:cNvPr>
          <p:cNvPicPr>
            <a:picLocks noChangeAspect="1"/>
          </p:cNvPicPr>
          <p:nvPr/>
        </p:nvPicPr>
        <p:blipFill>
          <a:blip r:embed="rId3"/>
          <a:stretch>
            <a:fillRect/>
          </a:stretch>
        </p:blipFill>
        <p:spPr>
          <a:xfrm>
            <a:off x="232304" y="4487334"/>
            <a:ext cx="6105525" cy="106680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02DCD6E-D7D1-4B40-BF45-7A8442DBA59C}"/>
              </a:ext>
            </a:extLst>
          </p:cNvPr>
          <p:cNvPicPr>
            <a:picLocks noChangeAspect="1"/>
          </p:cNvPicPr>
          <p:nvPr/>
        </p:nvPicPr>
        <p:blipFill>
          <a:blip r:embed="rId4"/>
          <a:stretch>
            <a:fillRect/>
          </a:stretch>
        </p:blipFill>
        <p:spPr>
          <a:xfrm>
            <a:off x="6516547" y="3907290"/>
            <a:ext cx="5539266" cy="281277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9BCC2F5-C918-464D-8FCE-E19402FE95C7}"/>
              </a:ext>
            </a:extLst>
          </p:cNvPr>
          <p:cNvSpPr txBox="1"/>
          <p:nvPr/>
        </p:nvSpPr>
        <p:spPr>
          <a:xfrm>
            <a:off x="4975668" y="1895088"/>
            <a:ext cx="15689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607022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D5F4E7-6239-4D5F-8186-ADEA2D9A03E9}"/>
              </a:ext>
            </a:extLst>
          </p:cNvPr>
          <p:cNvSpPr>
            <a:spLocks noGrp="1"/>
          </p:cNvSpPr>
          <p:nvPr>
            <p:ph type="title"/>
          </p:nvPr>
        </p:nvSpPr>
        <p:spPr>
          <a:xfrm>
            <a:off x="60928" y="96043"/>
            <a:ext cx="8596668" cy="1320800"/>
          </a:xfrm>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45ED321C-FA8F-4799-874C-F8D6767EAC21}"/>
              </a:ext>
            </a:extLst>
          </p:cNvPr>
          <p:cNvSpPr txBox="1"/>
          <p:nvPr/>
        </p:nvSpPr>
        <p:spPr>
          <a:xfrm>
            <a:off x="136187" y="1356883"/>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='master:9092,slave1:9092,slave2:9092',enable_auto_commit=True, </a:t>
            </a:r>
            <a:r>
              <a:rPr lang="en-US" altLang="ko-KR" sz="1200" b="1" dirty="0" err="1">
                <a:solidFill>
                  <a:srgbClr val="FF0000"/>
                </a:solidFill>
              </a:rPr>
              <a:t>auto_offset_reset</a:t>
            </a:r>
            <a:r>
              <a:rPr lang="en-US" altLang="ko-KR" sz="1200" b="1" dirty="0">
                <a:solidFill>
                  <a:srgbClr val="FF0000"/>
                </a:solidFill>
              </a:rPr>
              <a:t>='earliest'</a:t>
            </a:r>
            <a:r>
              <a:rPr lang="en-US" altLang="ko-KR" sz="1200" dirty="0"/>
              <a:t>)</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4" name="TextBox 3">
            <a:extLst>
              <a:ext uri="{FF2B5EF4-FFF2-40B4-BE49-F238E27FC236}">
                <a16:creationId xmlns:a16="http://schemas.microsoft.com/office/drawing/2014/main" id="{34896070-BF2A-4F10-BECA-28D2029EF476}"/>
              </a:ext>
            </a:extLst>
          </p:cNvPr>
          <p:cNvSpPr txBox="1"/>
          <p:nvPr/>
        </p:nvSpPr>
        <p:spPr>
          <a:xfrm>
            <a:off x="4975668" y="115100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nvGrpSpPr>
          <p:cNvPr id="41" name="그룹 40">
            <a:extLst>
              <a:ext uri="{FF2B5EF4-FFF2-40B4-BE49-F238E27FC236}">
                <a16:creationId xmlns:a16="http://schemas.microsoft.com/office/drawing/2014/main" id="{EF20D8FE-EE03-456F-97C3-8EC872CD941A}"/>
              </a:ext>
            </a:extLst>
          </p:cNvPr>
          <p:cNvGrpSpPr/>
          <p:nvPr/>
        </p:nvGrpSpPr>
        <p:grpSpPr>
          <a:xfrm>
            <a:off x="1030179" y="3190407"/>
            <a:ext cx="10095460" cy="2579958"/>
            <a:chOff x="1075335" y="3707242"/>
            <a:chExt cx="10095460" cy="2579958"/>
          </a:xfrm>
        </p:grpSpPr>
        <p:sp>
          <p:nvSpPr>
            <p:cNvPr id="5" name="TextBox 4">
              <a:extLst>
                <a:ext uri="{FF2B5EF4-FFF2-40B4-BE49-F238E27FC236}">
                  <a16:creationId xmlns:a16="http://schemas.microsoft.com/office/drawing/2014/main" id="{CB2A0403-6B56-4631-967B-49D826117B46}"/>
                </a:ext>
              </a:extLst>
            </p:cNvPr>
            <p:cNvSpPr txBox="1"/>
            <p:nvPr/>
          </p:nvSpPr>
          <p:spPr>
            <a:xfrm>
              <a:off x="5194118" y="3707242"/>
              <a:ext cx="1963038" cy="456920"/>
            </a:xfrm>
            <a:prstGeom prst="rect">
              <a:avLst/>
            </a:prstGeom>
            <a:solidFill>
              <a:srgbClr val="0000FF">
                <a:alpha val="52000"/>
              </a:srgbClr>
            </a:solidFill>
            <a:ln>
              <a:solidFill>
                <a:schemeClr val="accent1">
                  <a:shade val="50000"/>
                </a:schemeClr>
              </a:solidFill>
            </a:ln>
          </p:spPr>
          <p:txBody>
            <a:bodyPr wrap="none" rtlCol="0">
              <a:spAutoFit/>
            </a:bodyPr>
            <a:lstStyle/>
            <a:p>
              <a:pPr>
                <a:lnSpc>
                  <a:spcPct val="150000"/>
                </a:lnSpc>
              </a:pPr>
              <a:r>
                <a:rPr lang="en-US" altLang="ko-KR" i="0" dirty="0" err="1">
                  <a:solidFill>
                    <a:srgbClr val="202124"/>
                  </a:solidFill>
                  <a:effectLst/>
                  <a:latin typeface="arial" panose="020B0604020202020204" pitchFamily="34" charset="0"/>
                </a:rPr>
                <a:t>auto_offset_reset</a:t>
              </a:r>
              <a:endParaRPr lang="en-US" altLang="ko-KR" dirty="0"/>
            </a:p>
          </p:txBody>
        </p:sp>
        <p:sp>
          <p:nvSpPr>
            <p:cNvPr id="6" name="직사각형 5">
              <a:extLst>
                <a:ext uri="{FF2B5EF4-FFF2-40B4-BE49-F238E27FC236}">
                  <a16:creationId xmlns:a16="http://schemas.microsoft.com/office/drawing/2014/main" id="{F15DA8D6-7CCF-43B0-AAD3-034FFE906133}"/>
                </a:ext>
              </a:extLst>
            </p:cNvPr>
            <p:cNvSpPr/>
            <p:nvPr/>
          </p:nvSpPr>
          <p:spPr>
            <a:xfrm>
              <a:off x="1075335" y="5340790"/>
              <a:ext cx="9265287" cy="946410"/>
            </a:xfrm>
            <a:prstGeom prst="rect">
              <a:avLst/>
            </a:prstGeom>
            <a:solidFill>
              <a:srgbClr val="0000FF">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18BA6FC-524B-446D-A3DC-CC1B8954C9D5}"/>
                </a:ext>
              </a:extLst>
            </p:cNvPr>
            <p:cNvSpPr/>
            <p:nvPr/>
          </p:nvSpPr>
          <p:spPr>
            <a:xfrm>
              <a:off x="121601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70000</a:t>
              </a:r>
              <a:endParaRPr lang="ko-KR" altLang="en-US" dirty="0"/>
            </a:p>
          </p:txBody>
        </p:sp>
        <p:sp>
          <p:nvSpPr>
            <p:cNvPr id="8" name="직사각형 7">
              <a:extLst>
                <a:ext uri="{FF2B5EF4-FFF2-40B4-BE49-F238E27FC236}">
                  <a16:creationId xmlns:a16="http://schemas.microsoft.com/office/drawing/2014/main" id="{2CA25F9C-E928-46EB-95DB-1FE82E07B5EF}"/>
                </a:ext>
              </a:extLst>
            </p:cNvPr>
            <p:cNvSpPr/>
            <p:nvPr/>
          </p:nvSpPr>
          <p:spPr>
            <a:xfrm>
              <a:off x="234142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70001</a:t>
              </a:r>
              <a:endParaRPr lang="ko-KR" altLang="en-US" dirty="0"/>
            </a:p>
          </p:txBody>
        </p:sp>
        <p:sp>
          <p:nvSpPr>
            <p:cNvPr id="9" name="직사각형 8">
              <a:extLst>
                <a:ext uri="{FF2B5EF4-FFF2-40B4-BE49-F238E27FC236}">
                  <a16:creationId xmlns:a16="http://schemas.microsoft.com/office/drawing/2014/main" id="{7F0E9309-F089-4324-A090-BF166724E615}"/>
                </a:ext>
              </a:extLst>
            </p:cNvPr>
            <p:cNvSpPr/>
            <p:nvPr/>
          </p:nvSpPr>
          <p:spPr>
            <a:xfrm>
              <a:off x="346684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70002</a:t>
              </a:r>
              <a:endParaRPr lang="ko-KR" altLang="en-US" dirty="0"/>
            </a:p>
          </p:txBody>
        </p:sp>
        <p:sp>
          <p:nvSpPr>
            <p:cNvPr id="10" name="직사각형 9">
              <a:extLst>
                <a:ext uri="{FF2B5EF4-FFF2-40B4-BE49-F238E27FC236}">
                  <a16:creationId xmlns:a16="http://schemas.microsoft.com/office/drawing/2014/main" id="{E09D6EFE-88B6-49D2-9835-7CEDC472FDB8}"/>
                </a:ext>
              </a:extLst>
            </p:cNvPr>
            <p:cNvSpPr/>
            <p:nvPr/>
          </p:nvSpPr>
          <p:spPr>
            <a:xfrm>
              <a:off x="4592260"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70003</a:t>
              </a:r>
              <a:endParaRPr lang="ko-KR" altLang="en-US" dirty="0"/>
            </a:p>
          </p:txBody>
        </p:sp>
        <p:sp>
          <p:nvSpPr>
            <p:cNvPr id="11" name="직사각형 10">
              <a:extLst>
                <a:ext uri="{FF2B5EF4-FFF2-40B4-BE49-F238E27FC236}">
                  <a16:creationId xmlns:a16="http://schemas.microsoft.com/office/drawing/2014/main" id="{8795C48A-B55D-47BE-B459-4651B036AEA8}"/>
                </a:ext>
              </a:extLst>
            </p:cNvPr>
            <p:cNvSpPr/>
            <p:nvPr/>
          </p:nvSpPr>
          <p:spPr>
            <a:xfrm>
              <a:off x="5717676"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70004</a:t>
              </a:r>
              <a:endParaRPr lang="ko-KR" altLang="en-US" dirty="0"/>
            </a:p>
          </p:txBody>
        </p:sp>
        <p:sp>
          <p:nvSpPr>
            <p:cNvPr id="12" name="직사각형 11">
              <a:extLst>
                <a:ext uri="{FF2B5EF4-FFF2-40B4-BE49-F238E27FC236}">
                  <a16:creationId xmlns:a16="http://schemas.microsoft.com/office/drawing/2014/main" id="{2B3D3A09-7E5A-4F13-8CE1-D80C91EE0FD3}"/>
                </a:ext>
              </a:extLst>
            </p:cNvPr>
            <p:cNvSpPr/>
            <p:nvPr/>
          </p:nvSpPr>
          <p:spPr>
            <a:xfrm>
              <a:off x="684309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70005</a:t>
              </a:r>
              <a:endParaRPr lang="ko-KR" altLang="en-US" dirty="0"/>
            </a:p>
          </p:txBody>
        </p:sp>
        <p:sp>
          <p:nvSpPr>
            <p:cNvPr id="13" name="직사각형 12">
              <a:extLst>
                <a:ext uri="{FF2B5EF4-FFF2-40B4-BE49-F238E27FC236}">
                  <a16:creationId xmlns:a16="http://schemas.microsoft.com/office/drawing/2014/main" id="{E2AB38E5-3261-44D2-9C64-FF4222EDE72C}"/>
                </a:ext>
              </a:extLst>
            </p:cNvPr>
            <p:cNvSpPr/>
            <p:nvPr/>
          </p:nvSpPr>
          <p:spPr>
            <a:xfrm>
              <a:off x="796850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70006</a:t>
              </a:r>
              <a:endParaRPr lang="ko-KR" altLang="en-US" dirty="0"/>
            </a:p>
          </p:txBody>
        </p:sp>
        <p:sp>
          <p:nvSpPr>
            <p:cNvPr id="14" name="직사각형 13">
              <a:extLst>
                <a:ext uri="{FF2B5EF4-FFF2-40B4-BE49-F238E27FC236}">
                  <a16:creationId xmlns:a16="http://schemas.microsoft.com/office/drawing/2014/main" id="{092A8DD9-65D5-4AD4-96FF-673C4059A308}"/>
                </a:ext>
              </a:extLst>
            </p:cNvPr>
            <p:cNvSpPr/>
            <p:nvPr/>
          </p:nvSpPr>
          <p:spPr>
            <a:xfrm>
              <a:off x="909392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70007</a:t>
              </a:r>
              <a:endParaRPr lang="ko-KR" altLang="en-US" dirty="0"/>
            </a:p>
          </p:txBody>
        </p:sp>
        <p:sp>
          <p:nvSpPr>
            <p:cNvPr id="15" name="TextBox 14">
              <a:extLst>
                <a:ext uri="{FF2B5EF4-FFF2-40B4-BE49-F238E27FC236}">
                  <a16:creationId xmlns:a16="http://schemas.microsoft.com/office/drawing/2014/main" id="{B9A6BF90-2765-4407-9555-ED5C4A48CDFD}"/>
                </a:ext>
              </a:extLst>
            </p:cNvPr>
            <p:cNvSpPr txBox="1"/>
            <p:nvPr/>
          </p:nvSpPr>
          <p:spPr>
            <a:xfrm>
              <a:off x="6421057" y="4490941"/>
              <a:ext cx="73609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latest</a:t>
              </a:r>
              <a:endParaRPr lang="ko-KR" altLang="en-US" dirty="0"/>
            </a:p>
          </p:txBody>
        </p:sp>
        <p:sp>
          <p:nvSpPr>
            <p:cNvPr id="16" name="TextBox 15">
              <a:extLst>
                <a:ext uri="{FF2B5EF4-FFF2-40B4-BE49-F238E27FC236}">
                  <a16:creationId xmlns:a16="http://schemas.microsoft.com/office/drawing/2014/main" id="{4E496869-E76A-4E3F-8D80-CBEC52CE741D}"/>
                </a:ext>
              </a:extLst>
            </p:cNvPr>
            <p:cNvSpPr txBox="1"/>
            <p:nvPr/>
          </p:nvSpPr>
          <p:spPr>
            <a:xfrm>
              <a:off x="5202675" y="4490941"/>
              <a:ext cx="92845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earliest</a:t>
              </a:r>
              <a:endParaRPr lang="ko-KR" altLang="en-US" dirty="0"/>
            </a:p>
          </p:txBody>
        </p:sp>
        <p:cxnSp>
          <p:nvCxnSpPr>
            <p:cNvPr id="19" name="연결선: 꺾임 18">
              <a:extLst>
                <a:ext uri="{FF2B5EF4-FFF2-40B4-BE49-F238E27FC236}">
                  <a16:creationId xmlns:a16="http://schemas.microsoft.com/office/drawing/2014/main" id="{6AAC1D2D-9C77-4192-A91E-AAB5CB0BB2F7}"/>
                </a:ext>
              </a:extLst>
            </p:cNvPr>
            <p:cNvCxnSpPr>
              <a:cxnSpLocks/>
              <a:stCxn id="5" idx="2"/>
              <a:endCxn id="15" idx="0"/>
            </p:cNvCxnSpPr>
            <p:nvPr/>
          </p:nvCxnSpPr>
          <p:spPr>
            <a:xfrm rot="16200000" flipH="1">
              <a:off x="6318983" y="4020816"/>
              <a:ext cx="326779" cy="613470"/>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76394201-5C68-48F4-BCE8-7DFDFE6C51D2}"/>
                </a:ext>
              </a:extLst>
            </p:cNvPr>
            <p:cNvCxnSpPr>
              <a:cxnSpLocks/>
              <a:stCxn id="5" idx="2"/>
              <a:endCxn id="16" idx="0"/>
            </p:cNvCxnSpPr>
            <p:nvPr/>
          </p:nvCxnSpPr>
          <p:spPr>
            <a:xfrm rot="5400000">
              <a:off x="5757882" y="4073185"/>
              <a:ext cx="326779" cy="508732"/>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A9225AA3-7A89-40AA-9098-F41F867031C7}"/>
                </a:ext>
              </a:extLst>
            </p:cNvPr>
            <p:cNvCxnSpPr>
              <a:stCxn id="16" idx="2"/>
              <a:endCxn id="7" idx="0"/>
            </p:cNvCxnSpPr>
            <p:nvPr/>
          </p:nvCxnSpPr>
          <p:spPr>
            <a:xfrm rot="5400000">
              <a:off x="3439299" y="3216560"/>
              <a:ext cx="496690" cy="3958523"/>
            </a:xfrm>
            <a:prstGeom prst="bentConnector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564D9FC6-2E06-499E-AFD3-CDDD0F5B1C9D}"/>
                </a:ext>
              </a:extLst>
            </p:cNvPr>
            <p:cNvCxnSpPr>
              <a:cxnSpLocks/>
              <a:stCxn id="15" idx="2"/>
              <a:endCxn id="39" idx="0"/>
            </p:cNvCxnSpPr>
            <p:nvPr/>
          </p:nvCxnSpPr>
          <p:spPr>
            <a:xfrm rot="16200000" flipH="1">
              <a:off x="8485422" y="3251160"/>
              <a:ext cx="496689" cy="3889319"/>
            </a:xfrm>
            <a:prstGeom prst="bentConnector3">
              <a:avLst>
                <a:gd name="adj1" fmla="val 50000"/>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622FCB77-15FC-4BD3-8691-1DF5E232AE1F}"/>
                </a:ext>
              </a:extLst>
            </p:cNvPr>
            <p:cNvSpPr/>
            <p:nvPr/>
          </p:nvSpPr>
          <p:spPr>
            <a:xfrm>
              <a:off x="10186056" y="5444165"/>
              <a:ext cx="984739" cy="7822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D98FFE41-3D10-4848-80BE-947CEFB3AD16}"/>
              </a:ext>
            </a:extLst>
          </p:cNvPr>
          <p:cNvSpPr txBox="1"/>
          <p:nvPr/>
        </p:nvSpPr>
        <p:spPr>
          <a:xfrm>
            <a:off x="1030179" y="6067348"/>
            <a:ext cx="1057744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Broker</a:t>
            </a:r>
            <a:r>
              <a:rPr lang="ko-KR" altLang="en-US" sz="1200" dirty="0">
                <a:latin typeface="+mj-ea"/>
                <a:ea typeface="+mj-ea"/>
              </a:rPr>
              <a:t>에서 </a:t>
            </a:r>
            <a:r>
              <a:rPr lang="en-US" altLang="ko-KR" sz="1200" dirty="0">
                <a:latin typeface="+mj-ea"/>
                <a:ea typeface="+mj-ea"/>
              </a:rPr>
              <a:t>Consumer</a:t>
            </a:r>
            <a:r>
              <a:rPr lang="ko-KR" altLang="en-US" sz="1200" dirty="0">
                <a:latin typeface="+mj-ea"/>
                <a:ea typeface="+mj-ea"/>
              </a:rPr>
              <a:t>가 읽어간 </a:t>
            </a:r>
            <a:r>
              <a:rPr lang="en-US" altLang="ko-KR" sz="1200" dirty="0">
                <a:latin typeface="+mj-ea"/>
                <a:ea typeface="+mj-ea"/>
              </a:rPr>
              <a:t>offset </a:t>
            </a:r>
            <a:r>
              <a:rPr lang="ko-KR" altLang="en-US" sz="1200" dirty="0">
                <a:latin typeface="+mj-ea"/>
                <a:ea typeface="+mj-ea"/>
              </a:rPr>
              <a:t>정보가 없기 때문에 실행할 때마다</a:t>
            </a:r>
            <a:r>
              <a:rPr lang="en-US" altLang="ko-KR" sz="1200" dirty="0">
                <a:latin typeface="+mj-ea"/>
                <a:ea typeface="+mj-ea"/>
              </a:rPr>
              <a:t>, </a:t>
            </a:r>
            <a:r>
              <a:rPr lang="ko-KR" altLang="en-US" sz="1200" dirty="0">
                <a:latin typeface="+mj-ea"/>
                <a:ea typeface="+mj-ea"/>
              </a:rPr>
              <a:t>계속 처음부터 읽어온다</a:t>
            </a:r>
            <a:r>
              <a:rPr lang="en-US" altLang="ko-KR" sz="1200" dirty="0">
                <a:latin typeface="+mj-ea"/>
                <a:ea typeface="+mj-ea"/>
              </a:rPr>
              <a:t>.</a:t>
            </a:r>
          </a:p>
          <a:p>
            <a:r>
              <a:rPr lang="en-US" altLang="ko-KR" sz="1200" dirty="0" err="1">
                <a:latin typeface="+mj-ea"/>
                <a:ea typeface="+mj-ea"/>
              </a:rPr>
              <a:t>group_id</a:t>
            </a:r>
            <a:r>
              <a:rPr lang="en-US" altLang="ko-KR" sz="1200" dirty="0">
                <a:latin typeface="+mj-ea"/>
                <a:ea typeface="+mj-ea"/>
              </a:rPr>
              <a:t> </a:t>
            </a:r>
            <a:r>
              <a:rPr lang="ko-KR" altLang="en-US" sz="1200" dirty="0">
                <a:latin typeface="+mj-ea"/>
                <a:ea typeface="+mj-ea"/>
              </a:rPr>
              <a:t>옵션을 추가해서 </a:t>
            </a:r>
            <a:r>
              <a:rPr lang="en-US" altLang="ko-KR" sz="1200" dirty="0">
                <a:latin typeface="+mj-ea"/>
                <a:ea typeface="+mj-ea"/>
              </a:rPr>
              <a:t>Broker</a:t>
            </a:r>
            <a:r>
              <a:rPr lang="ko-KR" altLang="en-US" sz="1200" dirty="0">
                <a:latin typeface="+mj-ea"/>
                <a:ea typeface="+mj-ea"/>
              </a:rPr>
              <a:t>에 </a:t>
            </a:r>
            <a:r>
              <a:rPr lang="en-US" altLang="ko-KR" sz="1200" dirty="0">
                <a:latin typeface="+mj-ea"/>
                <a:ea typeface="+mj-ea"/>
              </a:rPr>
              <a:t>offset </a:t>
            </a:r>
            <a:r>
              <a:rPr lang="ko-KR" altLang="en-US" sz="1200" dirty="0">
                <a:latin typeface="+mj-ea"/>
                <a:ea typeface="+mj-ea"/>
              </a:rPr>
              <a:t>정보를 기록하게 되면</a:t>
            </a:r>
            <a:r>
              <a:rPr lang="en-US" altLang="ko-KR" sz="1200" dirty="0">
                <a:latin typeface="+mj-ea"/>
                <a:ea typeface="+mj-ea"/>
              </a:rPr>
              <a:t>, </a:t>
            </a:r>
            <a:r>
              <a:rPr lang="ko-KR" altLang="en-US" sz="1200" dirty="0">
                <a:latin typeface="+mj-ea"/>
                <a:ea typeface="+mj-ea"/>
              </a:rPr>
              <a:t>이후 </a:t>
            </a:r>
            <a:r>
              <a:rPr lang="ko-KR" altLang="en-US" sz="1200" dirty="0" err="1">
                <a:latin typeface="+mj-ea"/>
                <a:ea typeface="+mj-ea"/>
              </a:rPr>
              <a:t>실행시</a:t>
            </a:r>
            <a:r>
              <a:rPr lang="ko-KR" altLang="en-US" sz="1200" dirty="0">
                <a:latin typeface="+mj-ea"/>
                <a:ea typeface="+mj-ea"/>
              </a:rPr>
              <a:t> 부터는 아직 읽지 않는 로그 중 </a:t>
            </a:r>
            <a:r>
              <a:rPr lang="en-US" altLang="ko-KR" sz="1200" dirty="0">
                <a:latin typeface="+mj-ea"/>
                <a:ea typeface="+mj-ea"/>
              </a:rPr>
              <a:t>earliest</a:t>
            </a:r>
            <a:r>
              <a:rPr lang="ko-KR" altLang="en-US" sz="1200" dirty="0">
                <a:latin typeface="+mj-ea"/>
                <a:ea typeface="+mj-ea"/>
              </a:rPr>
              <a:t>에 해당하는 로그를 읽을 수 있다</a:t>
            </a:r>
            <a:r>
              <a:rPr lang="en-US" altLang="ko-KR" sz="1200" dirty="0">
                <a:latin typeface="+mj-ea"/>
                <a:ea typeface="+mj-ea"/>
              </a:rPr>
              <a:t>.</a:t>
            </a:r>
          </a:p>
          <a:p>
            <a:r>
              <a:rPr lang="en-US" altLang="ko-KR" sz="1200" dirty="0">
                <a:latin typeface="+mj-ea"/>
                <a:ea typeface="+mj-ea"/>
              </a:rPr>
              <a:t>(</a:t>
            </a:r>
            <a:r>
              <a:rPr lang="ko-KR" altLang="en-US" sz="1200" dirty="0">
                <a:latin typeface="+mj-ea"/>
                <a:ea typeface="+mj-ea"/>
              </a:rPr>
              <a:t>다음 장에서 설명</a:t>
            </a:r>
            <a:r>
              <a:rPr lang="en-US" altLang="ko-KR" sz="1200" dirty="0">
                <a:latin typeface="+mj-ea"/>
                <a:ea typeface="+mj-ea"/>
              </a:rPr>
              <a:t>)</a:t>
            </a:r>
          </a:p>
        </p:txBody>
      </p:sp>
    </p:spTree>
    <p:extLst>
      <p:ext uri="{BB962C8B-B14F-4D97-AF65-F5344CB8AC3E}">
        <p14:creationId xmlns:p14="http://schemas.microsoft.com/office/powerpoint/2010/main" val="13217946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3C44FD7-6A2C-46B5-97F0-2EE9CB07A850}"/>
              </a:ext>
            </a:extLst>
          </p:cNvPr>
          <p:cNvSpPr txBox="1"/>
          <p:nvPr/>
        </p:nvSpPr>
        <p:spPr>
          <a:xfrm>
            <a:off x="702294" y="1618825"/>
            <a:ext cx="11359497" cy="2677656"/>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kopo</a:t>
            </a:r>
            <a:r>
              <a:rPr lang="en-US" altLang="ko-KR" sz="1400" dirty="0"/>
              <a:t>-topic',</a:t>
            </a:r>
            <a:r>
              <a:rPr lang="en-US" altLang="ko-KR" sz="1400" dirty="0" err="1"/>
              <a:t>group_id</a:t>
            </a:r>
            <a:r>
              <a:rPr lang="en-US" altLang="ko-KR" sz="1400" dirty="0"/>
              <a:t>='</a:t>
            </a:r>
            <a:r>
              <a:rPr lang="en-US" altLang="ko-KR" sz="1400" dirty="0" err="1"/>
              <a:t>kopo</a:t>
            </a:r>
            <a:r>
              <a:rPr lang="en-US" altLang="ko-KR" sz="1400" dirty="0"/>
              <a:t>-consumer',</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='latest',</a:t>
            </a:r>
            <a:r>
              <a:rPr lang="en-US" altLang="ko-KR" sz="1400" dirty="0" err="1"/>
              <a:t>fetch_min_bytes</a:t>
            </a:r>
            <a:r>
              <a:rPr lang="en-US" altLang="ko-KR" sz="1400" dirty="0"/>
              <a:t>=1)</a:t>
            </a:r>
          </a:p>
          <a:p>
            <a:endParaRPr lang="en-US" altLang="ko-KR" sz="1400" dirty="0"/>
          </a:p>
          <a:p>
            <a:r>
              <a:rPr lang="en-US" altLang="ko-KR" sz="1400" dirty="0"/>
              <a:t>while True:</a:t>
            </a:r>
          </a:p>
          <a:p>
            <a:r>
              <a:rPr lang="en-US" altLang="ko-KR" sz="1400" dirty="0"/>
              <a:t>        message = </a:t>
            </a:r>
            <a:r>
              <a:rPr lang="en-US" altLang="ko-KR" sz="1400" dirty="0" err="1"/>
              <a:t>consumer.poll</a:t>
            </a:r>
            <a:r>
              <a:rPr lang="en-US" altLang="ko-KR" sz="1400" dirty="0"/>
              <a:t>(1.0)</a:t>
            </a:r>
          </a:p>
          <a:p>
            <a:endParaRPr lang="en-US" altLang="ko-KR" sz="1400" dirty="0"/>
          </a:p>
          <a:p>
            <a:r>
              <a:rPr lang="en-US" altLang="ko-KR" sz="1400" dirty="0"/>
              <a:t>        for </a:t>
            </a:r>
            <a:r>
              <a:rPr lang="en-US" altLang="ko-KR" sz="1400" dirty="0" err="1"/>
              <a:t>tp</a:t>
            </a:r>
            <a:r>
              <a:rPr lang="en-US" altLang="ko-KR" sz="1400" dirty="0"/>
              <a:t>, mg in </a:t>
            </a:r>
            <a:r>
              <a:rPr lang="en-US" altLang="ko-KR" sz="1400" dirty="0" err="1"/>
              <a:t>message.items</a:t>
            </a:r>
            <a:r>
              <a:rPr lang="en-US" altLang="ko-KR" sz="1400" dirty="0"/>
              <a:t>():</a:t>
            </a:r>
          </a:p>
          <a:p>
            <a:r>
              <a:rPr lang="en-US" altLang="ko-KR" sz="1400" dirty="0"/>
              <a:t>                for m in mg:</a:t>
            </a:r>
          </a:p>
          <a:p>
            <a:r>
              <a:rPr lang="en-US" altLang="ko-KR" sz="1400" dirty="0"/>
              <a:t>                        print ("%s : %d %d : key=%s value=%s" % ( </a:t>
            </a:r>
            <a:r>
              <a:rPr lang="en-US" altLang="ko-KR" sz="1400" dirty="0" err="1"/>
              <a:t>tp.topic</a:t>
            </a:r>
            <a:r>
              <a:rPr lang="en-US" altLang="ko-KR" sz="1400" dirty="0"/>
              <a:t>, </a:t>
            </a:r>
            <a:r>
              <a:rPr lang="en-US" altLang="ko-KR" sz="1400" dirty="0" err="1"/>
              <a:t>tp.partition</a:t>
            </a:r>
            <a:r>
              <a:rPr lang="en-US" altLang="ko-KR" sz="1400" dirty="0"/>
              <a:t>, </a:t>
            </a:r>
            <a:r>
              <a:rPr lang="en-US" altLang="ko-KR" sz="1400" dirty="0" err="1"/>
              <a:t>m.offset</a:t>
            </a:r>
            <a:r>
              <a:rPr lang="en-US" altLang="ko-KR" sz="1400" dirty="0"/>
              <a:t>, </a:t>
            </a:r>
            <a:r>
              <a:rPr lang="en-US" altLang="ko-KR" sz="1400" dirty="0" err="1"/>
              <a:t>m.key</a:t>
            </a:r>
            <a:r>
              <a:rPr lang="en-US" altLang="ko-KR" sz="1400" dirty="0"/>
              <a:t>, </a:t>
            </a:r>
            <a:r>
              <a:rPr lang="en-US" altLang="ko-KR" sz="1400" dirty="0" err="1"/>
              <a:t>m.value</a:t>
            </a:r>
            <a:r>
              <a:rPr lang="en-US" altLang="ko-KR" sz="1400" dirty="0"/>
              <a:t>))</a:t>
            </a:r>
            <a:endParaRPr lang="ko-KR" altLang="en-US" sz="1400" dirty="0"/>
          </a:p>
        </p:txBody>
      </p:sp>
      <p:pic>
        <p:nvPicPr>
          <p:cNvPr id="13" name="그림 12">
            <a:extLst>
              <a:ext uri="{FF2B5EF4-FFF2-40B4-BE49-F238E27FC236}">
                <a16:creationId xmlns:a16="http://schemas.microsoft.com/office/drawing/2014/main" id="{BB706ABA-3F6B-41A9-A585-24279D5E9BD9}"/>
              </a:ext>
            </a:extLst>
          </p:cNvPr>
          <p:cNvPicPr>
            <a:picLocks noChangeAspect="1"/>
          </p:cNvPicPr>
          <p:nvPr/>
        </p:nvPicPr>
        <p:blipFill>
          <a:blip r:embed="rId3"/>
          <a:stretch>
            <a:fillRect/>
          </a:stretch>
        </p:blipFill>
        <p:spPr>
          <a:xfrm>
            <a:off x="8810536" y="4577494"/>
            <a:ext cx="3251255" cy="2071170"/>
          </a:xfrm>
          <a:prstGeom prst="rect">
            <a:avLst/>
          </a:prstGeom>
        </p:spPr>
      </p:pic>
      <p:sp>
        <p:nvSpPr>
          <p:cNvPr id="14" name="TextBox 13">
            <a:extLst>
              <a:ext uri="{FF2B5EF4-FFF2-40B4-BE49-F238E27FC236}">
                <a16:creationId xmlns:a16="http://schemas.microsoft.com/office/drawing/2014/main" id="{B8A16B68-728F-49F2-8C28-EFCD515C22A4}"/>
              </a:ext>
            </a:extLst>
          </p:cNvPr>
          <p:cNvSpPr txBox="1"/>
          <p:nvPr/>
        </p:nvSpPr>
        <p:spPr>
          <a:xfrm>
            <a:off x="702294" y="5613079"/>
            <a:ext cx="7196907" cy="954107"/>
          </a:xfrm>
          <a:prstGeom prst="rect">
            <a:avLst/>
          </a:prstGeom>
          <a:noFill/>
        </p:spPr>
        <p:txBody>
          <a:bodyPr wrap="none" rtlCol="0">
            <a:spAutoFit/>
          </a:bodyPr>
          <a:lstStyle/>
          <a:p>
            <a:r>
              <a:rPr lang="en-US" altLang="ko-KR" sz="1400" dirty="0"/>
              <a:t>consumer </a:t>
            </a:r>
            <a:r>
              <a:rPr lang="ko-KR" altLang="en-US" sz="1400" dirty="0"/>
              <a:t>주요 옵션</a:t>
            </a:r>
            <a:r>
              <a:rPr lang="en-US" altLang="ko-KR" sz="1400" dirty="0"/>
              <a:t>:</a:t>
            </a:r>
          </a:p>
          <a:p>
            <a:r>
              <a:rPr lang="en-US" altLang="ko-KR" sz="1400" dirty="0">
                <a:hlinkClick r:id="rId4"/>
              </a:rPr>
              <a:t>https://kafka-python.readthedocs.io/en/master/apidoc/KafkaConsumer.html#</a:t>
            </a:r>
            <a:endParaRPr lang="en-US" altLang="ko-KR" sz="1400" dirty="0"/>
          </a:p>
          <a:p>
            <a:r>
              <a:rPr lang="en-US" altLang="ko-KR" sz="1400" dirty="0">
                <a:hlinkClick r:id="rId5"/>
              </a:rPr>
              <a:t>https://www.oreilly.com/library/view/kafka-the-definitive/9781491936153/ch04.html</a:t>
            </a:r>
            <a:endParaRPr lang="en-US" altLang="ko-KR" sz="1400" dirty="0"/>
          </a:p>
          <a:p>
            <a:endParaRPr lang="ko-KR" altLang="en-US" sz="1400" dirty="0"/>
          </a:p>
        </p:txBody>
      </p:sp>
      <p:sp>
        <p:nvSpPr>
          <p:cNvPr id="11" name="제목 1">
            <a:extLst>
              <a:ext uri="{FF2B5EF4-FFF2-40B4-BE49-F238E27FC236}">
                <a16:creationId xmlns:a16="http://schemas.microsoft.com/office/drawing/2014/main" id="{4B5B2A4C-C38E-4354-84BB-CD9E59779142}"/>
              </a:ext>
            </a:extLst>
          </p:cNvPr>
          <p:cNvSpPr>
            <a:spLocks noGrp="1"/>
          </p:cNvSpPr>
          <p:nvPr>
            <p:ph type="title"/>
          </p:nvPr>
        </p:nvSpPr>
        <p:spPr>
          <a:xfrm>
            <a:off x="677334" y="609600"/>
            <a:ext cx="8596668" cy="1320800"/>
          </a:xfrm>
        </p:spPr>
        <p:txBody>
          <a:bodyPr/>
          <a:lstStyle/>
          <a:p>
            <a:r>
              <a:rPr lang="ko-KR" altLang="en-US" dirty="0">
                <a:ea typeface="맑은 고딕"/>
              </a:rPr>
              <a:t>[참고] </a:t>
            </a:r>
            <a:r>
              <a:rPr lang="en-US" altLang="ko-KR" dirty="0"/>
              <a:t>consumer </a:t>
            </a:r>
            <a:r>
              <a:rPr lang="ko-KR" altLang="en-US" dirty="0"/>
              <a:t>실습</a:t>
            </a:r>
          </a:p>
        </p:txBody>
      </p:sp>
      <p:sp>
        <p:nvSpPr>
          <p:cNvPr id="12" name="TextBox 11">
            <a:extLst>
              <a:ext uri="{FF2B5EF4-FFF2-40B4-BE49-F238E27FC236}">
                <a16:creationId xmlns:a16="http://schemas.microsoft.com/office/drawing/2014/main" id="{66079A7D-C735-4AB9-9837-F1EB91877251}"/>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127858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423574EA-87D6-43F8-9EB5-9F5D040C0D38}"/>
              </a:ext>
            </a:extLst>
          </p:cNvPr>
          <p:cNvSpPr>
            <a:spLocks noGrp="1"/>
          </p:cNvSpPr>
          <p:nvPr>
            <p:ph type="title"/>
          </p:nvPr>
        </p:nvSpPr>
        <p:spPr>
          <a:xfrm>
            <a:off x="677334" y="609600"/>
            <a:ext cx="8596668" cy="1320800"/>
          </a:xfrm>
        </p:spPr>
        <p:txBody>
          <a:bodyPr/>
          <a:lstStyle/>
          <a:p>
            <a:r>
              <a:rPr lang="en-US" altLang="ko-KR" dirty="0"/>
              <a:t>consumer </a:t>
            </a:r>
            <a:r>
              <a:rPr lang="ko-KR" altLang="en-US" dirty="0"/>
              <a:t>실습</a:t>
            </a:r>
          </a:p>
        </p:txBody>
      </p:sp>
      <p:sp>
        <p:nvSpPr>
          <p:cNvPr id="5" name="TextBox 4">
            <a:extLst>
              <a:ext uri="{FF2B5EF4-FFF2-40B4-BE49-F238E27FC236}">
                <a16:creationId xmlns:a16="http://schemas.microsoft.com/office/drawing/2014/main" id="{B1D95F30-8DA0-417A-84AA-CE5A3B9C7AA0}"/>
              </a:ext>
            </a:extLst>
          </p:cNvPr>
          <p:cNvSpPr txBox="1"/>
          <p:nvPr/>
        </p:nvSpPr>
        <p:spPr>
          <a:xfrm>
            <a:off x="702294" y="1618825"/>
            <a:ext cx="11359497" cy="2246769"/>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r>
              <a:rPr lang="en-US" altLang="ko-KR" sz="1400" dirty="0"/>
              <a:t>from </a:t>
            </a:r>
            <a:r>
              <a:rPr lang="en-US" altLang="ko-KR" sz="1400" dirty="0" err="1"/>
              <a:t>kafka</a:t>
            </a:r>
            <a:r>
              <a:rPr lang="en-US" altLang="ko-KR" sz="1400" dirty="0"/>
              <a:t> import </a:t>
            </a:r>
            <a:r>
              <a:rPr lang="en-US" altLang="ko-KR" sz="1400" dirty="0" err="1"/>
              <a:t>TopicPartition</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='earliest')</a:t>
            </a:r>
          </a:p>
          <a:p>
            <a:r>
              <a:rPr lang="en-US" altLang="ko-KR" sz="1400" b="1" dirty="0" err="1">
                <a:solidFill>
                  <a:srgbClr val="FF0000"/>
                </a:solidFill>
              </a:rPr>
              <a:t>consumer.assign</a:t>
            </a:r>
            <a:r>
              <a:rPr lang="en-US" altLang="ko-KR" sz="1400" b="1" dirty="0">
                <a:solidFill>
                  <a:srgbClr val="FF0000"/>
                </a:solidFill>
              </a:rPr>
              <a:t>([</a:t>
            </a:r>
            <a:r>
              <a:rPr lang="en-US" altLang="ko-KR" sz="1400" b="1" dirty="0" err="1">
                <a:solidFill>
                  <a:srgbClr val="FF0000"/>
                </a:solidFill>
              </a:rPr>
              <a:t>TopicPartition</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-topic', 1)])</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6" name="TextBox 5">
            <a:extLst>
              <a:ext uri="{FF2B5EF4-FFF2-40B4-BE49-F238E27FC236}">
                <a16:creationId xmlns:a16="http://schemas.microsoft.com/office/drawing/2014/main" id="{C3BCAFBA-9BEB-4808-8ECD-6E75345C1C2E}"/>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7189EEBF-56CE-4339-9921-86AE9B7A7AFC}"/>
              </a:ext>
            </a:extLst>
          </p:cNvPr>
          <p:cNvSpPr txBox="1"/>
          <p:nvPr/>
        </p:nvSpPr>
        <p:spPr>
          <a:xfrm>
            <a:off x="4436533" y="1095022"/>
            <a:ext cx="4006225" cy="369332"/>
          </a:xfrm>
          <a:prstGeom prst="rect">
            <a:avLst/>
          </a:prstGeom>
          <a:noFill/>
        </p:spPr>
        <p:txBody>
          <a:bodyPr wrap="none" rtlCol="0">
            <a:spAutoFit/>
          </a:bodyPr>
          <a:lstStyle/>
          <a:p>
            <a:r>
              <a:rPr lang="en-US" altLang="ko-KR" dirty="0"/>
              <a:t>Assign certain partition to consumer</a:t>
            </a:r>
            <a:r>
              <a:rPr lang="ko-KR" altLang="en-US" dirty="0"/>
              <a:t> </a:t>
            </a:r>
          </a:p>
        </p:txBody>
      </p:sp>
      <p:pic>
        <p:nvPicPr>
          <p:cNvPr id="9" name="그림 8">
            <a:extLst>
              <a:ext uri="{FF2B5EF4-FFF2-40B4-BE49-F238E27FC236}">
                <a16:creationId xmlns:a16="http://schemas.microsoft.com/office/drawing/2014/main" id="{2FB71164-2EE1-4C8A-97D4-9FAC8BE27115}"/>
              </a:ext>
            </a:extLst>
          </p:cNvPr>
          <p:cNvPicPr>
            <a:picLocks noChangeAspect="1"/>
          </p:cNvPicPr>
          <p:nvPr/>
        </p:nvPicPr>
        <p:blipFill>
          <a:blip r:embed="rId3"/>
          <a:stretch>
            <a:fillRect/>
          </a:stretch>
        </p:blipFill>
        <p:spPr>
          <a:xfrm>
            <a:off x="8632047" y="3865594"/>
            <a:ext cx="3293429" cy="286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060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C6B0157A-B87B-48AC-AEB1-BE10F367EE8E}"/>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dirty="0">
              <a:solidFill>
                <a:schemeClr val="tx1"/>
              </a:solidFill>
            </a:endParaRPr>
          </a:p>
        </p:txBody>
      </p:sp>
      <p:sp>
        <p:nvSpPr>
          <p:cNvPr id="4" name="제목 3">
            <a:extLst>
              <a:ext uri="{FF2B5EF4-FFF2-40B4-BE49-F238E27FC236}">
                <a16:creationId xmlns:a16="http://schemas.microsoft.com/office/drawing/2014/main" id="{FD772673-5504-44E0-BA18-37C22E375068}"/>
              </a:ext>
            </a:extLst>
          </p:cNvPr>
          <p:cNvSpPr>
            <a:spLocks noGrp="1"/>
          </p:cNvSpPr>
          <p:nvPr>
            <p:ph type="title"/>
          </p:nvPr>
        </p:nvSpPr>
        <p:spPr>
          <a:xfrm>
            <a:off x="575733" y="2404534"/>
            <a:ext cx="8698270" cy="1646302"/>
          </a:xfrm>
        </p:spPr>
        <p:txBody>
          <a:bodyPr vert="horz" lIns="91440" tIns="45720" rIns="91440" bIns="45720" rtlCol="0" anchor="b">
            <a:normAutofit fontScale="90000"/>
          </a:bodyPr>
          <a:lstStyle/>
          <a:p>
            <a:pPr algn="r" latinLnBrk="0"/>
            <a:r>
              <a:rPr lang="en-US" altLang="ko-KR" sz="5400" dirty="0"/>
              <a:t>partition and consumer group</a:t>
            </a:r>
          </a:p>
        </p:txBody>
      </p:sp>
    </p:spTree>
    <p:extLst>
      <p:ext uri="{BB962C8B-B14F-4D97-AF65-F5344CB8AC3E}">
        <p14:creationId xmlns:p14="http://schemas.microsoft.com/office/powerpoint/2010/main" val="12238514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AFD398-C4BF-4926-A995-C05A5FF7FE2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421FE128-5FF6-4B16-8395-A9B37B57E403}"/>
              </a:ext>
            </a:extLst>
          </p:cNvPr>
          <p:cNvPicPr>
            <a:picLocks noChangeAspect="1"/>
          </p:cNvPicPr>
          <p:nvPr/>
        </p:nvPicPr>
        <p:blipFill>
          <a:blip r:embed="rId3"/>
          <a:stretch>
            <a:fillRect/>
          </a:stretch>
        </p:blipFill>
        <p:spPr>
          <a:xfrm>
            <a:off x="257175" y="1319214"/>
            <a:ext cx="4060777" cy="2406119"/>
          </a:xfrm>
          <a:prstGeom prst="rect">
            <a:avLst/>
          </a:prstGeom>
        </p:spPr>
      </p:pic>
      <p:sp>
        <p:nvSpPr>
          <p:cNvPr id="7" name="TextBox 6">
            <a:extLst>
              <a:ext uri="{FF2B5EF4-FFF2-40B4-BE49-F238E27FC236}">
                <a16:creationId xmlns:a16="http://schemas.microsoft.com/office/drawing/2014/main" id="{E1FB10FE-D355-4CC4-A182-DE5FF7C35870}"/>
              </a:ext>
            </a:extLst>
          </p:cNvPr>
          <p:cNvSpPr txBox="1"/>
          <p:nvPr/>
        </p:nvSpPr>
        <p:spPr>
          <a:xfrm>
            <a:off x="4971697"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0</a:t>
            </a:r>
            <a:endParaRPr lang="ko-KR" altLang="en-US" dirty="0"/>
          </a:p>
        </p:txBody>
      </p:sp>
      <p:sp>
        <p:nvSpPr>
          <p:cNvPr id="8" name="TextBox 7">
            <a:extLst>
              <a:ext uri="{FF2B5EF4-FFF2-40B4-BE49-F238E27FC236}">
                <a16:creationId xmlns:a16="http://schemas.microsoft.com/office/drawing/2014/main" id="{BAC3CDF0-05FC-4F69-A0F2-DA6C586414CB}"/>
              </a:ext>
            </a:extLst>
          </p:cNvPr>
          <p:cNvSpPr txBox="1"/>
          <p:nvPr/>
        </p:nvSpPr>
        <p:spPr>
          <a:xfrm>
            <a:off x="7105120"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1</a:t>
            </a:r>
            <a:endParaRPr lang="ko-KR" altLang="en-US" dirty="0"/>
          </a:p>
        </p:txBody>
      </p:sp>
      <p:sp>
        <p:nvSpPr>
          <p:cNvPr id="9" name="TextBox 8">
            <a:extLst>
              <a:ext uri="{FF2B5EF4-FFF2-40B4-BE49-F238E27FC236}">
                <a16:creationId xmlns:a16="http://schemas.microsoft.com/office/drawing/2014/main" id="{26FC8ACF-7AA7-4209-B406-08DCE7758F15}"/>
              </a:ext>
            </a:extLst>
          </p:cNvPr>
          <p:cNvSpPr txBox="1"/>
          <p:nvPr/>
        </p:nvSpPr>
        <p:spPr>
          <a:xfrm>
            <a:off x="9019645"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2</a:t>
            </a:r>
            <a:endParaRPr lang="ko-KR" altLang="en-US" dirty="0"/>
          </a:p>
        </p:txBody>
      </p:sp>
      <p:sp>
        <p:nvSpPr>
          <p:cNvPr id="10" name="직사각형 9">
            <a:extLst>
              <a:ext uri="{FF2B5EF4-FFF2-40B4-BE49-F238E27FC236}">
                <a16:creationId xmlns:a16="http://schemas.microsoft.com/office/drawing/2014/main" id="{57759CE2-3FFC-48CD-87B1-2C791B186B9A}"/>
              </a:ext>
            </a:extLst>
          </p:cNvPr>
          <p:cNvSpPr/>
          <p:nvPr/>
        </p:nvSpPr>
        <p:spPr>
          <a:xfrm>
            <a:off x="7744878" y="2337607"/>
            <a:ext cx="714375" cy="369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C4747AA-5752-426F-B252-FF6046FD41CE}"/>
              </a:ext>
            </a:extLst>
          </p:cNvPr>
          <p:cNvSpPr txBox="1"/>
          <p:nvPr/>
        </p:nvSpPr>
        <p:spPr>
          <a:xfrm>
            <a:off x="7740128" y="2706939"/>
            <a:ext cx="788999"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offset</a:t>
            </a:r>
            <a:endParaRPr lang="ko-KR" altLang="en-US" dirty="0"/>
          </a:p>
        </p:txBody>
      </p:sp>
      <p:sp>
        <p:nvSpPr>
          <p:cNvPr id="12" name="제목 1">
            <a:extLst>
              <a:ext uri="{FF2B5EF4-FFF2-40B4-BE49-F238E27FC236}">
                <a16:creationId xmlns:a16="http://schemas.microsoft.com/office/drawing/2014/main" id="{3D5DF190-023E-40DC-9625-B01ED5D97C5E}"/>
              </a:ext>
            </a:extLst>
          </p:cNvPr>
          <p:cNvSpPr>
            <a:spLocks noGrp="1"/>
          </p:cNvSpPr>
          <p:nvPr>
            <p:ph type="title"/>
          </p:nvPr>
        </p:nvSpPr>
        <p:spPr>
          <a:xfrm>
            <a:off x="677334" y="609600"/>
            <a:ext cx="8596668" cy="1320800"/>
          </a:xfrm>
        </p:spPr>
        <p:txBody>
          <a:bodyPr/>
          <a:lstStyle/>
          <a:p>
            <a:r>
              <a:rPr lang="en-US" altLang="ko-KR" dirty="0"/>
              <a:t>Kafka Major Concepts</a:t>
            </a:r>
            <a:endParaRPr lang="ko-KR" altLang="en-US" dirty="0"/>
          </a:p>
        </p:txBody>
      </p:sp>
    </p:spTree>
    <p:extLst>
      <p:ext uri="{BB962C8B-B14F-4D97-AF65-F5344CB8AC3E}">
        <p14:creationId xmlns:p14="http://schemas.microsoft.com/office/powerpoint/2010/main" val="2053099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C4018CE4-3E47-4E55-B04B-BBAFC1AA68FF}"/>
              </a:ext>
            </a:extLst>
          </p:cNvPr>
          <p:cNvSpPr>
            <a:spLocks noGrp="1"/>
          </p:cNvSpPr>
          <p:nvPr>
            <p:ph type="title"/>
          </p:nvPr>
        </p:nvSpPr>
        <p:spPr>
          <a:xfrm>
            <a:off x="0" y="21853"/>
            <a:ext cx="12192000" cy="1069514"/>
          </a:xfrm>
        </p:spPr>
        <p:txBody>
          <a:bodyPr/>
          <a:lstStyle/>
          <a:p>
            <a:r>
              <a:rPr kumimoji="1" lang="en-US" altLang="ko-KR" dirty="0"/>
              <a:t>Partition and Message</a:t>
            </a:r>
            <a:endParaRPr kumimoji="1" lang="ko-KR" altLang="en-US" dirty="0"/>
          </a:p>
        </p:txBody>
      </p:sp>
      <p:pic>
        <p:nvPicPr>
          <p:cNvPr id="18" name="그림 17">
            <a:extLst>
              <a:ext uri="{FF2B5EF4-FFF2-40B4-BE49-F238E27FC236}">
                <a16:creationId xmlns:a16="http://schemas.microsoft.com/office/drawing/2014/main" id="{F940E252-6530-4C3D-ACFF-16D551EEA1CA}"/>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23" name="그룹 22">
            <a:extLst>
              <a:ext uri="{FF2B5EF4-FFF2-40B4-BE49-F238E27FC236}">
                <a16:creationId xmlns:a16="http://schemas.microsoft.com/office/drawing/2014/main" id="{69DF91D8-DDEB-491E-8166-EE6F1F96B4BF}"/>
              </a:ext>
            </a:extLst>
          </p:cNvPr>
          <p:cNvGrpSpPr/>
          <p:nvPr/>
        </p:nvGrpSpPr>
        <p:grpSpPr>
          <a:xfrm>
            <a:off x="3343368" y="2451848"/>
            <a:ext cx="1782147" cy="3441056"/>
            <a:chOff x="4870731" y="1743788"/>
            <a:chExt cx="1782147" cy="3441056"/>
          </a:xfrm>
          <a:effectLst>
            <a:outerShdw blurRad="63500" sx="102000" sy="102000" algn="ctr" rotWithShape="0">
              <a:prstClr val="black">
                <a:alpha val="40000"/>
              </a:prstClr>
            </a:outerShdw>
          </a:effectLst>
        </p:grpSpPr>
        <p:sp>
          <p:nvSpPr>
            <p:cNvPr id="4" name="순서도: 대체 처리 3">
              <a:extLst>
                <a:ext uri="{FF2B5EF4-FFF2-40B4-BE49-F238E27FC236}">
                  <a16:creationId xmlns:a16="http://schemas.microsoft.com/office/drawing/2014/main" id="{C49A27FB-C1AE-4993-9888-EC372739FD9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18D8B9D-F858-49DC-B0BC-27968C33E3FC}"/>
                </a:ext>
              </a:extLst>
            </p:cNvPr>
            <p:cNvGrpSpPr/>
            <p:nvPr/>
          </p:nvGrpSpPr>
          <p:grpSpPr>
            <a:xfrm>
              <a:off x="4940710" y="2015412"/>
              <a:ext cx="1642187" cy="911550"/>
              <a:chOff x="6456783" y="721307"/>
              <a:chExt cx="1642187" cy="911550"/>
            </a:xfrm>
          </p:grpSpPr>
          <p:sp>
            <p:nvSpPr>
              <p:cNvPr id="6" name="사각형: 둥근 모서리 5">
                <a:extLst>
                  <a:ext uri="{FF2B5EF4-FFF2-40B4-BE49-F238E27FC236}">
                    <a16:creationId xmlns:a16="http://schemas.microsoft.com/office/drawing/2014/main" id="{4842705D-45B0-4F50-A2C6-206A10E48C5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10C367F3-6E38-440B-8B81-EB51DEFBD58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8" name="순서도: 대체 처리 7">
                <a:extLst>
                  <a:ext uri="{FF2B5EF4-FFF2-40B4-BE49-F238E27FC236}">
                    <a16:creationId xmlns:a16="http://schemas.microsoft.com/office/drawing/2014/main" id="{4D46C4B0-0E04-4EE1-A15F-0A71DD1998F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933A90C7-2A31-47D9-82DC-DF576E9D3D8F}"/>
                </a:ext>
              </a:extLst>
            </p:cNvPr>
            <p:cNvGrpSpPr/>
            <p:nvPr/>
          </p:nvGrpSpPr>
          <p:grpSpPr>
            <a:xfrm>
              <a:off x="4940710" y="2975949"/>
              <a:ext cx="1642187" cy="911550"/>
              <a:chOff x="6456783" y="721307"/>
              <a:chExt cx="1642187" cy="911550"/>
            </a:xfrm>
          </p:grpSpPr>
          <p:sp>
            <p:nvSpPr>
              <p:cNvPr id="10" name="사각형: 둥근 모서리 9">
                <a:extLst>
                  <a:ext uri="{FF2B5EF4-FFF2-40B4-BE49-F238E27FC236}">
                    <a16:creationId xmlns:a16="http://schemas.microsoft.com/office/drawing/2014/main" id="{91DF59A8-C7AA-4469-B80E-BC99CBF0132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대체 처리 10">
                <a:extLst>
                  <a:ext uri="{FF2B5EF4-FFF2-40B4-BE49-F238E27FC236}">
                    <a16:creationId xmlns:a16="http://schemas.microsoft.com/office/drawing/2014/main" id="{1112901E-4C39-4ADE-8568-57AB2CC5977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2" name="순서도: 대체 처리 11">
                <a:extLst>
                  <a:ext uri="{FF2B5EF4-FFF2-40B4-BE49-F238E27FC236}">
                    <a16:creationId xmlns:a16="http://schemas.microsoft.com/office/drawing/2014/main" id="{CA342FBF-B3FB-4580-8B15-85E343205B3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9" name="그룹 18">
              <a:extLst>
                <a:ext uri="{FF2B5EF4-FFF2-40B4-BE49-F238E27FC236}">
                  <a16:creationId xmlns:a16="http://schemas.microsoft.com/office/drawing/2014/main" id="{46FD9B2F-7B44-4743-A334-56C575D1F6E1}"/>
                </a:ext>
              </a:extLst>
            </p:cNvPr>
            <p:cNvGrpSpPr/>
            <p:nvPr/>
          </p:nvGrpSpPr>
          <p:grpSpPr>
            <a:xfrm>
              <a:off x="4940709" y="3943117"/>
              <a:ext cx="1642187" cy="911550"/>
              <a:chOff x="6456783" y="721307"/>
              <a:chExt cx="1642187" cy="911550"/>
            </a:xfrm>
          </p:grpSpPr>
          <p:sp>
            <p:nvSpPr>
              <p:cNvPr id="20" name="사각형: 둥근 모서리 19">
                <a:extLst>
                  <a:ext uri="{FF2B5EF4-FFF2-40B4-BE49-F238E27FC236}">
                    <a16:creationId xmlns:a16="http://schemas.microsoft.com/office/drawing/2014/main" id="{0F9F0F6C-99CC-4ED6-8DDB-0CE816406E7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969A0974-85A5-41E3-9631-7E7343684C8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CAC2B4C2-5576-49EB-9AE0-B1F8EADB48F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4" name="TextBox 23">
            <a:extLst>
              <a:ext uri="{FF2B5EF4-FFF2-40B4-BE49-F238E27FC236}">
                <a16:creationId xmlns:a16="http://schemas.microsoft.com/office/drawing/2014/main" id="{E31B22E6-1F9F-4F28-87DE-AF5EAC252447}"/>
              </a:ext>
            </a:extLst>
          </p:cNvPr>
          <p:cNvSpPr txBox="1"/>
          <p:nvPr/>
        </p:nvSpPr>
        <p:spPr>
          <a:xfrm>
            <a:off x="336027" y="977393"/>
            <a:ext cx="11309506" cy="307777"/>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sz="1400" dirty="0"/>
              <a:t>kafka-topics.sh --create </a:t>
            </a:r>
            <a:r>
              <a:rPr lang="en-US" altLang="ko-KR" sz="1400" b="1" dirty="0">
                <a:solidFill>
                  <a:srgbClr val="0000FF"/>
                </a:solidFill>
              </a:rPr>
              <a:t>--topic news-topic </a:t>
            </a:r>
            <a:r>
              <a:rPr lang="en-US" altLang="ko-KR" sz="1400" dirty="0"/>
              <a:t>--bootstrap-server master:9092,slave1:9092,slave2:9092 --replication-factor 1 </a:t>
            </a:r>
            <a:r>
              <a:rPr lang="en-US" altLang="ko-KR" sz="1400" b="1" dirty="0">
                <a:solidFill>
                  <a:srgbClr val="0000FF"/>
                </a:solidFill>
              </a:rPr>
              <a:t>--partitions 3</a:t>
            </a:r>
          </a:p>
        </p:txBody>
      </p:sp>
      <p:sp>
        <p:nvSpPr>
          <p:cNvPr id="25" name="TextBox 24">
            <a:extLst>
              <a:ext uri="{FF2B5EF4-FFF2-40B4-BE49-F238E27FC236}">
                <a16:creationId xmlns:a16="http://schemas.microsoft.com/office/drawing/2014/main" id="{95DF0149-923A-40FD-9F24-6C9FBBB76B40}"/>
              </a:ext>
            </a:extLst>
          </p:cNvPr>
          <p:cNvSpPr txBox="1"/>
          <p:nvPr/>
        </p:nvSpPr>
        <p:spPr>
          <a:xfrm>
            <a:off x="336027" y="1567000"/>
            <a:ext cx="342317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kafka-console-producer.sh --broker-list master:9092,slave1:9092,slave2:9092 --topic news-topic</a:t>
            </a:r>
          </a:p>
        </p:txBody>
      </p:sp>
      <p:sp>
        <p:nvSpPr>
          <p:cNvPr id="26" name="TextBox 25">
            <a:extLst>
              <a:ext uri="{FF2B5EF4-FFF2-40B4-BE49-F238E27FC236}">
                <a16:creationId xmlns:a16="http://schemas.microsoft.com/office/drawing/2014/main" id="{6EFA7C76-9966-457F-A8C8-F8C4F8388D95}"/>
              </a:ext>
            </a:extLst>
          </p:cNvPr>
          <p:cNvSpPr txBox="1"/>
          <p:nvPr/>
        </p:nvSpPr>
        <p:spPr>
          <a:xfrm>
            <a:off x="1502104" y="3205939"/>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2</a:t>
            </a:r>
          </a:p>
          <a:p>
            <a:r>
              <a:rPr lang="en-US" altLang="ko-KR" dirty="0"/>
              <a:t>3</a:t>
            </a:r>
          </a:p>
          <a:p>
            <a:r>
              <a:rPr lang="en-US" altLang="ko-KR" dirty="0"/>
              <a:t>4</a:t>
            </a:r>
          </a:p>
          <a:p>
            <a:r>
              <a:rPr lang="en-US" altLang="ko-KR" dirty="0"/>
              <a:t>5</a:t>
            </a:r>
            <a:endParaRPr lang="ko-KR" altLang="en-US" dirty="0"/>
          </a:p>
        </p:txBody>
      </p:sp>
      <p:sp>
        <p:nvSpPr>
          <p:cNvPr id="27" name="화살표: 오른쪽 26">
            <a:extLst>
              <a:ext uri="{FF2B5EF4-FFF2-40B4-BE49-F238E27FC236}">
                <a16:creationId xmlns:a16="http://schemas.microsoft.com/office/drawing/2014/main" id="{1AC62FC8-39FD-4CEF-B594-A313C70EA13B}"/>
              </a:ext>
            </a:extLst>
          </p:cNvPr>
          <p:cNvSpPr/>
          <p:nvPr/>
        </p:nvSpPr>
        <p:spPr>
          <a:xfrm>
            <a:off x="2311061"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111E4211-19BD-46AA-9B2E-4E0583862184}"/>
              </a:ext>
            </a:extLst>
          </p:cNvPr>
          <p:cNvSpPr txBox="1"/>
          <p:nvPr/>
        </p:nvSpPr>
        <p:spPr>
          <a:xfrm>
            <a:off x="5239646" y="4123506"/>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1 4</a:t>
            </a:r>
            <a:endParaRPr lang="ko-KR" altLang="en-US" dirty="0"/>
          </a:p>
        </p:txBody>
      </p:sp>
      <p:sp>
        <p:nvSpPr>
          <p:cNvPr id="29" name="TextBox 28">
            <a:extLst>
              <a:ext uri="{FF2B5EF4-FFF2-40B4-BE49-F238E27FC236}">
                <a16:creationId xmlns:a16="http://schemas.microsoft.com/office/drawing/2014/main" id="{D5AA5C35-2741-4D9A-823A-EC33873AC6F7}"/>
              </a:ext>
            </a:extLst>
          </p:cNvPr>
          <p:cNvSpPr txBox="1"/>
          <p:nvPr/>
        </p:nvSpPr>
        <p:spPr>
          <a:xfrm>
            <a:off x="5239646" y="3042700"/>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2 5</a:t>
            </a:r>
            <a:endParaRPr lang="ko-KR" altLang="en-US" dirty="0"/>
          </a:p>
        </p:txBody>
      </p:sp>
      <p:sp>
        <p:nvSpPr>
          <p:cNvPr id="30" name="TextBox 29">
            <a:extLst>
              <a:ext uri="{FF2B5EF4-FFF2-40B4-BE49-F238E27FC236}">
                <a16:creationId xmlns:a16="http://schemas.microsoft.com/office/drawing/2014/main" id="{01428427-9500-4093-9704-69693E990996}"/>
              </a:ext>
            </a:extLst>
          </p:cNvPr>
          <p:cNvSpPr txBox="1"/>
          <p:nvPr/>
        </p:nvSpPr>
        <p:spPr>
          <a:xfrm>
            <a:off x="5335025" y="4934857"/>
            <a:ext cx="306494"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3</a:t>
            </a:r>
            <a:endParaRPr lang="ko-KR" altLang="en-US" dirty="0"/>
          </a:p>
        </p:txBody>
      </p:sp>
      <p:sp>
        <p:nvSpPr>
          <p:cNvPr id="31" name="TextBox 30">
            <a:extLst>
              <a:ext uri="{FF2B5EF4-FFF2-40B4-BE49-F238E27FC236}">
                <a16:creationId xmlns:a16="http://schemas.microsoft.com/office/drawing/2014/main" id="{DDF4421A-ECF5-4E26-94C6-8B33F9A42150}"/>
              </a:ext>
            </a:extLst>
          </p:cNvPr>
          <p:cNvSpPr txBox="1"/>
          <p:nvPr/>
        </p:nvSpPr>
        <p:spPr>
          <a:xfrm>
            <a:off x="7160605" y="1572003"/>
            <a:ext cx="494108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kafka-console-consumer.sh --bootstrap-server master:9092,slave1:9092,slave2:9092 --group </a:t>
            </a:r>
            <a:r>
              <a:rPr lang="en-US" altLang="ko-KR" sz="1400" dirty="0" err="1"/>
              <a:t>kopogroup</a:t>
            </a:r>
            <a:r>
              <a:rPr lang="en-US" altLang="ko-KR" sz="1400" dirty="0"/>
              <a:t> --topic news-topic --from-beginning</a:t>
            </a:r>
          </a:p>
        </p:txBody>
      </p:sp>
      <p:sp>
        <p:nvSpPr>
          <p:cNvPr id="32" name="TextBox 31">
            <a:extLst>
              <a:ext uri="{FF2B5EF4-FFF2-40B4-BE49-F238E27FC236}">
                <a16:creationId xmlns:a16="http://schemas.microsoft.com/office/drawing/2014/main" id="{96DB4240-9EF0-43D6-8E00-C5EAB08CF1BF}"/>
              </a:ext>
            </a:extLst>
          </p:cNvPr>
          <p:cNvSpPr txBox="1"/>
          <p:nvPr/>
        </p:nvSpPr>
        <p:spPr>
          <a:xfrm>
            <a:off x="10835269" y="3215278"/>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4</a:t>
            </a:r>
          </a:p>
          <a:p>
            <a:r>
              <a:rPr lang="en-US" altLang="ko-KR" dirty="0"/>
              <a:t>2</a:t>
            </a:r>
          </a:p>
          <a:p>
            <a:r>
              <a:rPr lang="en-US" altLang="ko-KR" dirty="0"/>
              <a:t>5</a:t>
            </a:r>
          </a:p>
          <a:p>
            <a:r>
              <a:rPr lang="en-US" altLang="ko-KR" dirty="0"/>
              <a:t>3</a:t>
            </a:r>
            <a:endParaRPr lang="ko-KR" altLang="en-US" dirty="0"/>
          </a:p>
        </p:txBody>
      </p:sp>
      <p:sp>
        <p:nvSpPr>
          <p:cNvPr id="33" name="TextBox 32">
            <a:extLst>
              <a:ext uri="{FF2B5EF4-FFF2-40B4-BE49-F238E27FC236}">
                <a16:creationId xmlns:a16="http://schemas.microsoft.com/office/drawing/2014/main" id="{D6426F71-10D1-4C44-9308-E2F430C4D112}"/>
              </a:ext>
            </a:extLst>
          </p:cNvPr>
          <p:cNvSpPr txBox="1"/>
          <p:nvPr/>
        </p:nvSpPr>
        <p:spPr>
          <a:xfrm>
            <a:off x="5941584" y="3271525"/>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0</a:t>
            </a:r>
          </a:p>
        </p:txBody>
      </p:sp>
      <p:sp>
        <p:nvSpPr>
          <p:cNvPr id="34" name="TextBox 33">
            <a:extLst>
              <a:ext uri="{FF2B5EF4-FFF2-40B4-BE49-F238E27FC236}">
                <a16:creationId xmlns:a16="http://schemas.microsoft.com/office/drawing/2014/main" id="{E942B7CD-857F-4C0C-9F25-C8B9D6129E79}"/>
              </a:ext>
            </a:extLst>
          </p:cNvPr>
          <p:cNvSpPr txBox="1"/>
          <p:nvPr/>
        </p:nvSpPr>
        <p:spPr>
          <a:xfrm>
            <a:off x="5941583" y="4215839"/>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1</a:t>
            </a:r>
          </a:p>
        </p:txBody>
      </p:sp>
      <p:sp>
        <p:nvSpPr>
          <p:cNvPr id="35" name="TextBox 34">
            <a:extLst>
              <a:ext uri="{FF2B5EF4-FFF2-40B4-BE49-F238E27FC236}">
                <a16:creationId xmlns:a16="http://schemas.microsoft.com/office/drawing/2014/main" id="{525ECF02-5D66-4EC8-900B-B588E390C8DE}"/>
              </a:ext>
            </a:extLst>
          </p:cNvPr>
          <p:cNvSpPr txBox="1"/>
          <p:nvPr/>
        </p:nvSpPr>
        <p:spPr>
          <a:xfrm>
            <a:off x="5941582" y="5107711"/>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2</a:t>
            </a:r>
          </a:p>
        </p:txBody>
      </p:sp>
      <p:cxnSp>
        <p:nvCxnSpPr>
          <p:cNvPr id="37" name="직선 화살표 연결선 36">
            <a:extLst>
              <a:ext uri="{FF2B5EF4-FFF2-40B4-BE49-F238E27FC236}">
                <a16:creationId xmlns:a16="http://schemas.microsoft.com/office/drawing/2014/main" id="{B37704BB-1503-4791-80E3-93AE09615070}"/>
              </a:ext>
            </a:extLst>
          </p:cNvPr>
          <p:cNvCxnSpPr>
            <a:cxnSpLocks/>
            <a:stCxn id="25" idx="2"/>
            <a:endCxn id="26" idx="0"/>
          </p:cNvCxnSpPr>
          <p:nvPr/>
        </p:nvCxnSpPr>
        <p:spPr>
          <a:xfrm flipH="1">
            <a:off x="1655351" y="2305664"/>
            <a:ext cx="392263" cy="90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7F7D48C-493E-4B5C-B3EA-4B3D85BFAA30}"/>
              </a:ext>
            </a:extLst>
          </p:cNvPr>
          <p:cNvCxnSpPr>
            <a:cxnSpLocks/>
            <a:stCxn id="29" idx="3"/>
            <a:endCxn id="33" idx="1"/>
          </p:cNvCxnSpPr>
          <p:nvPr/>
        </p:nvCxnSpPr>
        <p:spPr>
          <a:xfrm>
            <a:off x="5736898" y="3227366"/>
            <a:ext cx="204686" cy="32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C2B38C9E-8E1C-451D-9E7D-76C96D7F71C6}"/>
              </a:ext>
            </a:extLst>
          </p:cNvPr>
          <p:cNvCxnSpPr>
            <a:cxnSpLocks/>
            <a:stCxn id="28" idx="3"/>
            <a:endCxn id="34" idx="1"/>
          </p:cNvCxnSpPr>
          <p:nvPr/>
        </p:nvCxnSpPr>
        <p:spPr>
          <a:xfrm>
            <a:off x="5736898" y="4308172"/>
            <a:ext cx="20468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E76FA11-488A-4F80-B839-4DEDC63317EB}"/>
              </a:ext>
            </a:extLst>
          </p:cNvPr>
          <p:cNvCxnSpPr>
            <a:cxnSpLocks/>
            <a:stCxn id="30" idx="3"/>
            <a:endCxn id="35" idx="1"/>
          </p:cNvCxnSpPr>
          <p:nvPr/>
        </p:nvCxnSpPr>
        <p:spPr>
          <a:xfrm>
            <a:off x="5641519" y="5119523"/>
            <a:ext cx="300063" cy="2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7AD22EB6-2632-4352-8DB9-954DCE5A446C}"/>
              </a:ext>
            </a:extLst>
          </p:cNvPr>
          <p:cNvSpPr/>
          <p:nvPr/>
        </p:nvSpPr>
        <p:spPr>
          <a:xfrm>
            <a:off x="9842630"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화살표 연결선 51">
            <a:extLst>
              <a:ext uri="{FF2B5EF4-FFF2-40B4-BE49-F238E27FC236}">
                <a16:creationId xmlns:a16="http://schemas.microsoft.com/office/drawing/2014/main" id="{037A8EEC-F895-4D04-8CE8-EE94CEA49FF2}"/>
              </a:ext>
            </a:extLst>
          </p:cNvPr>
          <p:cNvCxnSpPr>
            <a:cxnSpLocks/>
            <a:stCxn id="32" idx="0"/>
            <a:endCxn id="31" idx="2"/>
          </p:cNvCxnSpPr>
          <p:nvPr/>
        </p:nvCxnSpPr>
        <p:spPr>
          <a:xfrm flipH="1" flipV="1">
            <a:off x="9631147" y="2310667"/>
            <a:ext cx="1357369" cy="90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B2D762-E0E1-4646-BAE7-E3820986E5D7}"/>
              </a:ext>
            </a:extLst>
          </p:cNvPr>
          <p:cNvSpPr txBox="1"/>
          <p:nvPr/>
        </p:nvSpPr>
        <p:spPr>
          <a:xfrm>
            <a:off x="359218" y="5860322"/>
            <a:ext cx="7180235" cy="92333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consumer</a:t>
            </a:r>
            <a:r>
              <a:rPr lang="ko-KR" altLang="en-US" dirty="0">
                <a:latin typeface="+mj-ea"/>
                <a:ea typeface="+mj-ea"/>
              </a:rPr>
              <a:t>는 </a:t>
            </a:r>
            <a:r>
              <a:rPr lang="en-US" altLang="ko-KR" dirty="0">
                <a:latin typeface="+mj-ea"/>
                <a:ea typeface="+mj-ea"/>
              </a:rPr>
              <a:t>producer</a:t>
            </a:r>
            <a:r>
              <a:rPr lang="ko-KR" altLang="en-US" dirty="0">
                <a:latin typeface="+mj-ea"/>
                <a:ea typeface="+mj-ea"/>
              </a:rPr>
              <a:t>가 어떤 순서로 메시지를 보냈는지 모름</a:t>
            </a:r>
            <a:endParaRPr lang="en-US" altLang="ko-KR" dirty="0">
              <a:latin typeface="+mj-ea"/>
              <a:ea typeface="+mj-ea"/>
            </a:endParaRPr>
          </a:p>
          <a:p>
            <a:r>
              <a:rPr lang="en-US" altLang="ko-KR" dirty="0">
                <a:latin typeface="+mj-ea"/>
                <a:ea typeface="+mj-ea"/>
              </a:rPr>
              <a:t>Topic</a:t>
            </a:r>
            <a:r>
              <a:rPr lang="ko-KR" altLang="en-US" dirty="0">
                <a:latin typeface="+mj-ea"/>
                <a:ea typeface="+mj-ea"/>
              </a:rPr>
              <a:t>의 </a:t>
            </a:r>
            <a:r>
              <a:rPr lang="en-US" altLang="ko-KR" dirty="0">
                <a:latin typeface="+mj-ea"/>
                <a:ea typeface="+mj-ea"/>
              </a:rPr>
              <a:t>Partition</a:t>
            </a:r>
            <a:r>
              <a:rPr lang="ko-KR" altLang="en-US" dirty="0">
                <a:latin typeface="+mj-ea"/>
                <a:ea typeface="+mj-ea"/>
              </a:rPr>
              <a:t>이 복수인 경우</a:t>
            </a:r>
            <a:r>
              <a:rPr lang="en-US" altLang="ko-KR" dirty="0">
                <a:latin typeface="+mj-ea"/>
                <a:ea typeface="+mj-ea"/>
              </a:rPr>
              <a:t>, </a:t>
            </a:r>
            <a:r>
              <a:rPr lang="ko-KR" altLang="en-US" dirty="0">
                <a:latin typeface="+mj-ea"/>
                <a:ea typeface="+mj-ea"/>
              </a:rPr>
              <a:t>메시지의 순서를 보장하지 않음</a:t>
            </a:r>
            <a:endParaRPr lang="en-US" altLang="ko-KR" dirty="0">
              <a:latin typeface="+mj-ea"/>
              <a:ea typeface="+mj-ea"/>
            </a:endParaRPr>
          </a:p>
          <a:p>
            <a:r>
              <a:rPr lang="en-US" altLang="ko-KR" dirty="0">
                <a:latin typeface="+mj-ea"/>
                <a:ea typeface="+mj-ea"/>
              </a:rPr>
              <a:t>(Partition</a:t>
            </a:r>
            <a:r>
              <a:rPr lang="ko-KR" altLang="en-US" dirty="0">
                <a:latin typeface="+mj-ea"/>
                <a:ea typeface="+mj-ea"/>
              </a:rPr>
              <a:t>내의 순서는 보장되나</a:t>
            </a:r>
            <a:r>
              <a:rPr lang="en-US" altLang="ko-KR" dirty="0">
                <a:latin typeface="+mj-ea"/>
                <a:ea typeface="+mj-ea"/>
              </a:rPr>
              <a:t>, Partition</a:t>
            </a:r>
            <a:r>
              <a:rPr lang="ko-KR" altLang="en-US" dirty="0">
                <a:latin typeface="+mj-ea"/>
                <a:ea typeface="+mj-ea"/>
              </a:rPr>
              <a:t>간 순서는 보장하지 않음</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506604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5037A5A-4634-4FCC-BB05-5192FA0DFC87}"/>
              </a:ext>
            </a:extLst>
          </p:cNvPr>
          <p:cNvGrpSpPr/>
          <p:nvPr/>
        </p:nvGrpSpPr>
        <p:grpSpPr>
          <a:xfrm>
            <a:off x="1097124" y="1527508"/>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A3553CF1-C5E0-421D-BCFF-3A718AE826E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0E75ACC-F242-4E4A-A872-5DAAEF0A6C7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7D1BE1C2-A86E-41FB-BE7D-272803C6D5E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D5B98A59-50CA-45BE-9518-89CF9C4919C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245586EE-D273-43E1-8FBC-1E1E433E5A5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FC0A861F-18CA-46FD-8404-2B25E27ADAFC}"/>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8CA7A14E-89D1-4556-8018-FE9C92D4E9B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AE369BF-9B4D-4249-A37C-F530032C87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0FA7CCE-1D5D-4045-A2F6-A37D590EE3B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1FE664B5-96CC-4B53-BF7B-DFDA59F2D3AF}"/>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99DE9C3E-B07D-40C6-BAB9-E1DAFD5086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954ED4A5-991C-4110-8518-CE45E616618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4B388085-1DFA-4FB3-9D3D-74ED23741C4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9" name="순서도: 대체 처리 18">
            <a:extLst>
              <a:ext uri="{FF2B5EF4-FFF2-40B4-BE49-F238E27FC236}">
                <a16:creationId xmlns:a16="http://schemas.microsoft.com/office/drawing/2014/main" id="{1A3A4415-3D2E-4782-96E1-7113CFF5CB3A}"/>
              </a:ext>
            </a:extLst>
          </p:cNvPr>
          <p:cNvSpPr/>
          <p:nvPr/>
        </p:nvSpPr>
        <p:spPr>
          <a:xfrm>
            <a:off x="4201446" y="1527508"/>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30" name="순서도: 대체 처리 29">
            <a:extLst>
              <a:ext uri="{FF2B5EF4-FFF2-40B4-BE49-F238E27FC236}">
                <a16:creationId xmlns:a16="http://schemas.microsoft.com/office/drawing/2014/main" id="{D821A176-B9FC-407D-9659-7D0A601D8616}"/>
              </a:ext>
            </a:extLst>
          </p:cNvPr>
          <p:cNvSpPr/>
          <p:nvPr/>
        </p:nvSpPr>
        <p:spPr>
          <a:xfrm>
            <a:off x="4350735" y="20624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3" name="직선 화살표 연결선 32">
            <a:extLst>
              <a:ext uri="{FF2B5EF4-FFF2-40B4-BE49-F238E27FC236}">
                <a16:creationId xmlns:a16="http://schemas.microsoft.com/office/drawing/2014/main" id="{89AC160B-380F-4CD6-A18D-FC95A41BEEA1}"/>
              </a:ext>
            </a:extLst>
          </p:cNvPr>
          <p:cNvCxnSpPr>
            <a:stCxn id="15" idx="3"/>
            <a:endCxn id="30" idx="1"/>
          </p:cNvCxnSpPr>
          <p:nvPr/>
        </p:nvCxnSpPr>
        <p:spPr>
          <a:xfrm flipV="1">
            <a:off x="2809290" y="2244153"/>
            <a:ext cx="1541445" cy="1075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EAB0AE3-A64D-487E-B866-55AC4FEF045F}"/>
              </a:ext>
            </a:extLst>
          </p:cNvPr>
          <p:cNvCxnSpPr>
            <a:stCxn id="5" idx="3"/>
            <a:endCxn id="30" idx="1"/>
          </p:cNvCxnSpPr>
          <p:nvPr/>
        </p:nvCxnSpPr>
        <p:spPr>
          <a:xfrm flipV="1">
            <a:off x="2879271" y="2244153"/>
            <a:ext cx="1471464" cy="100388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6555939-8B4D-4B69-85E4-8ABDADCC787E}"/>
              </a:ext>
            </a:extLst>
          </p:cNvPr>
          <p:cNvCxnSpPr>
            <a:stCxn id="9" idx="3"/>
            <a:endCxn id="30" idx="1"/>
          </p:cNvCxnSpPr>
          <p:nvPr/>
        </p:nvCxnSpPr>
        <p:spPr>
          <a:xfrm flipV="1">
            <a:off x="2809289" y="2244153"/>
            <a:ext cx="1541446" cy="19384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제목 1">
            <a:extLst>
              <a:ext uri="{FF2B5EF4-FFF2-40B4-BE49-F238E27FC236}">
                <a16:creationId xmlns:a16="http://schemas.microsoft.com/office/drawing/2014/main" id="{FF642B87-E6FB-4ED9-A2C0-CDBB7268C4C5}"/>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39" name="그림 38">
            <a:extLst>
              <a:ext uri="{FF2B5EF4-FFF2-40B4-BE49-F238E27FC236}">
                <a16:creationId xmlns:a16="http://schemas.microsoft.com/office/drawing/2014/main" id="{4A20CB8A-12A3-4289-86B7-800A8B21D93C}"/>
              </a:ext>
            </a:extLst>
          </p:cNvPr>
          <p:cNvPicPr>
            <a:picLocks noChangeAspect="1"/>
          </p:cNvPicPr>
          <p:nvPr/>
        </p:nvPicPr>
        <p:blipFill>
          <a:blip r:embed="rId3"/>
          <a:stretch>
            <a:fillRect/>
          </a:stretch>
        </p:blipFill>
        <p:spPr>
          <a:xfrm>
            <a:off x="5735276" y="175407"/>
            <a:ext cx="1158192" cy="554005"/>
          </a:xfrm>
          <a:prstGeom prst="rect">
            <a:avLst/>
          </a:prstGeom>
        </p:spPr>
      </p:pic>
      <p:sp>
        <p:nvSpPr>
          <p:cNvPr id="40" name="TextBox 39">
            <a:extLst>
              <a:ext uri="{FF2B5EF4-FFF2-40B4-BE49-F238E27FC236}">
                <a16:creationId xmlns:a16="http://schemas.microsoft.com/office/drawing/2014/main" id="{9F1F976B-A55D-4268-AF3A-E03E2CAB5ED8}"/>
              </a:ext>
            </a:extLst>
          </p:cNvPr>
          <p:cNvSpPr txBox="1"/>
          <p:nvPr/>
        </p:nvSpPr>
        <p:spPr>
          <a:xfrm>
            <a:off x="1286268" y="5469876"/>
            <a:ext cx="10226646"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Kafka</a:t>
            </a:r>
            <a:r>
              <a:rPr lang="ko-KR" altLang="en-US" dirty="0"/>
              <a:t>는 하나의 </a:t>
            </a:r>
            <a:r>
              <a:rPr lang="en-US" altLang="ko-KR" dirty="0"/>
              <a:t>Topic</a:t>
            </a:r>
            <a:r>
              <a:rPr lang="ko-KR" altLang="en-US" dirty="0"/>
              <a:t>에 대하여 여러 </a:t>
            </a:r>
            <a:r>
              <a:rPr lang="en-US" altLang="ko-KR" dirty="0"/>
              <a:t>Consumer Group</a:t>
            </a:r>
            <a:r>
              <a:rPr lang="ko-KR" altLang="en-US" dirty="0"/>
              <a:t>이 동시에 접속하여 메시지를 수신할 수 있다</a:t>
            </a:r>
            <a:r>
              <a:rPr lang="en-US" altLang="ko-KR" dirty="0"/>
              <a:t>.</a:t>
            </a:r>
            <a:endParaRPr lang="ko-KR" altLang="en-US" dirty="0"/>
          </a:p>
        </p:txBody>
      </p:sp>
      <p:sp>
        <p:nvSpPr>
          <p:cNvPr id="41" name="TextBox 40">
            <a:extLst>
              <a:ext uri="{FF2B5EF4-FFF2-40B4-BE49-F238E27FC236}">
                <a16:creationId xmlns:a16="http://schemas.microsoft.com/office/drawing/2014/main" id="{E7727ED6-0652-4159-8197-7045B902AE49}"/>
              </a:ext>
            </a:extLst>
          </p:cNvPr>
          <p:cNvSpPr txBox="1"/>
          <p:nvPr/>
        </p:nvSpPr>
        <p:spPr>
          <a:xfrm>
            <a:off x="6314372" y="1547342"/>
            <a:ext cx="3757760" cy="1200329"/>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ko-KR" altLang="en-US" dirty="0"/>
              <a:t>처리량 ↑</a:t>
            </a:r>
            <a:r>
              <a:rPr lang="en-US" altLang="ko-KR" dirty="0"/>
              <a:t>, </a:t>
            </a:r>
            <a:r>
              <a:rPr lang="ko-KR" altLang="en-US" dirty="0"/>
              <a:t>부하 ↑</a:t>
            </a:r>
            <a:endParaRPr lang="en-US" altLang="ko-KR" dirty="0"/>
          </a:p>
          <a:p>
            <a:r>
              <a:rPr lang="en-US" altLang="ko-KR" dirty="0"/>
              <a:t>consumer</a:t>
            </a:r>
            <a:r>
              <a:rPr lang="ko-KR" altLang="en-US" dirty="0"/>
              <a:t>만 추가할 경우</a:t>
            </a:r>
            <a:r>
              <a:rPr lang="en-US" altLang="ko-KR" dirty="0"/>
              <a:t>,</a:t>
            </a:r>
            <a:br>
              <a:rPr lang="en-US" altLang="ko-KR" dirty="0"/>
            </a:br>
            <a:r>
              <a:rPr lang="en-US" altLang="ko-KR" dirty="0"/>
              <a:t> : </a:t>
            </a:r>
            <a:r>
              <a:rPr lang="ko-KR" altLang="en-US" dirty="0"/>
              <a:t>기존의 </a:t>
            </a:r>
            <a:r>
              <a:rPr lang="en-US" altLang="ko-KR" dirty="0"/>
              <a:t>consumer</a:t>
            </a:r>
            <a:r>
              <a:rPr lang="ko-KR" altLang="en-US" dirty="0"/>
              <a:t>와 </a:t>
            </a:r>
            <a:r>
              <a:rPr lang="en-US" altLang="ko-KR" dirty="0"/>
              <a:t>offset</a:t>
            </a:r>
            <a:r>
              <a:rPr lang="ko-KR" altLang="en-US" dirty="0"/>
              <a:t>정보가</a:t>
            </a:r>
            <a:endParaRPr lang="en-US" altLang="ko-KR" dirty="0"/>
          </a:p>
          <a:p>
            <a:r>
              <a:rPr lang="ko-KR" altLang="en-US" dirty="0"/>
              <a:t>   엉켜서 메시지 중복처리 발생</a:t>
            </a:r>
          </a:p>
        </p:txBody>
      </p:sp>
      <p:sp>
        <p:nvSpPr>
          <p:cNvPr id="42" name="화살표: 오른쪽 41">
            <a:extLst>
              <a:ext uri="{FF2B5EF4-FFF2-40B4-BE49-F238E27FC236}">
                <a16:creationId xmlns:a16="http://schemas.microsoft.com/office/drawing/2014/main" id="{6102D007-12B8-4E7B-B3DD-F351A47A2659}"/>
              </a:ext>
            </a:extLst>
          </p:cNvPr>
          <p:cNvSpPr/>
          <p:nvPr/>
        </p:nvSpPr>
        <p:spPr>
          <a:xfrm>
            <a:off x="854765" y="5447365"/>
            <a:ext cx="378429" cy="42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D34BA18-4D4F-44B1-BB44-634231B7E732}"/>
              </a:ext>
            </a:extLst>
          </p:cNvPr>
          <p:cNvSpPr txBox="1"/>
          <p:nvPr/>
        </p:nvSpPr>
        <p:spPr>
          <a:xfrm>
            <a:off x="6314372" y="2998362"/>
            <a:ext cx="3151825" cy="646331"/>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r>
              <a:rPr lang="ko-KR" altLang="en-US" dirty="0"/>
              <a:t>을 사용하면</a:t>
            </a:r>
            <a:endParaRPr lang="en-US" altLang="ko-KR" dirty="0"/>
          </a:p>
          <a:p>
            <a:r>
              <a:rPr lang="en-US" altLang="ko-KR" dirty="0"/>
              <a:t>offset</a:t>
            </a:r>
            <a:r>
              <a:rPr lang="ko-KR" altLang="en-US" dirty="0"/>
              <a:t> 을 </a:t>
            </a:r>
            <a:r>
              <a:rPr lang="en-US" altLang="ko-KR" dirty="0"/>
              <a:t>commit </a:t>
            </a:r>
            <a:r>
              <a:rPr lang="ko-KR" altLang="en-US" dirty="0"/>
              <a:t>할 수 있음</a:t>
            </a:r>
          </a:p>
        </p:txBody>
      </p:sp>
    </p:spTree>
    <p:extLst>
      <p:ext uri="{BB962C8B-B14F-4D97-AF65-F5344CB8AC3E}">
        <p14:creationId xmlns:p14="http://schemas.microsoft.com/office/powerpoint/2010/main" val="32771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5A148FB0-BE09-4B24-8327-D2E9857861A1}"/>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744D0D35-41CF-4465-B801-30AA4380D75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864D17-B707-432F-9AA5-52CFD3D5754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07F6D61B-9FA7-487A-A49C-DEDEC48796E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FF07308-03E7-4655-8BE0-4ECCD5CB76A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005A5D22-BC47-4CFC-BEDA-5AD82A838EC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4544129E-7134-41AA-B0B8-E6DE7FB3FCB8}"/>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F91FE502-491E-46EC-BB52-68C146834D7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696793F0-CCAF-4DDE-B8AC-5FCB4EEFE0B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E4F7C1AB-23A5-4DC0-A46B-EE69E8DF5ED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5D674300-E514-42A6-B0E1-3C9EBE143CF1}"/>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B47F8404-7F16-437E-81FF-C4FCB942A06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C1878174-67F0-45DB-8CD4-94E3CDA0BE3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E03B188A-1F95-43EE-BDD6-532DB9FF34D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831FF0E0-4F3F-4F4A-8770-CEBAB0321710}"/>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479573C9-F766-41F7-AAE8-9B3A34EE2CEA}"/>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F2B4B36-B105-49A3-94B7-8424341C52A6}"/>
              </a:ext>
            </a:extLst>
          </p:cNvPr>
          <p:cNvCxnSpPr>
            <a:stCxn id="15" idx="3"/>
            <a:endCxn id="19"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B2C3520-06F4-4E83-84B2-4ABE9E092E28}"/>
              </a:ext>
            </a:extLst>
          </p:cNvPr>
          <p:cNvCxnSpPr>
            <a:cxnSpLocks/>
            <a:stCxn id="5" idx="3"/>
            <a:endCxn id="23"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E7D170B-35D1-4D68-BD55-BA516C6BC375}"/>
              </a:ext>
            </a:extLst>
          </p:cNvPr>
          <p:cNvCxnSpPr>
            <a:cxnSpLocks/>
            <a:stCxn id="9" idx="3"/>
            <a:endCxn id="24"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2C7E028F-ABFA-4737-B792-41614984D592}"/>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51CD3390-9470-4489-9F2C-ADA693CB0697}"/>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grpSp>
        <p:nvGrpSpPr>
          <p:cNvPr id="32" name="그룹 31">
            <a:extLst>
              <a:ext uri="{FF2B5EF4-FFF2-40B4-BE49-F238E27FC236}">
                <a16:creationId xmlns:a16="http://schemas.microsoft.com/office/drawing/2014/main" id="{81B1AA02-BE5E-461D-9EFB-4BBC586043C0}"/>
              </a:ext>
            </a:extLst>
          </p:cNvPr>
          <p:cNvGrpSpPr/>
          <p:nvPr/>
        </p:nvGrpSpPr>
        <p:grpSpPr>
          <a:xfrm>
            <a:off x="7099480" y="1527508"/>
            <a:ext cx="1782147" cy="3441056"/>
            <a:chOff x="4870731" y="1743788"/>
            <a:chExt cx="1782147" cy="3441056"/>
          </a:xfrm>
          <a:effectLst>
            <a:outerShdw blurRad="63500" sx="102000" sy="102000" algn="ctr" rotWithShape="0">
              <a:prstClr val="black">
                <a:alpha val="40000"/>
              </a:prstClr>
            </a:outerShdw>
          </a:effectLst>
        </p:grpSpPr>
        <p:sp>
          <p:nvSpPr>
            <p:cNvPr id="33" name="순서도: 대체 처리 32">
              <a:extLst>
                <a:ext uri="{FF2B5EF4-FFF2-40B4-BE49-F238E27FC236}">
                  <a16:creationId xmlns:a16="http://schemas.microsoft.com/office/drawing/2014/main" id="{FEE3DCAB-C0FF-495F-B75C-1ABB814CAD5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744D12BB-4DB8-462A-BFE8-BE3A4EA34276}"/>
                </a:ext>
              </a:extLst>
            </p:cNvPr>
            <p:cNvGrpSpPr/>
            <p:nvPr/>
          </p:nvGrpSpPr>
          <p:grpSpPr>
            <a:xfrm>
              <a:off x="4940710" y="2015412"/>
              <a:ext cx="1642187" cy="911550"/>
              <a:chOff x="6456783" y="721307"/>
              <a:chExt cx="1642187" cy="911550"/>
            </a:xfrm>
          </p:grpSpPr>
          <p:sp>
            <p:nvSpPr>
              <p:cNvPr id="43" name="사각형: 둥근 모서리 42">
                <a:extLst>
                  <a:ext uri="{FF2B5EF4-FFF2-40B4-BE49-F238E27FC236}">
                    <a16:creationId xmlns:a16="http://schemas.microsoft.com/office/drawing/2014/main" id="{6369B18D-ED70-4E53-90A3-50E28510C8E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순서도: 대체 처리 43">
                <a:extLst>
                  <a:ext uri="{FF2B5EF4-FFF2-40B4-BE49-F238E27FC236}">
                    <a16:creationId xmlns:a16="http://schemas.microsoft.com/office/drawing/2014/main" id="{F4FCCA57-D2B5-47E7-B76E-A1B800F582D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5" name="순서도: 대체 처리 44">
                <a:extLst>
                  <a:ext uri="{FF2B5EF4-FFF2-40B4-BE49-F238E27FC236}">
                    <a16:creationId xmlns:a16="http://schemas.microsoft.com/office/drawing/2014/main" id="{157C4FAB-B602-454A-9171-ABB49C1669A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5" name="그룹 34">
              <a:extLst>
                <a:ext uri="{FF2B5EF4-FFF2-40B4-BE49-F238E27FC236}">
                  <a16:creationId xmlns:a16="http://schemas.microsoft.com/office/drawing/2014/main" id="{CD4C05CC-9709-4F35-A9DB-2F24423ED68D}"/>
                </a:ext>
              </a:extLst>
            </p:cNvPr>
            <p:cNvGrpSpPr/>
            <p:nvPr/>
          </p:nvGrpSpPr>
          <p:grpSpPr>
            <a:xfrm>
              <a:off x="4940710" y="2975949"/>
              <a:ext cx="1642187" cy="911550"/>
              <a:chOff x="6456783" y="721307"/>
              <a:chExt cx="1642187" cy="911550"/>
            </a:xfrm>
          </p:grpSpPr>
          <p:sp>
            <p:nvSpPr>
              <p:cNvPr id="40" name="사각형: 둥근 모서리 39">
                <a:extLst>
                  <a:ext uri="{FF2B5EF4-FFF2-40B4-BE49-F238E27FC236}">
                    <a16:creationId xmlns:a16="http://schemas.microsoft.com/office/drawing/2014/main" id="{46671452-AB22-4CBB-8081-9030D2A16B3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4CD8D591-1784-4C8B-A423-D6E8FB3B0FD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2" name="순서도: 대체 처리 41">
                <a:extLst>
                  <a:ext uri="{FF2B5EF4-FFF2-40B4-BE49-F238E27FC236}">
                    <a16:creationId xmlns:a16="http://schemas.microsoft.com/office/drawing/2014/main" id="{06E14A9E-55C2-42B0-812F-B1551A295FB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6" name="그룹 35">
              <a:extLst>
                <a:ext uri="{FF2B5EF4-FFF2-40B4-BE49-F238E27FC236}">
                  <a16:creationId xmlns:a16="http://schemas.microsoft.com/office/drawing/2014/main" id="{8454AEAA-2188-4F04-943D-C668EE3EF005}"/>
                </a:ext>
              </a:extLst>
            </p:cNvPr>
            <p:cNvGrpSpPr/>
            <p:nvPr/>
          </p:nvGrpSpPr>
          <p:grpSpPr>
            <a:xfrm>
              <a:off x="4940709" y="3943117"/>
              <a:ext cx="1642187" cy="911550"/>
              <a:chOff x="6456783" y="721307"/>
              <a:chExt cx="1642187" cy="911550"/>
            </a:xfrm>
          </p:grpSpPr>
          <p:sp>
            <p:nvSpPr>
              <p:cNvPr id="37" name="사각형: 둥근 모서리 36">
                <a:extLst>
                  <a:ext uri="{FF2B5EF4-FFF2-40B4-BE49-F238E27FC236}">
                    <a16:creationId xmlns:a16="http://schemas.microsoft.com/office/drawing/2014/main" id="{0C21E3D5-416C-4459-BA46-F33E78BF3ED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8E4BE1C6-DA47-43F3-9986-7843E1AE7E5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9" name="순서도: 대체 처리 38">
                <a:extLst>
                  <a:ext uri="{FF2B5EF4-FFF2-40B4-BE49-F238E27FC236}">
                    <a16:creationId xmlns:a16="http://schemas.microsoft.com/office/drawing/2014/main" id="{577BD6C1-FE8A-4713-B40B-235C76990C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46" name="순서도: 대체 처리 45">
            <a:extLst>
              <a:ext uri="{FF2B5EF4-FFF2-40B4-BE49-F238E27FC236}">
                <a16:creationId xmlns:a16="http://schemas.microsoft.com/office/drawing/2014/main" id="{D4DE3E4D-76D3-4682-97BE-87BDD09762FF}"/>
              </a:ext>
            </a:extLst>
          </p:cNvPr>
          <p:cNvSpPr/>
          <p:nvPr/>
        </p:nvSpPr>
        <p:spPr>
          <a:xfrm>
            <a:off x="10203802" y="1527507"/>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47" name="순서도: 대체 처리 46">
            <a:extLst>
              <a:ext uri="{FF2B5EF4-FFF2-40B4-BE49-F238E27FC236}">
                <a16:creationId xmlns:a16="http://schemas.microsoft.com/office/drawing/2014/main" id="{05D560EE-839F-4BA6-B91C-8BFE3F87E1B2}"/>
              </a:ext>
            </a:extLst>
          </p:cNvPr>
          <p:cNvSpPr/>
          <p:nvPr/>
        </p:nvSpPr>
        <p:spPr>
          <a:xfrm>
            <a:off x="10361304" y="20553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48" name="직선 화살표 연결선 47">
            <a:extLst>
              <a:ext uri="{FF2B5EF4-FFF2-40B4-BE49-F238E27FC236}">
                <a16:creationId xmlns:a16="http://schemas.microsoft.com/office/drawing/2014/main" id="{5C67E052-4AEA-4840-B07D-798A66F5729B}"/>
              </a:ext>
            </a:extLst>
          </p:cNvPr>
          <p:cNvCxnSpPr>
            <a:stCxn id="43" idx="3"/>
            <a:endCxn id="47" idx="1"/>
          </p:cNvCxnSpPr>
          <p:nvPr/>
        </p:nvCxnSpPr>
        <p:spPr>
          <a:xfrm flipV="1">
            <a:off x="8811646" y="2237049"/>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976C6051-43F8-41B4-A0F6-08721405323E}"/>
              </a:ext>
            </a:extLst>
          </p:cNvPr>
          <p:cNvCxnSpPr>
            <a:cxnSpLocks/>
            <a:stCxn id="33" idx="3"/>
            <a:endCxn id="51" idx="1"/>
          </p:cNvCxnSpPr>
          <p:nvPr/>
        </p:nvCxnSpPr>
        <p:spPr>
          <a:xfrm flipV="1">
            <a:off x="8881627" y="3243977"/>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7B1EE7D-97F0-45F4-8193-F2682F7A89DD}"/>
              </a:ext>
            </a:extLst>
          </p:cNvPr>
          <p:cNvCxnSpPr>
            <a:cxnSpLocks/>
            <a:stCxn id="37" idx="3"/>
            <a:endCxn id="52" idx="1"/>
          </p:cNvCxnSpPr>
          <p:nvPr/>
        </p:nvCxnSpPr>
        <p:spPr>
          <a:xfrm flipV="1">
            <a:off x="8811645" y="4171857"/>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순서도: 대체 처리 50">
            <a:extLst>
              <a:ext uri="{FF2B5EF4-FFF2-40B4-BE49-F238E27FC236}">
                <a16:creationId xmlns:a16="http://schemas.microsoft.com/office/drawing/2014/main" id="{ADBE77C8-EA60-45E7-B19E-7706C91BDC54}"/>
              </a:ext>
            </a:extLst>
          </p:cNvPr>
          <p:cNvSpPr/>
          <p:nvPr/>
        </p:nvSpPr>
        <p:spPr>
          <a:xfrm>
            <a:off x="10353091" y="306228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2" name="순서도: 대체 처리 51">
            <a:extLst>
              <a:ext uri="{FF2B5EF4-FFF2-40B4-BE49-F238E27FC236}">
                <a16:creationId xmlns:a16="http://schemas.microsoft.com/office/drawing/2014/main" id="{E928A8EB-79B2-4CD2-ACF8-D94E9F940771}"/>
              </a:ext>
            </a:extLst>
          </p:cNvPr>
          <p:cNvSpPr/>
          <p:nvPr/>
        </p:nvSpPr>
        <p:spPr>
          <a:xfrm>
            <a:off x="10361305" y="399016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3" name="순서도: 대체 처리 52">
            <a:extLst>
              <a:ext uri="{FF2B5EF4-FFF2-40B4-BE49-F238E27FC236}">
                <a16:creationId xmlns:a16="http://schemas.microsoft.com/office/drawing/2014/main" id="{42083D04-6AB3-4FE6-8A07-0AE56B905363}"/>
              </a:ext>
            </a:extLst>
          </p:cNvPr>
          <p:cNvSpPr/>
          <p:nvPr/>
        </p:nvSpPr>
        <p:spPr>
          <a:xfrm>
            <a:off x="10361304" y="467588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4" name="TextBox 53">
            <a:extLst>
              <a:ext uri="{FF2B5EF4-FFF2-40B4-BE49-F238E27FC236}">
                <a16:creationId xmlns:a16="http://schemas.microsoft.com/office/drawing/2014/main" id="{F2D1C71E-6C3E-43A0-A49D-FDA2E2720A2B}"/>
              </a:ext>
            </a:extLst>
          </p:cNvPr>
          <p:cNvSpPr txBox="1"/>
          <p:nvPr/>
        </p:nvSpPr>
        <p:spPr>
          <a:xfrm>
            <a:off x="3453834" y="976893"/>
            <a:ext cx="5284332"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Topic</a:t>
            </a:r>
            <a:r>
              <a:rPr lang="ko-KR" altLang="en-US" dirty="0"/>
              <a:t>의 </a:t>
            </a:r>
            <a:r>
              <a:rPr lang="en-US" altLang="ko-KR" dirty="0"/>
              <a:t>Partition</a:t>
            </a:r>
            <a:r>
              <a:rPr lang="ko-KR" altLang="en-US" dirty="0"/>
              <a:t>은 하나의 </a:t>
            </a:r>
            <a:r>
              <a:rPr lang="en-US" altLang="ko-KR" dirty="0"/>
              <a:t>Consumer</a:t>
            </a:r>
            <a:r>
              <a:rPr lang="ko-KR" altLang="en-US" dirty="0"/>
              <a:t>만 연결 가능</a:t>
            </a:r>
          </a:p>
        </p:txBody>
      </p:sp>
      <p:sp>
        <p:nvSpPr>
          <p:cNvPr id="55" name="폭발: 8pt 54">
            <a:extLst>
              <a:ext uri="{FF2B5EF4-FFF2-40B4-BE49-F238E27FC236}">
                <a16:creationId xmlns:a16="http://schemas.microsoft.com/office/drawing/2014/main" id="{B25A6466-CF27-43F8-BE60-2A97E7A92B79}"/>
              </a:ext>
            </a:extLst>
          </p:cNvPr>
          <p:cNvSpPr/>
          <p:nvPr/>
        </p:nvSpPr>
        <p:spPr>
          <a:xfrm>
            <a:off x="10436289" y="4965709"/>
            <a:ext cx="1549660" cy="1033387"/>
          </a:xfrm>
          <a:prstGeom prst="irregularSeal1">
            <a:avLst/>
          </a:prstGeom>
          <a:solidFill>
            <a:schemeClr val="accent1"/>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Idle</a:t>
            </a:r>
            <a:endParaRPr lang="ko-KR" altLang="en-US" b="1" dirty="0"/>
          </a:p>
        </p:txBody>
      </p:sp>
      <p:sp>
        <p:nvSpPr>
          <p:cNvPr id="56" name="제목 1">
            <a:extLst>
              <a:ext uri="{FF2B5EF4-FFF2-40B4-BE49-F238E27FC236}">
                <a16:creationId xmlns:a16="http://schemas.microsoft.com/office/drawing/2014/main" id="{7D5D9E31-CCF5-4536-A63B-381921542A23}"/>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7" name="그림 56">
            <a:extLst>
              <a:ext uri="{FF2B5EF4-FFF2-40B4-BE49-F238E27FC236}">
                <a16:creationId xmlns:a16="http://schemas.microsoft.com/office/drawing/2014/main" id="{A1E44369-8838-41B0-B471-C22637AEC719}"/>
              </a:ext>
            </a:extLst>
          </p:cNvPr>
          <p:cNvPicPr>
            <a:picLocks noChangeAspect="1"/>
          </p:cNvPicPr>
          <p:nvPr/>
        </p:nvPicPr>
        <p:blipFill>
          <a:blip r:embed="rId3"/>
          <a:stretch>
            <a:fillRect/>
          </a:stretch>
        </p:blipFill>
        <p:spPr>
          <a:xfrm>
            <a:off x="5735276" y="175407"/>
            <a:ext cx="1158192" cy="554005"/>
          </a:xfrm>
          <a:prstGeom prst="rect">
            <a:avLst/>
          </a:prstGeom>
        </p:spPr>
      </p:pic>
      <p:sp>
        <p:nvSpPr>
          <p:cNvPr id="58" name="TextBox 57">
            <a:extLst>
              <a:ext uri="{FF2B5EF4-FFF2-40B4-BE49-F238E27FC236}">
                <a16:creationId xmlns:a16="http://schemas.microsoft.com/office/drawing/2014/main" id="{6F190F98-8C7F-4C38-B142-5E404E86FD0D}"/>
              </a:ext>
            </a:extLst>
          </p:cNvPr>
          <p:cNvSpPr txBox="1"/>
          <p:nvPr/>
        </p:nvSpPr>
        <p:spPr>
          <a:xfrm>
            <a:off x="7235550" y="5730230"/>
            <a:ext cx="2600777"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Partition</a:t>
            </a:r>
            <a:r>
              <a:rPr lang="ko-KR" altLang="en-US" dirty="0"/>
              <a:t>을 추가해야 함</a:t>
            </a:r>
          </a:p>
        </p:txBody>
      </p:sp>
      <p:cxnSp>
        <p:nvCxnSpPr>
          <p:cNvPr id="60" name="직선 화살표 연결선 59">
            <a:extLst>
              <a:ext uri="{FF2B5EF4-FFF2-40B4-BE49-F238E27FC236}">
                <a16:creationId xmlns:a16="http://schemas.microsoft.com/office/drawing/2014/main" id="{24299FB1-54A0-47AB-A184-73104033D34E}"/>
              </a:ext>
            </a:extLst>
          </p:cNvPr>
          <p:cNvCxnSpPr>
            <a:stCxn id="58" idx="3"/>
          </p:cNvCxnSpPr>
          <p:nvPr/>
        </p:nvCxnSpPr>
        <p:spPr>
          <a:xfrm flipV="1">
            <a:off x="9836327" y="5588169"/>
            <a:ext cx="1068379" cy="326727"/>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191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6A9A353-49D3-4680-95A0-4CF4F8F7AEC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 name="그림 4">
            <a:extLst>
              <a:ext uri="{FF2B5EF4-FFF2-40B4-BE49-F238E27FC236}">
                <a16:creationId xmlns:a16="http://schemas.microsoft.com/office/drawing/2014/main" id="{67BCCB1F-7855-4FCC-B7FE-922C3C48F974}"/>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6" name="그룹 5">
            <a:extLst>
              <a:ext uri="{FF2B5EF4-FFF2-40B4-BE49-F238E27FC236}">
                <a16:creationId xmlns:a16="http://schemas.microsoft.com/office/drawing/2014/main" id="{49668746-5483-4CF4-945B-EA299E81C4C1}"/>
              </a:ext>
            </a:extLst>
          </p:cNvPr>
          <p:cNvGrpSpPr/>
          <p:nvPr/>
        </p:nvGrpSpPr>
        <p:grpSpPr>
          <a:xfrm>
            <a:off x="757046" y="1624785"/>
            <a:ext cx="1782147" cy="3871342"/>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99DD4A2D-FBCA-48F8-BBA1-04CDBE2D79B6}"/>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2947D496-74BE-45E1-810E-9DF67594AFFD}"/>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0BF66D07-F92C-4BFA-AEE3-1460351CFC9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D3535435-63E1-4E7D-B414-437BAC9EF85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0C07BE27-8843-44A1-A997-74F34D47319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AD3EC8BE-2D1A-4981-8715-E66E27D89BCE}"/>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9202B2E5-4A4E-4DD4-8D1E-77FAD4432E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AE86D3DD-3005-4B2A-8EFF-57C40A21796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1FF0BE9D-DE28-467E-8122-57FC8119D8F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A93C2EC8-9676-4954-8FB7-7EC33A029EBD}"/>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66B716D9-4974-4722-A048-B344FD39B2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CE0090D-F9C9-4FF1-A5DF-08AE81D7564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A6D6B643-AAC7-42E1-A694-3F32840EBB2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43203D3D-C9E2-4C6D-8760-0860B31A9AD9}"/>
              </a:ext>
            </a:extLst>
          </p:cNvPr>
          <p:cNvSpPr/>
          <p:nvPr/>
        </p:nvSpPr>
        <p:spPr>
          <a:xfrm>
            <a:off x="3861368" y="1624784"/>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572E0A8E-0605-4573-B61D-79D6CE4943B8}"/>
              </a:ext>
            </a:extLst>
          </p:cNvPr>
          <p:cNvSpPr/>
          <p:nvPr/>
        </p:nvSpPr>
        <p:spPr>
          <a:xfrm>
            <a:off x="4010657" y="224813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2" name="직선 화살표 연결선 21">
            <a:extLst>
              <a:ext uri="{FF2B5EF4-FFF2-40B4-BE49-F238E27FC236}">
                <a16:creationId xmlns:a16="http://schemas.microsoft.com/office/drawing/2014/main" id="{E70502A7-A0BA-496E-B5AC-E32FE7A9DA0C}"/>
              </a:ext>
            </a:extLst>
          </p:cNvPr>
          <p:cNvCxnSpPr>
            <a:stCxn id="17" idx="3"/>
            <a:endCxn id="21" idx="1"/>
          </p:cNvCxnSpPr>
          <p:nvPr/>
        </p:nvCxnSpPr>
        <p:spPr>
          <a:xfrm flipV="1">
            <a:off x="2469212" y="2429825"/>
            <a:ext cx="1541445" cy="133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5CBE05C-CC3D-45FC-959A-0B0D6EC98A85}"/>
              </a:ext>
            </a:extLst>
          </p:cNvPr>
          <p:cNvCxnSpPr>
            <a:cxnSpLocks/>
            <a:stCxn id="7" idx="3"/>
            <a:endCxn id="25" idx="1"/>
          </p:cNvCxnSpPr>
          <p:nvPr/>
        </p:nvCxnSpPr>
        <p:spPr>
          <a:xfrm flipV="1">
            <a:off x="2539193" y="3546776"/>
            <a:ext cx="1479677" cy="1368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20601E1-7DCD-4840-8237-10A41FEE90E7}"/>
              </a:ext>
            </a:extLst>
          </p:cNvPr>
          <p:cNvCxnSpPr>
            <a:cxnSpLocks/>
            <a:stCxn id="11" idx="3"/>
            <a:endCxn id="26" idx="1"/>
          </p:cNvCxnSpPr>
          <p:nvPr/>
        </p:nvCxnSpPr>
        <p:spPr>
          <a:xfrm flipV="1">
            <a:off x="2469211" y="4599796"/>
            <a:ext cx="1549660" cy="1210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9C28A50-640C-42FC-A784-564781ED0DC4}"/>
              </a:ext>
            </a:extLst>
          </p:cNvPr>
          <p:cNvSpPr/>
          <p:nvPr/>
        </p:nvSpPr>
        <p:spPr>
          <a:xfrm>
            <a:off x="4018870" y="33650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6" name="순서도: 대체 처리 25">
            <a:extLst>
              <a:ext uri="{FF2B5EF4-FFF2-40B4-BE49-F238E27FC236}">
                <a16:creationId xmlns:a16="http://schemas.microsoft.com/office/drawing/2014/main" id="{C9B511D8-E29E-4CDC-A331-55FCAC21A626}"/>
              </a:ext>
            </a:extLst>
          </p:cNvPr>
          <p:cNvSpPr/>
          <p:nvPr/>
        </p:nvSpPr>
        <p:spPr>
          <a:xfrm>
            <a:off x="4018871" y="44181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1" name="TextBox 30">
            <a:extLst>
              <a:ext uri="{FF2B5EF4-FFF2-40B4-BE49-F238E27FC236}">
                <a16:creationId xmlns:a16="http://schemas.microsoft.com/office/drawing/2014/main" id="{0AA94C0B-6801-47F2-9E8C-85627604639E}"/>
              </a:ext>
            </a:extLst>
          </p:cNvPr>
          <p:cNvSpPr txBox="1"/>
          <p:nvPr/>
        </p:nvSpPr>
        <p:spPr>
          <a:xfrm>
            <a:off x="6314372" y="1803528"/>
            <a:ext cx="5638082" cy="34163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sends </a:t>
            </a:r>
            <a:r>
              <a:rPr lang="en-US" altLang="ko-KR" dirty="0" err="1"/>
              <a:t>HeartBeat</a:t>
            </a:r>
            <a:r>
              <a:rPr lang="en-US" altLang="ko-KR" dirty="0"/>
              <a:t> to broker</a:t>
            </a:r>
          </a:p>
          <a:p>
            <a:r>
              <a:rPr lang="en-US" altLang="ko-KR" dirty="0"/>
              <a:t> - consumer polls</a:t>
            </a:r>
          </a:p>
          <a:p>
            <a:r>
              <a:rPr lang="en-US" altLang="ko-KR" dirty="0"/>
              <a:t> - message offset commit</a:t>
            </a:r>
          </a:p>
          <a:p>
            <a:endParaRPr lang="en-US" altLang="ko-KR" dirty="0"/>
          </a:p>
          <a:p>
            <a:r>
              <a:rPr lang="en-US" altLang="ko-KR" dirty="0"/>
              <a:t>* heartbeat.interval.ms = 3000 by default</a:t>
            </a:r>
          </a:p>
          <a:p>
            <a:r>
              <a:rPr lang="en-US" altLang="ko-KR" dirty="0"/>
              <a:t>* session.timeout.ms = 10000 by default</a:t>
            </a:r>
            <a:endParaRPr lang="ko-KR" altLang="en-US" dirty="0"/>
          </a:p>
          <a:p>
            <a:endParaRPr lang="en-US" altLang="ko-KR" dirty="0"/>
          </a:p>
          <a:p>
            <a:endParaRPr lang="en-US" altLang="ko-KR" dirty="0"/>
          </a:p>
          <a:p>
            <a:r>
              <a:rPr lang="en-US" altLang="ko-KR" dirty="0"/>
              <a:t>Consumer</a:t>
            </a:r>
            <a:r>
              <a:rPr lang="ko-KR" altLang="en-US" dirty="0"/>
              <a:t>가 </a:t>
            </a:r>
            <a:r>
              <a:rPr lang="en-US" altLang="ko-KR" dirty="0"/>
              <a:t>heartbeat.interval.ms </a:t>
            </a:r>
            <a:r>
              <a:rPr lang="ko-KR" altLang="en-US" dirty="0"/>
              <a:t>동안 </a:t>
            </a:r>
            <a:r>
              <a:rPr lang="en-US" altLang="ko-KR" dirty="0"/>
              <a:t>heartbeat</a:t>
            </a:r>
            <a:r>
              <a:rPr lang="ko-KR" altLang="en-US" dirty="0"/>
              <a:t>를</a:t>
            </a:r>
            <a:endParaRPr lang="en-US" altLang="ko-KR" dirty="0"/>
          </a:p>
          <a:p>
            <a:r>
              <a:rPr lang="ko-KR" altLang="en-US" dirty="0"/>
              <a:t>보내지 않는다면</a:t>
            </a:r>
            <a:r>
              <a:rPr lang="en-US" altLang="ko-KR" dirty="0"/>
              <a:t>?</a:t>
            </a:r>
          </a:p>
          <a:p>
            <a:r>
              <a:rPr lang="en-US" altLang="ko-KR" dirty="0"/>
              <a:t>session.timeout.ms </a:t>
            </a:r>
            <a:r>
              <a:rPr lang="ko-KR" altLang="en-US" dirty="0"/>
              <a:t>이후에 바로 </a:t>
            </a:r>
            <a:r>
              <a:rPr lang="en-US" altLang="ko-KR" dirty="0"/>
              <a:t>rebalance </a:t>
            </a:r>
            <a:r>
              <a:rPr lang="ko-KR" altLang="en-US" dirty="0"/>
              <a:t>시작</a:t>
            </a:r>
            <a:endParaRPr lang="en-US" altLang="ko-KR" dirty="0"/>
          </a:p>
          <a:p>
            <a:r>
              <a:rPr lang="en-US" altLang="ko-KR" dirty="0"/>
              <a:t>(</a:t>
            </a:r>
            <a:r>
              <a:rPr lang="ko-KR" altLang="en-US" dirty="0"/>
              <a:t>즉</a:t>
            </a:r>
            <a:r>
              <a:rPr lang="en-US" altLang="ko-KR" dirty="0"/>
              <a:t>, </a:t>
            </a:r>
            <a:r>
              <a:rPr lang="ko-KR" altLang="en-US" dirty="0"/>
              <a:t>해당 </a:t>
            </a:r>
            <a:r>
              <a:rPr lang="en-US" altLang="ko-KR" dirty="0"/>
              <a:t>consumer</a:t>
            </a:r>
            <a:r>
              <a:rPr lang="ko-KR" altLang="en-US" dirty="0"/>
              <a:t>는 </a:t>
            </a:r>
            <a:r>
              <a:rPr lang="en-US" altLang="ko-KR" dirty="0"/>
              <a:t>out</a:t>
            </a:r>
            <a:r>
              <a:rPr lang="ko-KR" altLang="en-US" dirty="0"/>
              <a:t>됨</a:t>
            </a:r>
            <a:r>
              <a:rPr lang="en-US" altLang="ko-KR" dirty="0"/>
              <a:t>)</a:t>
            </a:r>
          </a:p>
        </p:txBody>
      </p:sp>
      <p:sp>
        <p:nvSpPr>
          <p:cNvPr id="32" name="폭발: 8pt 31">
            <a:extLst>
              <a:ext uri="{FF2B5EF4-FFF2-40B4-BE49-F238E27FC236}">
                <a16:creationId xmlns:a16="http://schemas.microsoft.com/office/drawing/2014/main" id="{C206413D-BE50-4084-A43F-888D5511AF7F}"/>
              </a:ext>
            </a:extLst>
          </p:cNvPr>
          <p:cNvSpPr/>
          <p:nvPr/>
        </p:nvSpPr>
        <p:spPr>
          <a:xfrm>
            <a:off x="4111398" y="4110590"/>
            <a:ext cx="1483567" cy="1127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cxnSp>
        <p:nvCxnSpPr>
          <p:cNvPr id="33" name="직선 화살표 연결선 32">
            <a:extLst>
              <a:ext uri="{FF2B5EF4-FFF2-40B4-BE49-F238E27FC236}">
                <a16:creationId xmlns:a16="http://schemas.microsoft.com/office/drawing/2014/main" id="{FB7A3BE7-5570-4661-8B92-A845E02A82A0}"/>
              </a:ext>
            </a:extLst>
          </p:cNvPr>
          <p:cNvCxnSpPr>
            <a:cxnSpLocks/>
            <a:stCxn id="11" idx="3"/>
          </p:cNvCxnSpPr>
          <p:nvPr/>
        </p:nvCxnSpPr>
        <p:spPr>
          <a:xfrm flipV="1">
            <a:off x="2469211" y="3560455"/>
            <a:ext cx="1501110" cy="10514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xit" presetSubtype="0" fill="hold" nodeType="clickEffect">
                                  <p:stCondLst>
                                    <p:cond delay="0"/>
                                  </p:stCondLst>
                                  <p:childTnLst>
                                    <p:animScale>
                                      <p:cBhvr>
                                        <p:cTn id="10"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 dur="1000" accel="50000">
                                          <p:stCondLst>
                                            <p:cond delay="0"/>
                                          </p:stCondLst>
                                        </p:cTn>
                                        <p:tgtEl>
                                          <p:spTgt spid="24"/>
                                        </p:tgtEl>
                                        <p:attrNameLst>
                                          <p:attrName>ppt_x</p:attrName>
                                          <p:attrName>ppt_y</p:attrName>
                                        </p:attrNameLst>
                                      </p:cBhvr>
                                    </p:animMotion>
                                    <p:animEffect transition="out" filter="fad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29DB0FCB-0629-4EA1-AA7E-E54BD350A65D}"/>
              </a:ext>
            </a:extLst>
          </p:cNvPr>
          <p:cNvGrpSpPr/>
          <p:nvPr/>
        </p:nvGrpSpPr>
        <p:grpSpPr>
          <a:xfrm>
            <a:off x="326663" y="3149980"/>
            <a:ext cx="11865337" cy="3127302"/>
            <a:chOff x="326663" y="3059668"/>
            <a:chExt cx="11865337" cy="3127302"/>
          </a:xfrm>
        </p:grpSpPr>
        <p:sp>
          <p:nvSpPr>
            <p:cNvPr id="4" name="TextBox 3">
              <a:extLst>
                <a:ext uri="{FF2B5EF4-FFF2-40B4-BE49-F238E27FC236}">
                  <a16:creationId xmlns:a16="http://schemas.microsoft.com/office/drawing/2014/main" id="{E7CCD866-EB3F-4CD2-B793-5B7163D75CB7}"/>
                </a:ext>
              </a:extLst>
            </p:cNvPr>
            <p:cNvSpPr txBox="1"/>
            <p:nvPr/>
          </p:nvSpPr>
          <p:spPr>
            <a:xfrm>
              <a:off x="326663" y="3324648"/>
              <a:ext cx="11865337" cy="2862322"/>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dirty="0" err="1"/>
                <a:t>group_id</a:t>
              </a:r>
              <a:r>
                <a:rPr lang="en-US" altLang="ko-KR" dirty="0"/>
                <a:t>='</a:t>
              </a:r>
              <a:r>
                <a:rPr lang="en-US" altLang="ko-KR" dirty="0" err="1"/>
                <a:t>kopoconsumer</a:t>
              </a:r>
              <a:r>
                <a:rPr lang="en-US" altLang="ko-KR" dirty="0"/>
                <a:t>',</a:t>
              </a:r>
              <a:r>
                <a:rPr lang="en-US" altLang="ko-KR" dirty="0" err="1"/>
                <a:t>bootstrap_servers</a:t>
              </a:r>
              <a:r>
                <a:rPr lang="en-US" altLang="ko-KR" dirty="0"/>
                <a:t>='localhost:9092',enable_auto_commit=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for message in consumer:</a:t>
              </a:r>
            </a:p>
            <a:p>
              <a:r>
                <a:rPr lang="en-US" altLang="ko-KR" dirty="0"/>
                <a:t>	print("%s:%d:%d: key=%s value=%s"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a:t>
              </a:r>
              <a:r>
                <a:rPr lang="en-US" altLang="ko-KR" dirty="0"/>
                <a:t>))</a:t>
              </a:r>
            </a:p>
            <a:p>
              <a:endParaRPr lang="ko-KR" altLang="en-US" dirty="0"/>
            </a:p>
          </p:txBody>
        </p:sp>
        <p:sp>
          <p:nvSpPr>
            <p:cNvPr id="5" name="TextBox 4">
              <a:extLst>
                <a:ext uri="{FF2B5EF4-FFF2-40B4-BE49-F238E27FC236}">
                  <a16:creationId xmlns:a16="http://schemas.microsoft.com/office/drawing/2014/main" id="{1ED8B571-A86D-48C1-8184-E4543D6E0EBF}"/>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sp>
        <p:nvSpPr>
          <p:cNvPr id="6" name="제목 1">
            <a:extLst>
              <a:ext uri="{FF2B5EF4-FFF2-40B4-BE49-F238E27FC236}">
                <a16:creationId xmlns:a16="http://schemas.microsoft.com/office/drawing/2014/main" id="{51ECC438-94FE-46A6-817A-587669F2D5AA}"/>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8" name="그림 7">
            <a:extLst>
              <a:ext uri="{FF2B5EF4-FFF2-40B4-BE49-F238E27FC236}">
                <a16:creationId xmlns:a16="http://schemas.microsoft.com/office/drawing/2014/main" id="{A95871CB-0B20-4604-A398-6F8064FBF35C}"/>
              </a:ext>
            </a:extLst>
          </p:cNvPr>
          <p:cNvPicPr>
            <a:picLocks noChangeAspect="1"/>
          </p:cNvPicPr>
          <p:nvPr/>
        </p:nvPicPr>
        <p:blipFill>
          <a:blip r:embed="rId3"/>
          <a:stretch>
            <a:fillRect/>
          </a:stretch>
        </p:blipFill>
        <p:spPr>
          <a:xfrm>
            <a:off x="326663" y="816646"/>
            <a:ext cx="3139026" cy="2498964"/>
          </a:xfrm>
          <a:prstGeom prst="rect">
            <a:avLst/>
          </a:prstGeom>
        </p:spPr>
      </p:pic>
      <p:cxnSp>
        <p:nvCxnSpPr>
          <p:cNvPr id="11" name="연결선: 꺾임 10">
            <a:extLst>
              <a:ext uri="{FF2B5EF4-FFF2-40B4-BE49-F238E27FC236}">
                <a16:creationId xmlns:a16="http://schemas.microsoft.com/office/drawing/2014/main" id="{51FDFB91-057D-49DF-B864-CF78ADDC78DE}"/>
              </a:ext>
            </a:extLst>
          </p:cNvPr>
          <p:cNvCxnSpPr>
            <a:endCxn id="5" idx="0"/>
          </p:cNvCxnSpPr>
          <p:nvPr/>
        </p:nvCxnSpPr>
        <p:spPr>
          <a:xfrm>
            <a:off x="3206044" y="1388533"/>
            <a:ext cx="2889956" cy="176144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8C344B86-C0B7-4E35-B3F6-7D125428BE9B}"/>
              </a:ext>
            </a:extLst>
          </p:cNvPr>
          <p:cNvCxnSpPr>
            <a:cxnSpLocks/>
            <a:endCxn id="5" idx="0"/>
          </p:cNvCxnSpPr>
          <p:nvPr/>
        </p:nvCxnSpPr>
        <p:spPr>
          <a:xfrm>
            <a:off x="3206044" y="2066128"/>
            <a:ext cx="2889956" cy="108385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1C1E72A2-0E8E-4E99-998F-0E5A5FFEA2D9}"/>
              </a:ext>
            </a:extLst>
          </p:cNvPr>
          <p:cNvCxnSpPr>
            <a:cxnSpLocks/>
            <a:endCxn id="5" idx="0"/>
          </p:cNvCxnSpPr>
          <p:nvPr/>
        </p:nvCxnSpPr>
        <p:spPr>
          <a:xfrm>
            <a:off x="3335867" y="2608054"/>
            <a:ext cx="2760133" cy="54192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63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1BAA62D-19DD-4632-B161-4C6932B60EC0}"/>
              </a:ext>
            </a:extLst>
          </p:cNvPr>
          <p:cNvPicPr>
            <a:picLocks noChangeAspect="1"/>
          </p:cNvPicPr>
          <p:nvPr/>
        </p:nvPicPr>
        <p:blipFill>
          <a:blip r:embed="rId3"/>
          <a:stretch>
            <a:fillRect/>
          </a:stretch>
        </p:blipFill>
        <p:spPr>
          <a:xfrm>
            <a:off x="3849511" y="0"/>
            <a:ext cx="8342489" cy="6858000"/>
          </a:xfrm>
          <a:prstGeom prst="rect">
            <a:avLst/>
          </a:prstGeom>
        </p:spPr>
      </p:pic>
      <p:pic>
        <p:nvPicPr>
          <p:cNvPr id="7" name="그림 6">
            <a:extLst>
              <a:ext uri="{FF2B5EF4-FFF2-40B4-BE49-F238E27FC236}">
                <a16:creationId xmlns:a16="http://schemas.microsoft.com/office/drawing/2014/main" id="{688A6992-072D-45C9-987D-7C26E5C748F4}"/>
              </a:ext>
            </a:extLst>
          </p:cNvPr>
          <p:cNvPicPr>
            <a:picLocks noChangeAspect="1"/>
          </p:cNvPicPr>
          <p:nvPr/>
        </p:nvPicPr>
        <p:blipFill>
          <a:blip r:embed="rId4"/>
          <a:stretch>
            <a:fillRect/>
          </a:stretch>
        </p:blipFill>
        <p:spPr>
          <a:xfrm>
            <a:off x="471891" y="2410350"/>
            <a:ext cx="3139026" cy="2498964"/>
          </a:xfrm>
          <a:prstGeom prst="rect">
            <a:avLst/>
          </a:prstGeom>
        </p:spPr>
      </p:pic>
      <p:sp>
        <p:nvSpPr>
          <p:cNvPr id="10" name="순서도: 대체 처리 9">
            <a:extLst>
              <a:ext uri="{FF2B5EF4-FFF2-40B4-BE49-F238E27FC236}">
                <a16:creationId xmlns:a16="http://schemas.microsoft.com/office/drawing/2014/main" id="{B31D4D7D-2975-40FB-8AFF-A1B6CFD148AE}"/>
              </a:ext>
            </a:extLst>
          </p:cNvPr>
          <p:cNvSpPr/>
          <p:nvPr/>
        </p:nvSpPr>
        <p:spPr>
          <a:xfrm>
            <a:off x="8581798" y="1066801"/>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1" name="순서도: 대체 처리 10">
            <a:extLst>
              <a:ext uri="{FF2B5EF4-FFF2-40B4-BE49-F238E27FC236}">
                <a16:creationId xmlns:a16="http://schemas.microsoft.com/office/drawing/2014/main" id="{4A2BF253-2FA3-4C4F-9438-46659784E68E}"/>
              </a:ext>
            </a:extLst>
          </p:cNvPr>
          <p:cNvSpPr/>
          <p:nvPr/>
        </p:nvSpPr>
        <p:spPr>
          <a:xfrm>
            <a:off x="8581798" y="5396090"/>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2" name="직사각형 11">
            <a:extLst>
              <a:ext uri="{FF2B5EF4-FFF2-40B4-BE49-F238E27FC236}">
                <a16:creationId xmlns:a16="http://schemas.microsoft.com/office/drawing/2014/main" id="{CE64C677-E4EA-4016-B646-418417C64559}"/>
              </a:ext>
            </a:extLst>
          </p:cNvPr>
          <p:cNvSpPr/>
          <p:nvPr/>
        </p:nvSpPr>
        <p:spPr>
          <a:xfrm>
            <a:off x="3872089" y="0"/>
            <a:ext cx="1580444" cy="68580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F54565F-E059-42B4-A656-8C85C14C7573}"/>
              </a:ext>
            </a:extLst>
          </p:cNvPr>
          <p:cNvSpPr txBox="1"/>
          <p:nvPr/>
        </p:nvSpPr>
        <p:spPr>
          <a:xfrm>
            <a:off x="3958432" y="3198167"/>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4" name="순서도: 대체 처리 13">
            <a:extLst>
              <a:ext uri="{FF2B5EF4-FFF2-40B4-BE49-F238E27FC236}">
                <a16:creationId xmlns:a16="http://schemas.microsoft.com/office/drawing/2014/main" id="{7A3F009B-E319-4688-BCA8-AE397C1C5D14}"/>
              </a:ext>
            </a:extLst>
          </p:cNvPr>
          <p:cNvSpPr/>
          <p:nvPr/>
        </p:nvSpPr>
        <p:spPr>
          <a:xfrm>
            <a:off x="8581797" y="3490697"/>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9" name="폭발: 8pt 8">
            <a:extLst>
              <a:ext uri="{FF2B5EF4-FFF2-40B4-BE49-F238E27FC236}">
                <a16:creationId xmlns:a16="http://schemas.microsoft.com/office/drawing/2014/main" id="{1930BB42-3CB6-441D-9335-75963C03BF42}"/>
              </a:ext>
            </a:extLst>
          </p:cNvPr>
          <p:cNvSpPr/>
          <p:nvPr/>
        </p:nvSpPr>
        <p:spPr>
          <a:xfrm>
            <a:off x="8830153" y="3315610"/>
            <a:ext cx="1483567" cy="1127243"/>
          </a:xfrm>
          <a:prstGeom prst="irregularSeal1">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sp>
        <p:nvSpPr>
          <p:cNvPr id="15" name="제목 1">
            <a:extLst>
              <a:ext uri="{FF2B5EF4-FFF2-40B4-BE49-F238E27FC236}">
                <a16:creationId xmlns:a16="http://schemas.microsoft.com/office/drawing/2014/main" id="{AEE0997E-C3D5-402F-810B-BB284303884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sp>
        <p:nvSpPr>
          <p:cNvPr id="2" name="TextBox 1">
            <a:extLst>
              <a:ext uri="{FF2B5EF4-FFF2-40B4-BE49-F238E27FC236}">
                <a16:creationId xmlns:a16="http://schemas.microsoft.com/office/drawing/2014/main" id="{189F77BB-CD2F-48E2-9949-BE3BE7B3B5FE}"/>
              </a:ext>
            </a:extLst>
          </p:cNvPr>
          <p:cNvSpPr txBox="1"/>
          <p:nvPr/>
        </p:nvSpPr>
        <p:spPr>
          <a:xfrm>
            <a:off x="129209" y="6461393"/>
            <a:ext cx="5453865" cy="276999"/>
          </a:xfrm>
          <a:prstGeom prst="rect">
            <a:avLst/>
          </a:prstGeom>
          <a:solidFill>
            <a:schemeClr val="bg1"/>
          </a:solidFill>
          <a:ln>
            <a:solidFill>
              <a:srgbClr val="0000FF"/>
            </a:solidFill>
          </a:ln>
        </p:spPr>
        <p:txBody>
          <a:bodyPr wrap="none" rtlCol="0">
            <a:spAutoFit/>
          </a:bodyPr>
          <a:lstStyle/>
          <a:p>
            <a:r>
              <a:rPr lang="en-US" altLang="ko-KR" sz="1200" dirty="0"/>
              <a:t>Preparing to rebalance group </a:t>
            </a:r>
            <a:r>
              <a:rPr lang="en-US" altLang="ko-KR" sz="1200" dirty="0" err="1"/>
              <a:t>kopo</a:t>
            </a:r>
            <a:r>
              <a:rPr lang="en-US" altLang="ko-KR" sz="1200" dirty="0"/>
              <a:t>-consumer in state </a:t>
            </a:r>
            <a:r>
              <a:rPr lang="en-US" altLang="ko-KR" sz="1200" dirty="0" err="1"/>
              <a:t>PreparingRebalance</a:t>
            </a:r>
            <a:r>
              <a:rPr lang="en-US" altLang="ko-KR" sz="1200" dirty="0"/>
              <a:t> …</a:t>
            </a:r>
            <a:endParaRPr lang="ko-KR" altLang="en-US" sz="1200" dirty="0"/>
          </a:p>
        </p:txBody>
      </p:sp>
    </p:spTree>
    <p:extLst>
      <p:ext uri="{BB962C8B-B14F-4D97-AF65-F5344CB8AC3E}">
        <p14:creationId xmlns:p14="http://schemas.microsoft.com/office/powerpoint/2010/main" val="41592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4615FB2-AF77-478F-A7B1-82231A95F1AE}"/>
              </a:ext>
            </a:extLst>
          </p:cNvPr>
          <p:cNvGrpSpPr/>
          <p:nvPr/>
        </p:nvGrpSpPr>
        <p:grpSpPr>
          <a:xfrm>
            <a:off x="1491473" y="1925116"/>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C34E2F39-1536-41B4-AB79-60DA772DDCDF}"/>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C9FA845-9168-484F-8226-438E121D475C}"/>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B172757A-B730-46F3-A478-F6654AC897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47130FE3-39E6-4DD4-A52C-4B9586A8AF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1EB01D2A-1182-40D3-A6B8-B01192C275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5FFFB183-81BE-4ADC-8E59-2D159BE1AD53}"/>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13AA14D0-AA82-4627-BD35-ECCA1644F4D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29819E31-FAFE-4117-9B1E-D62E3ADCF2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E2B92F8-9089-440B-BFC2-CD449AAC58A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B782476D-5FFF-4A11-8459-6EC1C546E75E}"/>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5FD49738-ACEC-4838-8FE5-AAAEB62E5D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282B6619-2564-4FA9-AD1D-161C6149602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0BC6F626-909C-4265-8D4D-CD54A415C7E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6AD2E5BE-4DC8-45A4-B8B2-FA53F20A167D}"/>
              </a:ext>
            </a:extLst>
          </p:cNvPr>
          <p:cNvSpPr/>
          <p:nvPr/>
        </p:nvSpPr>
        <p:spPr>
          <a:xfrm>
            <a:off x="4722254" y="933323"/>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95369EA3-4E09-4001-ACC8-F24F76A6B5F7}"/>
              </a:ext>
            </a:extLst>
          </p:cNvPr>
          <p:cNvSpPr/>
          <p:nvPr/>
        </p:nvSpPr>
        <p:spPr>
          <a:xfrm>
            <a:off x="4879756" y="1461176"/>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B3DF46DE-F520-4DDC-B5CC-F01D30FE5A9D}"/>
              </a:ext>
            </a:extLst>
          </p:cNvPr>
          <p:cNvCxnSpPr>
            <a:stCxn id="15" idx="3"/>
            <a:endCxn id="19" idx="1"/>
          </p:cNvCxnSpPr>
          <p:nvPr/>
        </p:nvCxnSpPr>
        <p:spPr>
          <a:xfrm flipV="1">
            <a:off x="3203639" y="1642864"/>
            <a:ext cx="1676117" cy="100965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69B65C6-F4E1-49BC-9E22-11D74F4190CA}"/>
              </a:ext>
            </a:extLst>
          </p:cNvPr>
          <p:cNvCxnSpPr>
            <a:cxnSpLocks/>
            <a:stCxn id="12" idx="3"/>
            <a:endCxn id="23" idx="1"/>
          </p:cNvCxnSpPr>
          <p:nvPr/>
        </p:nvCxnSpPr>
        <p:spPr>
          <a:xfrm flipV="1">
            <a:off x="3203639" y="2649792"/>
            <a:ext cx="1667904" cy="96326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3B4BFD5-37AA-40A8-8866-F8146B7A9D75}"/>
              </a:ext>
            </a:extLst>
          </p:cNvPr>
          <p:cNvCxnSpPr>
            <a:cxnSpLocks/>
            <a:stCxn id="9" idx="3"/>
            <a:endCxn id="24" idx="1"/>
          </p:cNvCxnSpPr>
          <p:nvPr/>
        </p:nvCxnSpPr>
        <p:spPr>
          <a:xfrm flipV="1">
            <a:off x="3203638" y="3577672"/>
            <a:ext cx="1676119" cy="100254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E8B028DB-6428-49FB-9288-D71143E1E4EF}"/>
              </a:ext>
            </a:extLst>
          </p:cNvPr>
          <p:cNvSpPr/>
          <p:nvPr/>
        </p:nvSpPr>
        <p:spPr>
          <a:xfrm>
            <a:off x="4871543" y="246810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B2E25351-6DB3-4B67-9DFB-F87B79EF7B3D}"/>
              </a:ext>
            </a:extLst>
          </p:cNvPr>
          <p:cNvSpPr/>
          <p:nvPr/>
        </p:nvSpPr>
        <p:spPr>
          <a:xfrm>
            <a:off x="4879757" y="339598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5" name="제목 1">
            <a:extLst>
              <a:ext uri="{FF2B5EF4-FFF2-40B4-BE49-F238E27FC236}">
                <a16:creationId xmlns:a16="http://schemas.microsoft.com/office/drawing/2014/main" id="{C8A1B2EB-8E72-48C1-801B-ACF4C0EDA089}"/>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26" name="그림 25">
            <a:extLst>
              <a:ext uri="{FF2B5EF4-FFF2-40B4-BE49-F238E27FC236}">
                <a16:creationId xmlns:a16="http://schemas.microsoft.com/office/drawing/2014/main" id="{3715715F-4509-418C-8355-21DE4B0D5F19}"/>
              </a:ext>
            </a:extLst>
          </p:cNvPr>
          <p:cNvPicPr>
            <a:picLocks noChangeAspect="1"/>
          </p:cNvPicPr>
          <p:nvPr/>
        </p:nvPicPr>
        <p:blipFill>
          <a:blip r:embed="rId2"/>
          <a:stretch>
            <a:fillRect/>
          </a:stretch>
        </p:blipFill>
        <p:spPr>
          <a:xfrm>
            <a:off x="5774186" y="136497"/>
            <a:ext cx="1158192" cy="554005"/>
          </a:xfrm>
          <a:prstGeom prst="rect">
            <a:avLst/>
          </a:prstGeom>
        </p:spPr>
      </p:pic>
      <p:sp>
        <p:nvSpPr>
          <p:cNvPr id="30" name="순서도: 대체 처리 29">
            <a:extLst>
              <a:ext uri="{FF2B5EF4-FFF2-40B4-BE49-F238E27FC236}">
                <a16:creationId xmlns:a16="http://schemas.microsoft.com/office/drawing/2014/main" id="{3B9A85B5-E8A8-4B7C-B077-4DAE18B45041}"/>
              </a:ext>
            </a:extLst>
          </p:cNvPr>
          <p:cNvSpPr/>
          <p:nvPr/>
        </p:nvSpPr>
        <p:spPr>
          <a:xfrm>
            <a:off x="5546433" y="2936104"/>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31" name="순서도: 대체 처리 30">
            <a:extLst>
              <a:ext uri="{FF2B5EF4-FFF2-40B4-BE49-F238E27FC236}">
                <a16:creationId xmlns:a16="http://schemas.microsoft.com/office/drawing/2014/main" id="{C1C8A2E0-6125-4F5F-B3A9-9F500E7B27B8}"/>
              </a:ext>
            </a:extLst>
          </p:cNvPr>
          <p:cNvSpPr/>
          <p:nvPr/>
        </p:nvSpPr>
        <p:spPr>
          <a:xfrm>
            <a:off x="5703935" y="346395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2" name="순서도: 대체 처리 31">
            <a:extLst>
              <a:ext uri="{FF2B5EF4-FFF2-40B4-BE49-F238E27FC236}">
                <a16:creationId xmlns:a16="http://schemas.microsoft.com/office/drawing/2014/main" id="{F4C47685-03B8-4FA3-BAD5-74E48CF02F3F}"/>
              </a:ext>
            </a:extLst>
          </p:cNvPr>
          <p:cNvSpPr/>
          <p:nvPr/>
        </p:nvSpPr>
        <p:spPr>
          <a:xfrm>
            <a:off x="5695722" y="44708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3" name="순서도: 대체 처리 32">
            <a:extLst>
              <a:ext uri="{FF2B5EF4-FFF2-40B4-BE49-F238E27FC236}">
                <a16:creationId xmlns:a16="http://schemas.microsoft.com/office/drawing/2014/main" id="{AD7AECF5-4207-4DED-93AB-B7336AC386C1}"/>
              </a:ext>
            </a:extLst>
          </p:cNvPr>
          <p:cNvSpPr/>
          <p:nvPr/>
        </p:nvSpPr>
        <p:spPr>
          <a:xfrm>
            <a:off x="5703936" y="53987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4" name="직선 화살표 연결선 33">
            <a:extLst>
              <a:ext uri="{FF2B5EF4-FFF2-40B4-BE49-F238E27FC236}">
                <a16:creationId xmlns:a16="http://schemas.microsoft.com/office/drawing/2014/main" id="{D0CE2DF1-6DD1-45C1-B807-583C39686C1D}"/>
              </a:ext>
            </a:extLst>
          </p:cNvPr>
          <p:cNvCxnSpPr>
            <a:cxnSpLocks/>
            <a:stCxn id="15" idx="3"/>
            <a:endCxn id="31" idx="1"/>
          </p:cNvCxnSpPr>
          <p:nvPr/>
        </p:nvCxnSpPr>
        <p:spPr>
          <a:xfrm>
            <a:off x="3203639" y="2652515"/>
            <a:ext cx="2500296" cy="99313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E780FB8-3648-4ED7-ABE6-DC83F3929F78}"/>
              </a:ext>
            </a:extLst>
          </p:cNvPr>
          <p:cNvCxnSpPr>
            <a:cxnSpLocks/>
            <a:stCxn id="12" idx="3"/>
            <a:endCxn id="32" idx="1"/>
          </p:cNvCxnSpPr>
          <p:nvPr/>
        </p:nvCxnSpPr>
        <p:spPr>
          <a:xfrm>
            <a:off x="3203639" y="3613052"/>
            <a:ext cx="2492083" cy="103952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9958F47-B0C9-49F4-BBFB-86C0BEF36F10}"/>
              </a:ext>
            </a:extLst>
          </p:cNvPr>
          <p:cNvCxnSpPr>
            <a:cxnSpLocks/>
            <a:stCxn id="9" idx="3"/>
            <a:endCxn id="33" idx="1"/>
          </p:cNvCxnSpPr>
          <p:nvPr/>
        </p:nvCxnSpPr>
        <p:spPr>
          <a:xfrm>
            <a:off x="3203638" y="4580220"/>
            <a:ext cx="2500298" cy="10002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F06671-84AD-4718-BEBD-72E1DB61028A}"/>
              </a:ext>
            </a:extLst>
          </p:cNvPr>
          <p:cNvSpPr txBox="1"/>
          <p:nvPr/>
        </p:nvSpPr>
        <p:spPr>
          <a:xfrm>
            <a:off x="6731540" y="1633344"/>
            <a:ext cx="1997663"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a:t>
            </a:r>
            <a:r>
              <a:rPr lang="en-US" altLang="ko-KR" dirty="0" err="1"/>
              <a:t>kopo</a:t>
            </a:r>
            <a:r>
              <a:rPr lang="en-US" altLang="ko-KR" dirty="0"/>
              <a:t>-consumer&gt;</a:t>
            </a:r>
            <a:endParaRPr lang="ko-KR" altLang="en-US" dirty="0"/>
          </a:p>
        </p:txBody>
      </p:sp>
      <p:sp>
        <p:nvSpPr>
          <p:cNvPr id="48" name="TextBox 47">
            <a:extLst>
              <a:ext uri="{FF2B5EF4-FFF2-40B4-BE49-F238E27FC236}">
                <a16:creationId xmlns:a16="http://schemas.microsoft.com/office/drawing/2014/main" id="{BD62C5E6-7751-4EAD-8D0D-964C1F340BA0}"/>
              </a:ext>
            </a:extLst>
          </p:cNvPr>
          <p:cNvSpPr txBox="1"/>
          <p:nvPr/>
        </p:nvSpPr>
        <p:spPr>
          <a:xfrm>
            <a:off x="7603730" y="4337170"/>
            <a:ext cx="2119491"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&lt;kopo-consumer2&gt;</a:t>
            </a:r>
            <a:endParaRPr lang="ko-KR" altLang="en-US" dirty="0"/>
          </a:p>
        </p:txBody>
      </p:sp>
    </p:spTree>
    <p:extLst>
      <p:ext uri="{BB962C8B-B14F-4D97-AF65-F5344CB8AC3E}">
        <p14:creationId xmlns:p14="http://schemas.microsoft.com/office/powerpoint/2010/main" val="12786445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361D597-9EC1-44EF-8ECF-BA17E24C66F1}"/>
              </a:ext>
            </a:extLst>
          </p:cNvPr>
          <p:cNvPicPr>
            <a:picLocks noChangeAspect="1"/>
          </p:cNvPicPr>
          <p:nvPr/>
        </p:nvPicPr>
        <p:blipFill>
          <a:blip r:embed="rId2"/>
          <a:stretch>
            <a:fillRect/>
          </a:stretch>
        </p:blipFill>
        <p:spPr>
          <a:xfrm>
            <a:off x="490063" y="891822"/>
            <a:ext cx="2806293" cy="2582603"/>
          </a:xfrm>
          <a:prstGeom prst="rect">
            <a:avLst/>
          </a:prstGeom>
        </p:spPr>
      </p:pic>
      <p:sp>
        <p:nvSpPr>
          <p:cNvPr id="7" name="제목 1">
            <a:extLst>
              <a:ext uri="{FF2B5EF4-FFF2-40B4-BE49-F238E27FC236}">
                <a16:creationId xmlns:a16="http://schemas.microsoft.com/office/drawing/2014/main" id="{4ECA074C-9523-4081-B21F-607F90942A38}"/>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grpSp>
        <p:nvGrpSpPr>
          <p:cNvPr id="8" name="그룹 7">
            <a:extLst>
              <a:ext uri="{FF2B5EF4-FFF2-40B4-BE49-F238E27FC236}">
                <a16:creationId xmlns:a16="http://schemas.microsoft.com/office/drawing/2014/main" id="{79C1CD36-BD5C-48E1-A52E-9E1B5CA4480B}"/>
              </a:ext>
            </a:extLst>
          </p:cNvPr>
          <p:cNvGrpSpPr/>
          <p:nvPr/>
        </p:nvGrpSpPr>
        <p:grpSpPr>
          <a:xfrm>
            <a:off x="326663" y="3149980"/>
            <a:ext cx="11865337" cy="3681300"/>
            <a:chOff x="326663" y="3059668"/>
            <a:chExt cx="11865337" cy="3681300"/>
          </a:xfrm>
        </p:grpSpPr>
        <p:sp>
          <p:nvSpPr>
            <p:cNvPr id="9" name="TextBox 8">
              <a:extLst>
                <a:ext uri="{FF2B5EF4-FFF2-40B4-BE49-F238E27FC236}">
                  <a16:creationId xmlns:a16="http://schemas.microsoft.com/office/drawing/2014/main" id="{D017BB2B-E95E-4C3F-8AB6-34633217A37D}"/>
                </a:ext>
              </a:extLst>
            </p:cNvPr>
            <p:cNvSpPr txBox="1"/>
            <p:nvPr/>
          </p:nvSpPr>
          <p:spPr>
            <a:xfrm>
              <a:off x="326663" y="3324648"/>
              <a:ext cx="11865337" cy="3416320"/>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='kopo-consumer</a:t>
              </a:r>
              <a:r>
                <a:rPr lang="en-US" altLang="ko-KR" b="1" dirty="0">
                  <a:solidFill>
                    <a:srgbClr val="FF0000"/>
                  </a:solidFill>
                </a:rPr>
                <a:t>2</a:t>
              </a:r>
              <a:r>
                <a:rPr lang="en-US" altLang="ko-KR" b="1" dirty="0">
                  <a:solidFill>
                    <a:srgbClr val="0000FF"/>
                  </a:solidFill>
                </a:rPr>
                <a:t>'</a:t>
              </a:r>
              <a:r>
                <a:rPr lang="en-US" altLang="ko-KR" dirty="0"/>
                <a:t>,bootstrap_servers='master:9092,slave1:9092,slave2:9092',enable_auto_commit=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p:txBody>
        </p:sp>
        <p:sp>
          <p:nvSpPr>
            <p:cNvPr id="10" name="TextBox 9">
              <a:extLst>
                <a:ext uri="{FF2B5EF4-FFF2-40B4-BE49-F238E27FC236}">
                  <a16:creationId xmlns:a16="http://schemas.microsoft.com/office/drawing/2014/main" id="{D1882F8F-A20B-48A8-95FD-8487CE76B1C8}"/>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cxnSp>
        <p:nvCxnSpPr>
          <p:cNvPr id="12" name="연결선: 꺾임 11">
            <a:extLst>
              <a:ext uri="{FF2B5EF4-FFF2-40B4-BE49-F238E27FC236}">
                <a16:creationId xmlns:a16="http://schemas.microsoft.com/office/drawing/2014/main" id="{C4AF2323-620F-4434-B4AD-895B857C70E8}"/>
              </a:ext>
            </a:extLst>
          </p:cNvPr>
          <p:cNvCxnSpPr>
            <a:endCxn id="10" idx="0"/>
          </p:cNvCxnSpPr>
          <p:nvPr/>
        </p:nvCxnSpPr>
        <p:spPr>
          <a:xfrm>
            <a:off x="3296356" y="2720622"/>
            <a:ext cx="2799644" cy="429358"/>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76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3C03070-7A1D-49B4-AA50-72FE03B13C19}"/>
              </a:ext>
            </a:extLst>
          </p:cNvPr>
          <p:cNvPicPr>
            <a:picLocks noChangeAspect="1"/>
          </p:cNvPicPr>
          <p:nvPr/>
        </p:nvPicPr>
        <p:blipFill>
          <a:blip r:embed="rId2"/>
          <a:stretch>
            <a:fillRect/>
          </a:stretch>
        </p:blipFill>
        <p:spPr>
          <a:xfrm>
            <a:off x="2133601" y="0"/>
            <a:ext cx="10058400" cy="6858000"/>
          </a:xfrm>
          <a:prstGeom prst="rect">
            <a:avLst/>
          </a:prstGeom>
        </p:spPr>
      </p:pic>
      <p:sp>
        <p:nvSpPr>
          <p:cNvPr id="8" name="순서도: 대체 처리 7">
            <a:extLst>
              <a:ext uri="{FF2B5EF4-FFF2-40B4-BE49-F238E27FC236}">
                <a16:creationId xmlns:a16="http://schemas.microsoft.com/office/drawing/2014/main" id="{B7D6EFB0-E550-405D-8F3C-A9C055A3B8C9}"/>
              </a:ext>
            </a:extLst>
          </p:cNvPr>
          <p:cNvSpPr/>
          <p:nvPr/>
        </p:nvSpPr>
        <p:spPr>
          <a:xfrm>
            <a:off x="4744832" y="1364955"/>
            <a:ext cx="2197835" cy="4451748"/>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9" name="순서도: 대체 처리 8">
            <a:extLst>
              <a:ext uri="{FF2B5EF4-FFF2-40B4-BE49-F238E27FC236}">
                <a16:creationId xmlns:a16="http://schemas.microsoft.com/office/drawing/2014/main" id="{30421AA1-A870-4485-898C-56CE5C9C265B}"/>
              </a:ext>
            </a:extLst>
          </p:cNvPr>
          <p:cNvSpPr/>
          <p:nvPr/>
        </p:nvSpPr>
        <p:spPr>
          <a:xfrm>
            <a:off x="8618851" y="1364954"/>
            <a:ext cx="2331371" cy="4451747"/>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10" name="TextBox 9">
            <a:extLst>
              <a:ext uri="{FF2B5EF4-FFF2-40B4-BE49-F238E27FC236}">
                <a16:creationId xmlns:a16="http://schemas.microsoft.com/office/drawing/2014/main" id="{0DC84E7B-9972-4024-B24D-DF38F1425B90}"/>
              </a:ext>
            </a:extLst>
          </p:cNvPr>
          <p:cNvSpPr txBox="1"/>
          <p:nvPr/>
        </p:nvSpPr>
        <p:spPr>
          <a:xfrm>
            <a:off x="2233796" y="3129164"/>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1" name="순서도: 대체 처리 10">
            <a:extLst>
              <a:ext uri="{FF2B5EF4-FFF2-40B4-BE49-F238E27FC236}">
                <a16:creationId xmlns:a16="http://schemas.microsoft.com/office/drawing/2014/main" id="{522A9A1B-4F43-4B91-A0B7-540DDBE7957D}"/>
              </a:ext>
            </a:extLst>
          </p:cNvPr>
          <p:cNvSpPr/>
          <p:nvPr/>
        </p:nvSpPr>
        <p:spPr>
          <a:xfrm>
            <a:off x="6421017"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2" name="순서도: 대체 처리 11">
            <a:extLst>
              <a:ext uri="{FF2B5EF4-FFF2-40B4-BE49-F238E27FC236}">
                <a16:creationId xmlns:a16="http://schemas.microsoft.com/office/drawing/2014/main" id="{6A8AA5B1-8E25-48EB-8EB0-55E75C3436C0}"/>
              </a:ext>
            </a:extLst>
          </p:cNvPr>
          <p:cNvSpPr/>
          <p:nvPr/>
        </p:nvSpPr>
        <p:spPr>
          <a:xfrm>
            <a:off x="6421016"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3" name="순서도: 대체 처리 12">
            <a:extLst>
              <a:ext uri="{FF2B5EF4-FFF2-40B4-BE49-F238E27FC236}">
                <a16:creationId xmlns:a16="http://schemas.microsoft.com/office/drawing/2014/main" id="{5B39E578-5BAC-49E7-92FD-ABDE1263E752}"/>
              </a:ext>
            </a:extLst>
          </p:cNvPr>
          <p:cNvSpPr/>
          <p:nvPr/>
        </p:nvSpPr>
        <p:spPr>
          <a:xfrm>
            <a:off x="6421015"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4" name="순서도: 대체 처리 13">
            <a:extLst>
              <a:ext uri="{FF2B5EF4-FFF2-40B4-BE49-F238E27FC236}">
                <a16:creationId xmlns:a16="http://schemas.microsoft.com/office/drawing/2014/main" id="{31F03CA5-19B3-4AEE-AE2A-199A65711DE2}"/>
              </a:ext>
            </a:extLst>
          </p:cNvPr>
          <p:cNvSpPr/>
          <p:nvPr/>
        </p:nvSpPr>
        <p:spPr>
          <a:xfrm>
            <a:off x="10590943"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5" name="순서도: 대체 처리 14">
            <a:extLst>
              <a:ext uri="{FF2B5EF4-FFF2-40B4-BE49-F238E27FC236}">
                <a16:creationId xmlns:a16="http://schemas.microsoft.com/office/drawing/2014/main" id="{7D889338-AB89-4403-8E64-E29A125870A4}"/>
              </a:ext>
            </a:extLst>
          </p:cNvPr>
          <p:cNvSpPr/>
          <p:nvPr/>
        </p:nvSpPr>
        <p:spPr>
          <a:xfrm>
            <a:off x="10590942"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6" name="순서도: 대체 처리 15">
            <a:extLst>
              <a:ext uri="{FF2B5EF4-FFF2-40B4-BE49-F238E27FC236}">
                <a16:creationId xmlns:a16="http://schemas.microsoft.com/office/drawing/2014/main" id="{CA6ACFBF-A01E-4411-868B-550544056380}"/>
              </a:ext>
            </a:extLst>
          </p:cNvPr>
          <p:cNvSpPr/>
          <p:nvPr/>
        </p:nvSpPr>
        <p:spPr>
          <a:xfrm>
            <a:off x="10590941"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Tree>
    <p:extLst>
      <p:ext uri="{BB962C8B-B14F-4D97-AF65-F5344CB8AC3E}">
        <p14:creationId xmlns:p14="http://schemas.microsoft.com/office/powerpoint/2010/main" val="6958206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528AC-A79D-4D9E-82D3-C2A524EAB499}"/>
              </a:ext>
            </a:extLst>
          </p:cNvPr>
          <p:cNvSpPr txBox="1"/>
          <p:nvPr/>
        </p:nvSpPr>
        <p:spPr>
          <a:xfrm>
            <a:off x="1466021" y="3082284"/>
            <a:ext cx="3530134" cy="1200329"/>
          </a:xfrm>
          <a:prstGeom prst="rect">
            <a:avLst/>
          </a:prstGeom>
          <a:noFill/>
        </p:spPr>
        <p:txBody>
          <a:bodyPr wrap="none" rtlCol="0">
            <a:spAutoFit/>
          </a:bodyPr>
          <a:lstStyle/>
          <a:p>
            <a:r>
              <a:rPr lang="ko-KR" altLang="en-US" dirty="0" err="1"/>
              <a:t>컨슈머</a:t>
            </a:r>
            <a:r>
              <a:rPr lang="ko-KR" altLang="en-US" dirty="0"/>
              <a:t> 리스트 명령어</a:t>
            </a:r>
            <a:endParaRPr lang="en-US" altLang="ko-KR" dirty="0"/>
          </a:p>
          <a:p>
            <a:endParaRPr lang="en-US" altLang="ko-KR" dirty="0"/>
          </a:p>
          <a:p>
            <a:r>
              <a:rPr lang="en-US" altLang="ko-KR" dirty="0"/>
              <a:t>--bootstrap : </a:t>
            </a:r>
            <a:r>
              <a:rPr lang="ko-KR" altLang="en-US" dirty="0"/>
              <a:t>브로커리스트 설정</a:t>
            </a:r>
            <a:endParaRPr lang="en-US" altLang="ko-KR" dirty="0"/>
          </a:p>
          <a:p>
            <a:r>
              <a:rPr lang="en-US" altLang="ko-KR" dirty="0"/>
              <a:t>--list</a:t>
            </a:r>
            <a:r>
              <a:rPr lang="ko-KR" altLang="en-US" dirty="0"/>
              <a:t> </a:t>
            </a:r>
            <a:r>
              <a:rPr lang="en-US" altLang="ko-KR" dirty="0"/>
              <a:t>:</a:t>
            </a:r>
            <a:r>
              <a:rPr lang="ko-KR" altLang="en-US" dirty="0"/>
              <a:t> </a:t>
            </a:r>
            <a:r>
              <a:rPr lang="ko-KR" altLang="en-US" dirty="0" err="1"/>
              <a:t>컨슈머</a:t>
            </a:r>
            <a:r>
              <a:rPr lang="ko-KR" altLang="en-US" dirty="0"/>
              <a:t> 리스트를 보여줌</a:t>
            </a:r>
            <a:r>
              <a:rPr lang="en-US" altLang="ko-KR" dirty="0"/>
              <a:t>.</a:t>
            </a:r>
          </a:p>
        </p:txBody>
      </p:sp>
      <p:sp>
        <p:nvSpPr>
          <p:cNvPr id="3" name="직사각형 2">
            <a:extLst>
              <a:ext uri="{FF2B5EF4-FFF2-40B4-BE49-F238E27FC236}">
                <a16:creationId xmlns:a16="http://schemas.microsoft.com/office/drawing/2014/main" id="{24F51206-89A1-4E6E-8D02-A9751CB55C3A}"/>
              </a:ext>
            </a:extLst>
          </p:cNvPr>
          <p:cNvSpPr/>
          <p:nvPr/>
        </p:nvSpPr>
        <p:spPr>
          <a:xfrm flipH="1">
            <a:off x="1420302" y="3162667"/>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D928488-D076-4607-9792-916B5D4BAD50}"/>
              </a:ext>
            </a:extLst>
          </p:cNvPr>
          <p:cNvSpPr txBox="1"/>
          <p:nvPr/>
        </p:nvSpPr>
        <p:spPr>
          <a:xfrm>
            <a:off x="972995" y="2092756"/>
            <a:ext cx="1066801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2000" dirty="0"/>
              <a:t>kafka-consumer-groups.sh --bootstrap-server master:9092,slave1:9092,slave2:9092 --list</a:t>
            </a:r>
            <a:endParaRPr lang="ko-KR" altLang="en-US" sz="2000" b="1" dirty="0"/>
          </a:p>
        </p:txBody>
      </p:sp>
      <p:pic>
        <p:nvPicPr>
          <p:cNvPr id="7" name="그림 6">
            <a:extLst>
              <a:ext uri="{FF2B5EF4-FFF2-40B4-BE49-F238E27FC236}">
                <a16:creationId xmlns:a16="http://schemas.microsoft.com/office/drawing/2014/main" id="{AAB335E9-E85E-4B4B-804B-3074B0152247}"/>
              </a:ext>
            </a:extLst>
          </p:cNvPr>
          <p:cNvPicPr>
            <a:picLocks noChangeAspect="1"/>
          </p:cNvPicPr>
          <p:nvPr/>
        </p:nvPicPr>
        <p:blipFill>
          <a:blip r:embed="rId3"/>
          <a:stretch>
            <a:fillRect/>
          </a:stretch>
        </p:blipFill>
        <p:spPr>
          <a:xfrm>
            <a:off x="3947768" y="127944"/>
            <a:ext cx="1158192" cy="554005"/>
          </a:xfrm>
          <a:prstGeom prst="rect">
            <a:avLst/>
          </a:prstGeom>
        </p:spPr>
      </p:pic>
      <p:sp>
        <p:nvSpPr>
          <p:cNvPr id="8" name="제목 1">
            <a:extLst>
              <a:ext uri="{FF2B5EF4-FFF2-40B4-BE49-F238E27FC236}">
                <a16:creationId xmlns:a16="http://schemas.microsoft.com/office/drawing/2014/main" id="{C50A8A82-4DE3-49B6-A1D4-4C610F66F0E5}"/>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4" name="TextBox 3">
            <a:extLst>
              <a:ext uri="{FF2B5EF4-FFF2-40B4-BE49-F238E27FC236}">
                <a16:creationId xmlns:a16="http://schemas.microsoft.com/office/drawing/2014/main" id="{373AD45F-EE1E-42A4-B29D-671AEC522449}"/>
              </a:ext>
            </a:extLst>
          </p:cNvPr>
          <p:cNvSpPr txBox="1"/>
          <p:nvPr/>
        </p:nvSpPr>
        <p:spPr>
          <a:xfrm>
            <a:off x="1466021" y="4737212"/>
            <a:ext cx="9681968" cy="923330"/>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square" lIns="91440" tIns="45720" rIns="91440" bIns="45720" rtlCol="0" anchor="t">
            <a:spAutoFit/>
          </a:bodyPr>
          <a:lstStyle/>
          <a:p>
            <a:r>
              <a:rPr lang="en-US" altLang="ko-KR" dirty="0">
                <a:ea typeface="HY그래픽M"/>
              </a:rPr>
              <a:t># kafka-consumer-groups.sh --bootstrap-server master:9092,slave1:9092,slave2:9092 --list</a:t>
            </a:r>
          </a:p>
          <a:p>
            <a:r>
              <a:rPr lang="en-US" altLang="ko-KR" dirty="0" err="1"/>
              <a:t>kopo</a:t>
            </a:r>
            <a:r>
              <a:rPr lang="en-US" altLang="ko-KR" dirty="0"/>
              <a:t>-consumer</a:t>
            </a:r>
          </a:p>
          <a:p>
            <a:r>
              <a:rPr lang="en-US" altLang="ko-KR" dirty="0"/>
              <a:t>kopo-consumer2</a:t>
            </a:r>
          </a:p>
        </p:txBody>
      </p:sp>
    </p:spTree>
    <p:extLst>
      <p:ext uri="{BB962C8B-B14F-4D97-AF65-F5344CB8AC3E}">
        <p14:creationId xmlns:p14="http://schemas.microsoft.com/office/powerpoint/2010/main" val="2762382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B722A-514C-4BCB-8081-C364F8D8C7E1}"/>
              </a:ext>
            </a:extLst>
          </p:cNvPr>
          <p:cNvSpPr>
            <a:spLocks noGrp="1"/>
          </p:cNvSpPr>
          <p:nvPr>
            <p:ph type="title"/>
          </p:nvPr>
        </p:nvSpPr>
        <p:spPr/>
        <p:txBody>
          <a:bodyPr/>
          <a:lstStyle/>
          <a:p>
            <a:r>
              <a:rPr lang="en-US" altLang="ko-KR" dirty="0"/>
              <a:t>Kafka working mechanism</a:t>
            </a:r>
            <a:endParaRPr lang="ko-KR" altLang="en-US" dirty="0"/>
          </a:p>
        </p:txBody>
      </p:sp>
      <p:pic>
        <p:nvPicPr>
          <p:cNvPr id="7" name="내용 개체 틀 6">
            <a:extLst>
              <a:ext uri="{FF2B5EF4-FFF2-40B4-BE49-F238E27FC236}">
                <a16:creationId xmlns:a16="http://schemas.microsoft.com/office/drawing/2014/main" id="{475C72D5-6C28-472B-9BE6-E983E7FD9A78}"/>
              </a:ext>
            </a:extLst>
          </p:cNvPr>
          <p:cNvPicPr>
            <a:picLocks noGrp="1" noChangeAspect="1"/>
          </p:cNvPicPr>
          <p:nvPr>
            <p:ph idx="1"/>
          </p:nvPr>
        </p:nvPicPr>
        <p:blipFill>
          <a:blip r:embed="rId2"/>
          <a:stretch>
            <a:fillRect/>
          </a:stretch>
        </p:blipFill>
        <p:spPr>
          <a:xfrm>
            <a:off x="677334" y="1885162"/>
            <a:ext cx="5848350" cy="4363238"/>
          </a:xfrm>
        </p:spPr>
      </p:pic>
      <p:sp>
        <p:nvSpPr>
          <p:cNvPr id="8" name="TextBox 7">
            <a:extLst>
              <a:ext uri="{FF2B5EF4-FFF2-40B4-BE49-F238E27FC236}">
                <a16:creationId xmlns:a16="http://schemas.microsoft.com/office/drawing/2014/main" id="{B8B29EC9-30FC-4E04-99A2-BCF1C212AA48}"/>
              </a:ext>
            </a:extLst>
          </p:cNvPr>
          <p:cNvSpPr txBox="1"/>
          <p:nvPr/>
        </p:nvSpPr>
        <p:spPr>
          <a:xfrm>
            <a:off x="6568345" y="6577200"/>
            <a:ext cx="5623655" cy="261610"/>
          </a:xfrm>
          <a:prstGeom prst="rect">
            <a:avLst/>
          </a:prstGeom>
          <a:noFill/>
        </p:spPr>
        <p:txBody>
          <a:bodyPr wrap="none" rtlCol="0">
            <a:spAutoFit/>
          </a:bodyPr>
          <a:lstStyle/>
          <a:p>
            <a:r>
              <a:rPr lang="en-US" altLang="ko-KR" sz="1100" i="1" dirty="0"/>
              <a:t>image source : https://fr.wikipedia.org/wiki/Fichier:Overview_of_Apache_Kafka.svg</a:t>
            </a:r>
            <a:endParaRPr lang="ko-KR" altLang="en-US" sz="1100" i="1" dirty="0"/>
          </a:p>
        </p:txBody>
      </p:sp>
      <p:sp>
        <p:nvSpPr>
          <p:cNvPr id="9" name="직사각형 8">
            <a:extLst>
              <a:ext uri="{FF2B5EF4-FFF2-40B4-BE49-F238E27FC236}">
                <a16:creationId xmlns:a16="http://schemas.microsoft.com/office/drawing/2014/main" id="{3E7E3C07-0EB6-44A2-9F70-57A73AFD362E}"/>
              </a:ext>
            </a:extLst>
          </p:cNvPr>
          <p:cNvSpPr/>
          <p:nvPr/>
        </p:nvSpPr>
        <p:spPr>
          <a:xfrm>
            <a:off x="6332172" y="4744135"/>
            <a:ext cx="6096000" cy="875945"/>
          </a:xfrm>
          <a:prstGeom prst="rect">
            <a:avLst/>
          </a:prstGeom>
        </p:spPr>
        <p:txBody>
          <a:bodyPr>
            <a:spAutoFit/>
          </a:bodyPr>
          <a:lstStyle/>
          <a:p>
            <a:pPr marL="285750" indent="-285750">
              <a:lnSpc>
                <a:spcPct val="150000"/>
              </a:lnSpc>
              <a:buFont typeface="Arial" panose="020B0604020202020204" pitchFamily="34" charset="0"/>
              <a:buChar char="•"/>
            </a:pPr>
            <a:r>
              <a:rPr lang="ko-KR" altLang="en-US" dirty="0">
                <a:latin typeface="Noto Sans KR"/>
              </a:rPr>
              <a:t>정해진 </a:t>
            </a:r>
            <a:r>
              <a:rPr lang="en-US" altLang="ko-KR" b="1" dirty="0">
                <a:latin typeface="Noto Sans KR"/>
              </a:rPr>
              <a:t>topic</a:t>
            </a:r>
            <a:r>
              <a:rPr lang="ko-KR" altLang="en-US" dirty="0">
                <a:latin typeface="Noto Sans KR"/>
              </a:rPr>
              <a:t>에 </a:t>
            </a:r>
            <a:r>
              <a:rPr lang="en-US" altLang="ko-KR" b="1" dirty="0">
                <a:latin typeface="Noto Sans KR"/>
              </a:rPr>
              <a:t>producer</a:t>
            </a:r>
            <a:r>
              <a:rPr lang="ko-KR" altLang="en-US" dirty="0">
                <a:latin typeface="Noto Sans KR"/>
              </a:rPr>
              <a:t>가 메시지를 발행해 놓으면 </a:t>
            </a:r>
            <a:r>
              <a:rPr lang="en-US" altLang="ko-KR" b="1" dirty="0">
                <a:latin typeface="Noto Sans KR"/>
              </a:rPr>
              <a:t>consumer</a:t>
            </a:r>
            <a:r>
              <a:rPr lang="ko-KR" altLang="en-US" dirty="0">
                <a:latin typeface="Noto Sans KR"/>
              </a:rPr>
              <a:t>가 필요할 때 해당 메시지를 가져간다</a:t>
            </a:r>
            <a:r>
              <a:rPr lang="en-US" altLang="ko-KR" dirty="0">
                <a:latin typeface="Noto Sans KR"/>
              </a:rPr>
              <a:t>.</a:t>
            </a:r>
          </a:p>
        </p:txBody>
      </p:sp>
    </p:spTree>
    <p:extLst>
      <p:ext uri="{BB962C8B-B14F-4D97-AF65-F5344CB8AC3E}">
        <p14:creationId xmlns:p14="http://schemas.microsoft.com/office/powerpoint/2010/main" val="28562336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6FB85-D30E-4464-BED6-6191BFF33F62}"/>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3" name="TextBox 2">
            <a:extLst>
              <a:ext uri="{FF2B5EF4-FFF2-40B4-BE49-F238E27FC236}">
                <a16:creationId xmlns:a16="http://schemas.microsoft.com/office/drawing/2014/main" id="{CC413987-7FCC-43AD-861F-B8955811061E}"/>
              </a:ext>
            </a:extLst>
          </p:cNvPr>
          <p:cNvSpPr txBox="1"/>
          <p:nvPr/>
        </p:nvSpPr>
        <p:spPr>
          <a:xfrm>
            <a:off x="1753417" y="2532229"/>
            <a:ext cx="8350140" cy="1200329"/>
          </a:xfrm>
          <a:prstGeom prst="rect">
            <a:avLst/>
          </a:prstGeom>
          <a:noFill/>
        </p:spPr>
        <p:txBody>
          <a:bodyPr wrap="square" rtlCol="0">
            <a:spAutoFit/>
          </a:bodyPr>
          <a:lstStyle/>
          <a:p>
            <a:r>
              <a:rPr lang="ko-KR" altLang="en-US" dirty="0" err="1"/>
              <a:t>컨슈머의</a:t>
            </a:r>
            <a:r>
              <a:rPr lang="ko-KR" altLang="en-US" dirty="0"/>
              <a:t> 상세 정보를 조회함</a:t>
            </a:r>
            <a:endParaRPr lang="en-US" altLang="ko-KR" dirty="0"/>
          </a:p>
          <a:p>
            <a:r>
              <a:rPr lang="en-US" altLang="ko-KR" dirty="0"/>
              <a:t>--bootstrap-server : </a:t>
            </a:r>
            <a:r>
              <a:rPr lang="ko-KR" altLang="en-US" dirty="0"/>
              <a:t>브로커 리스트 입력</a:t>
            </a:r>
            <a:endParaRPr lang="en-US" altLang="ko-KR" dirty="0"/>
          </a:p>
          <a:p>
            <a:r>
              <a:rPr lang="en-US" altLang="ko-KR" dirty="0"/>
              <a:t>--group : </a:t>
            </a:r>
            <a:r>
              <a:rPr lang="ko-KR" altLang="en-US" dirty="0" err="1"/>
              <a:t>컨슈머</a:t>
            </a:r>
            <a:r>
              <a:rPr lang="ko-KR" altLang="en-US" dirty="0"/>
              <a:t> 그룹 이름 설정</a:t>
            </a:r>
            <a:endParaRPr lang="en-US" altLang="ko-KR" dirty="0"/>
          </a:p>
          <a:p>
            <a:r>
              <a:rPr lang="en-US" altLang="ko-KR" dirty="0"/>
              <a:t>--describe : </a:t>
            </a:r>
            <a:r>
              <a:rPr lang="ko-KR" altLang="en-US" dirty="0"/>
              <a:t>상세정보 보기</a:t>
            </a:r>
            <a:endParaRPr lang="en-US" altLang="ko-KR" dirty="0"/>
          </a:p>
        </p:txBody>
      </p:sp>
      <p:sp>
        <p:nvSpPr>
          <p:cNvPr id="4" name="TextBox 3">
            <a:extLst>
              <a:ext uri="{FF2B5EF4-FFF2-40B4-BE49-F238E27FC236}">
                <a16:creationId xmlns:a16="http://schemas.microsoft.com/office/drawing/2014/main" id="{A781561C-76CC-4247-AB5E-41D757BA1FC2}"/>
              </a:ext>
            </a:extLst>
          </p:cNvPr>
          <p:cNvSpPr txBox="1"/>
          <p:nvPr/>
        </p:nvSpPr>
        <p:spPr>
          <a:xfrm>
            <a:off x="211016" y="1722470"/>
            <a:ext cx="1176996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600" dirty="0"/>
              <a:t>kafka-consumer-groups.sh --bootstrap-server master:9092,slave1:9092,slave2:9092 --group </a:t>
            </a:r>
            <a:r>
              <a:rPr lang="en-US" altLang="ko-KR" sz="1600" b="1" dirty="0" err="1">
                <a:solidFill>
                  <a:srgbClr val="FF0000"/>
                </a:solidFill>
              </a:rPr>
              <a:t>kopo</a:t>
            </a:r>
            <a:r>
              <a:rPr lang="en-US" altLang="ko-KR" sz="1600" b="1" dirty="0">
                <a:solidFill>
                  <a:srgbClr val="FF0000"/>
                </a:solidFill>
              </a:rPr>
              <a:t>-consumer</a:t>
            </a:r>
            <a:r>
              <a:rPr lang="en-US" altLang="ko-KR" sz="1600" dirty="0"/>
              <a:t> --describe</a:t>
            </a:r>
            <a:endParaRPr lang="ko-KR" altLang="en-US" sz="1600" b="1" dirty="0"/>
          </a:p>
        </p:txBody>
      </p:sp>
      <p:sp>
        <p:nvSpPr>
          <p:cNvPr id="5" name="직사각형 4">
            <a:extLst>
              <a:ext uri="{FF2B5EF4-FFF2-40B4-BE49-F238E27FC236}">
                <a16:creationId xmlns:a16="http://schemas.microsoft.com/office/drawing/2014/main" id="{A71EF8D5-1799-4742-906D-519A52A340DB}"/>
              </a:ext>
            </a:extLst>
          </p:cNvPr>
          <p:cNvSpPr/>
          <p:nvPr/>
        </p:nvSpPr>
        <p:spPr>
          <a:xfrm flipH="1">
            <a:off x="1499324" y="2598222"/>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57FED5DC-631A-4453-90A6-3C86E0B6F26F}"/>
              </a:ext>
            </a:extLst>
          </p:cNvPr>
          <p:cNvPicPr>
            <a:picLocks noChangeAspect="1"/>
          </p:cNvPicPr>
          <p:nvPr/>
        </p:nvPicPr>
        <p:blipFill>
          <a:blip r:embed="rId3"/>
          <a:stretch>
            <a:fillRect/>
          </a:stretch>
        </p:blipFill>
        <p:spPr>
          <a:xfrm>
            <a:off x="0" y="4081442"/>
            <a:ext cx="12192000" cy="2296780"/>
          </a:xfrm>
          <a:prstGeom prst="rect">
            <a:avLst/>
          </a:prstGeom>
        </p:spPr>
      </p:pic>
      <p:sp>
        <p:nvSpPr>
          <p:cNvPr id="8" name="직사각형 7">
            <a:extLst>
              <a:ext uri="{FF2B5EF4-FFF2-40B4-BE49-F238E27FC236}">
                <a16:creationId xmlns:a16="http://schemas.microsoft.com/office/drawing/2014/main" id="{1B79E6F3-7FC7-43C0-9E0F-1785218DB516}"/>
              </a:ext>
            </a:extLst>
          </p:cNvPr>
          <p:cNvSpPr/>
          <p:nvPr/>
        </p:nvSpPr>
        <p:spPr>
          <a:xfrm>
            <a:off x="0" y="4368799"/>
            <a:ext cx="5520267" cy="102579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D58DFC-058B-4275-9015-6E99F03C7BC8}"/>
              </a:ext>
            </a:extLst>
          </p:cNvPr>
          <p:cNvSpPr/>
          <p:nvPr/>
        </p:nvSpPr>
        <p:spPr>
          <a:xfrm>
            <a:off x="-1" y="5686984"/>
            <a:ext cx="5520267" cy="691238"/>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7491F38-18ED-4C52-BCE2-04577779F45D}"/>
              </a:ext>
            </a:extLst>
          </p:cNvPr>
          <p:cNvSpPr txBox="1"/>
          <p:nvPr/>
        </p:nvSpPr>
        <p:spPr>
          <a:xfrm>
            <a:off x="5599288" y="6137858"/>
            <a:ext cx="6513689" cy="584775"/>
          </a:xfrm>
          <a:prstGeom prst="rect">
            <a:avLst/>
          </a:prstGeom>
          <a:solidFill>
            <a:schemeClr val="bg1"/>
          </a:solidFill>
        </p:spPr>
        <p:txBody>
          <a:bodyPr wrap="square" rtlCol="0">
            <a:spAutoFit/>
          </a:bodyPr>
          <a:lstStyle/>
          <a:p>
            <a:r>
              <a:rPr lang="en-US" altLang="ko-KR" sz="1600" dirty="0">
                <a:solidFill>
                  <a:srgbClr val="FF0000"/>
                </a:solidFill>
                <a:latin typeface="+mj-ea"/>
                <a:ea typeface="+mj-ea"/>
              </a:rPr>
              <a:t>*LAG : </a:t>
            </a:r>
            <a:r>
              <a:rPr lang="ko-KR" altLang="en-US" sz="1600" dirty="0" err="1">
                <a:solidFill>
                  <a:srgbClr val="FF0000"/>
                </a:solidFill>
                <a:latin typeface="+mj-ea"/>
                <a:ea typeface="+mj-ea"/>
              </a:rPr>
              <a:t>현재토픽의</a:t>
            </a:r>
            <a:r>
              <a:rPr lang="ko-KR" altLang="en-US" sz="1600" dirty="0">
                <a:solidFill>
                  <a:srgbClr val="FF0000"/>
                </a:solidFill>
                <a:latin typeface="+mj-ea"/>
                <a:ea typeface="+mj-ea"/>
              </a:rPr>
              <a:t> 저장된 메시지와 </a:t>
            </a:r>
            <a:r>
              <a:rPr lang="ko-KR" altLang="en-US" sz="1600" dirty="0" err="1">
                <a:solidFill>
                  <a:srgbClr val="FF0000"/>
                </a:solidFill>
                <a:latin typeface="+mj-ea"/>
                <a:ea typeface="+mj-ea"/>
              </a:rPr>
              <a:t>컨슈머가</a:t>
            </a:r>
            <a:r>
              <a:rPr lang="ko-KR" altLang="en-US" sz="1600" dirty="0">
                <a:solidFill>
                  <a:srgbClr val="FF0000"/>
                </a:solidFill>
                <a:latin typeface="+mj-ea"/>
                <a:ea typeface="+mj-ea"/>
              </a:rPr>
              <a:t> 가져간 메시지의 차이 </a:t>
            </a:r>
            <a:endParaRPr lang="en-US" altLang="ko-KR" sz="1600" dirty="0">
              <a:solidFill>
                <a:srgbClr val="FF0000"/>
              </a:solidFill>
              <a:latin typeface="+mj-ea"/>
              <a:ea typeface="+mj-ea"/>
            </a:endParaRPr>
          </a:p>
          <a:p>
            <a:r>
              <a:rPr lang="ko-KR" altLang="en-US" sz="1600" dirty="0">
                <a:solidFill>
                  <a:srgbClr val="FF0000"/>
                </a:solidFill>
                <a:latin typeface="+mj-ea"/>
                <a:ea typeface="+mj-ea"/>
              </a:rPr>
              <a:t>         프로듀서와 </a:t>
            </a:r>
            <a:r>
              <a:rPr lang="ko-KR" altLang="en-US" sz="1600" dirty="0" err="1">
                <a:solidFill>
                  <a:srgbClr val="FF0000"/>
                </a:solidFill>
                <a:latin typeface="+mj-ea"/>
                <a:ea typeface="+mj-ea"/>
              </a:rPr>
              <a:t>컨슈머의</a:t>
            </a:r>
            <a:r>
              <a:rPr lang="ko-KR" altLang="en-US" sz="1600" dirty="0">
                <a:solidFill>
                  <a:srgbClr val="FF0000"/>
                </a:solidFill>
                <a:latin typeface="+mj-ea"/>
                <a:ea typeface="+mj-ea"/>
              </a:rPr>
              <a:t> 처리 속도차이를 알 수 있음</a:t>
            </a:r>
          </a:p>
        </p:txBody>
      </p:sp>
      <p:cxnSp>
        <p:nvCxnSpPr>
          <p:cNvPr id="12" name="직선 화살표 연결선 11">
            <a:extLst>
              <a:ext uri="{FF2B5EF4-FFF2-40B4-BE49-F238E27FC236}">
                <a16:creationId xmlns:a16="http://schemas.microsoft.com/office/drawing/2014/main" id="{C02F5872-523C-4E96-97EE-161E379E9028}"/>
              </a:ext>
            </a:extLst>
          </p:cNvPr>
          <p:cNvCxnSpPr>
            <a:stCxn id="10" idx="1"/>
          </p:cNvCxnSpPr>
          <p:nvPr/>
        </p:nvCxnSpPr>
        <p:spPr>
          <a:xfrm flipH="1" flipV="1">
            <a:off x="5238044" y="5858933"/>
            <a:ext cx="361244" cy="57131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5C16CAE-ED88-477C-ADE0-DE228B3977C7}"/>
              </a:ext>
            </a:extLst>
          </p:cNvPr>
          <p:cNvCxnSpPr>
            <a:cxnSpLocks/>
            <a:stCxn id="10" idx="1"/>
          </p:cNvCxnSpPr>
          <p:nvPr/>
        </p:nvCxnSpPr>
        <p:spPr>
          <a:xfrm flipH="1" flipV="1">
            <a:off x="5238044" y="4588783"/>
            <a:ext cx="361244" cy="184146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050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C8E802-A3AC-4155-9B19-59C4B1659F8E}"/>
              </a:ext>
            </a:extLst>
          </p:cNvPr>
          <p:cNvPicPr>
            <a:picLocks noChangeAspect="1"/>
          </p:cNvPicPr>
          <p:nvPr/>
        </p:nvPicPr>
        <p:blipFill>
          <a:blip r:embed="rId2"/>
          <a:stretch>
            <a:fillRect/>
          </a:stretch>
        </p:blipFill>
        <p:spPr>
          <a:xfrm>
            <a:off x="3947768" y="127944"/>
            <a:ext cx="1158192" cy="554005"/>
          </a:xfrm>
          <a:prstGeom prst="rect">
            <a:avLst/>
          </a:prstGeom>
        </p:spPr>
      </p:pic>
      <p:sp>
        <p:nvSpPr>
          <p:cNvPr id="5" name="제목 1">
            <a:extLst>
              <a:ext uri="{FF2B5EF4-FFF2-40B4-BE49-F238E27FC236}">
                <a16:creationId xmlns:a16="http://schemas.microsoft.com/office/drawing/2014/main" id="{05664381-5F7D-4C84-A010-9764595B9D7B}"/>
              </a:ext>
            </a:extLst>
          </p:cNvPr>
          <p:cNvSpPr>
            <a:spLocks noGrp="1"/>
          </p:cNvSpPr>
          <p:nvPr>
            <p:ph type="title"/>
          </p:nvPr>
        </p:nvSpPr>
        <p:spPr>
          <a:xfrm>
            <a:off x="0" y="21853"/>
            <a:ext cx="12192000" cy="1069514"/>
          </a:xfrm>
        </p:spPr>
        <p:txBody>
          <a:bodyPr/>
          <a:lstStyle/>
          <a:p>
            <a:r>
              <a:rPr kumimoji="1" lang="en-US" altLang="ko-KR" dirty="0"/>
              <a:t>Kafka Consumer</a:t>
            </a:r>
            <a:endParaRPr kumimoji="1" lang="ko-KR" altLang="en-US" dirty="0"/>
          </a:p>
        </p:txBody>
      </p:sp>
      <p:sp>
        <p:nvSpPr>
          <p:cNvPr id="7" name="TextBox 6">
            <a:extLst>
              <a:ext uri="{FF2B5EF4-FFF2-40B4-BE49-F238E27FC236}">
                <a16:creationId xmlns:a16="http://schemas.microsoft.com/office/drawing/2014/main" id="{28713BBE-34B7-4014-A54D-770FCFF7B23A}"/>
              </a:ext>
            </a:extLst>
          </p:cNvPr>
          <p:cNvSpPr txBox="1"/>
          <p:nvPr/>
        </p:nvSpPr>
        <p:spPr>
          <a:xfrm>
            <a:off x="211016" y="1866989"/>
            <a:ext cx="9000717" cy="338554"/>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ko-KR" sz="1600" dirty="0"/>
              <a:t>&lt;kopo-consumer2&gt; </a:t>
            </a:r>
            <a:r>
              <a:rPr lang="ko-KR" altLang="en-US" sz="1600" dirty="0"/>
              <a:t>그룹을 강제로 종료하고 </a:t>
            </a:r>
            <a:r>
              <a:rPr lang="en-US" altLang="ko-KR" sz="1600" dirty="0"/>
              <a:t>10</a:t>
            </a:r>
            <a:r>
              <a:rPr lang="ko-KR" altLang="en-US" sz="1600" dirty="0"/>
              <a:t>개의 메시지를 </a:t>
            </a:r>
            <a:r>
              <a:rPr lang="en-US" altLang="ko-KR" sz="1600" dirty="0"/>
              <a:t>Producer</a:t>
            </a:r>
            <a:r>
              <a:rPr lang="ko-KR" altLang="en-US" sz="1600" dirty="0"/>
              <a:t>에서 송신한 이후의 상황</a:t>
            </a:r>
          </a:p>
        </p:txBody>
      </p:sp>
      <p:pic>
        <p:nvPicPr>
          <p:cNvPr id="10" name="그림 9">
            <a:extLst>
              <a:ext uri="{FF2B5EF4-FFF2-40B4-BE49-F238E27FC236}">
                <a16:creationId xmlns:a16="http://schemas.microsoft.com/office/drawing/2014/main" id="{934AD9AE-11AD-46B2-8E8B-344FA84812D7}"/>
              </a:ext>
            </a:extLst>
          </p:cNvPr>
          <p:cNvPicPr>
            <a:picLocks noChangeAspect="1"/>
          </p:cNvPicPr>
          <p:nvPr/>
        </p:nvPicPr>
        <p:blipFill>
          <a:blip r:embed="rId3"/>
          <a:stretch>
            <a:fillRect/>
          </a:stretch>
        </p:blipFill>
        <p:spPr>
          <a:xfrm>
            <a:off x="293687" y="3084336"/>
            <a:ext cx="11873505" cy="2910064"/>
          </a:xfrm>
          <a:prstGeom prst="rect">
            <a:avLst/>
          </a:prstGeom>
          <a:ln>
            <a:noFill/>
          </a:ln>
          <a:effectLst>
            <a:outerShdw blurRad="292100" dist="139700" dir="2700000" algn="tl" rotWithShape="0">
              <a:srgbClr val="333333">
                <a:alpha val="65000"/>
              </a:srgbClr>
            </a:outerShdw>
          </a:effectLst>
        </p:spPr>
      </p:pic>
      <p:sp>
        <p:nvSpPr>
          <p:cNvPr id="11" name="직사각형 10">
            <a:extLst>
              <a:ext uri="{FF2B5EF4-FFF2-40B4-BE49-F238E27FC236}">
                <a16:creationId xmlns:a16="http://schemas.microsoft.com/office/drawing/2014/main" id="{86BBACF9-BB71-4FBB-A94F-6CED0197AA00}"/>
              </a:ext>
            </a:extLst>
          </p:cNvPr>
          <p:cNvSpPr/>
          <p:nvPr/>
        </p:nvSpPr>
        <p:spPr>
          <a:xfrm>
            <a:off x="6863644" y="3429000"/>
            <a:ext cx="722489" cy="2565400"/>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F68D10-F092-49D6-B578-D0F13DE296FD}"/>
              </a:ext>
            </a:extLst>
          </p:cNvPr>
          <p:cNvSpPr/>
          <p:nvPr/>
        </p:nvSpPr>
        <p:spPr>
          <a:xfrm>
            <a:off x="9561689" y="3006752"/>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F3A15DD-0283-4CB5-8D5C-1C151A82EB33}"/>
              </a:ext>
            </a:extLst>
          </p:cNvPr>
          <p:cNvSpPr/>
          <p:nvPr/>
        </p:nvSpPr>
        <p:spPr>
          <a:xfrm>
            <a:off x="9589911" y="4389640"/>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50511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95B808-63FE-4C02-9E1A-0B4284A2F6AF}"/>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BFD97EFC-DE37-4C19-8E9B-211409E305E3}"/>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75624053-3884-4ECD-ADC0-1DE916F8451E}"/>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AE287051-95D0-4CDF-818E-FD6E285D28B1}"/>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763ADF3-248E-4438-A33E-AC3EE76F027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4C4CBC38-0E9E-45A6-8B6D-9904ACC0FF1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6DBECF9A-54C4-44A8-94D7-8FF3177827F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1911AAF6-8410-4BFB-875E-907EFA69F0D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D1E8A759-95F6-47C6-8C98-DFE0CE96E1C4}"/>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67291770-F900-4626-8F8A-3D8D7108FC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50B2E2B0-32FB-4295-A129-DAA91FB41DA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41EEE91F-4E59-48EC-A1B2-4D9491B8722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4554FF7F-FD1D-405B-9D05-16D1FCC5C8B1}"/>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59CA0860-F0F3-47E0-B1B1-2834EC841B0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96588940-2530-45AD-9DF6-9534D35E516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C66F78F0-A83D-4FEB-B4A3-DEEC56CCE74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F5ADDEF1-7F4A-4D19-A108-61FA539A3275}"/>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A514B2E3-A154-4AE2-9858-50CE53C70AE1}"/>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75CC4E0F-2C52-4C74-B770-2DB3FDDC5763}"/>
              </a:ext>
            </a:extLst>
          </p:cNvPr>
          <p:cNvCxnSpPr>
            <a:stCxn id="17" idx="3"/>
            <a:endCxn id="21"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62F115B-723D-44E1-BBF1-9969765767E4}"/>
              </a:ext>
            </a:extLst>
          </p:cNvPr>
          <p:cNvCxnSpPr>
            <a:cxnSpLocks/>
            <a:stCxn id="7" idx="3"/>
            <a:endCxn id="25"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B9C9380-8AD4-41A1-8526-3D53B410067F}"/>
              </a:ext>
            </a:extLst>
          </p:cNvPr>
          <p:cNvCxnSpPr>
            <a:cxnSpLocks/>
            <a:stCxn id="11" idx="3"/>
            <a:endCxn id="26"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0130B1D-0C18-4F9E-B09A-9E5B5EFD7C3B}"/>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6" name="순서도: 대체 처리 25">
            <a:extLst>
              <a:ext uri="{FF2B5EF4-FFF2-40B4-BE49-F238E27FC236}">
                <a16:creationId xmlns:a16="http://schemas.microsoft.com/office/drawing/2014/main" id="{573E630F-7358-49FD-BE86-B2D40B6821FE}"/>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3</a:t>
            </a:r>
            <a:endParaRPr lang="ko-KR" altLang="en-US" dirty="0"/>
          </a:p>
        </p:txBody>
      </p:sp>
      <p:sp>
        <p:nvSpPr>
          <p:cNvPr id="27" name="TextBox 26">
            <a:extLst>
              <a:ext uri="{FF2B5EF4-FFF2-40B4-BE49-F238E27FC236}">
                <a16:creationId xmlns:a16="http://schemas.microsoft.com/office/drawing/2014/main" id="{5B2226C4-A6BE-4E70-8D7A-50AE0B0EACA5}"/>
              </a:ext>
            </a:extLst>
          </p:cNvPr>
          <p:cNvSpPr txBox="1"/>
          <p:nvPr/>
        </p:nvSpPr>
        <p:spPr>
          <a:xfrm>
            <a:off x="6490076" y="2281365"/>
            <a:ext cx="5070619" cy="2118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Consumer</a:t>
            </a:r>
            <a:r>
              <a:rPr lang="ko-KR" altLang="en-US" dirty="0"/>
              <a:t>는 </a:t>
            </a:r>
            <a:r>
              <a:rPr lang="en-US" altLang="ko-KR" dirty="0"/>
              <a:t>Matching Partition</a:t>
            </a:r>
            <a:r>
              <a:rPr lang="ko-KR" altLang="en-US" dirty="0"/>
              <a:t>에 대해</a:t>
            </a:r>
            <a:endParaRPr lang="en-US" altLang="ko-KR" dirty="0"/>
          </a:p>
          <a:p>
            <a:pPr>
              <a:lnSpc>
                <a:spcPct val="150000"/>
              </a:lnSpc>
            </a:pPr>
            <a:r>
              <a:rPr lang="ko-KR" altLang="en-US" dirty="0"/>
              <a:t>수신한 메시지의 </a:t>
            </a:r>
            <a:r>
              <a:rPr lang="en-US" altLang="ko-KR" dirty="0"/>
              <a:t>offset </a:t>
            </a:r>
            <a:r>
              <a:rPr lang="ko-KR" altLang="en-US" dirty="0"/>
              <a:t>정보를 기록하고 있음</a:t>
            </a:r>
            <a:endParaRPr lang="en-US" altLang="ko-KR" dirty="0"/>
          </a:p>
          <a:p>
            <a:pPr>
              <a:lnSpc>
                <a:spcPct val="150000"/>
              </a:lnSpc>
            </a:pPr>
            <a:r>
              <a:rPr lang="ko-KR" altLang="en-US" dirty="0"/>
              <a:t>이러한 동작을 </a:t>
            </a:r>
            <a:r>
              <a:rPr lang="en-US" altLang="ko-KR" dirty="0"/>
              <a:t>Commit</a:t>
            </a:r>
            <a:r>
              <a:rPr lang="ko-KR" altLang="en-US" dirty="0"/>
              <a:t>이라고 함</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=true</a:t>
            </a:r>
          </a:p>
          <a:p>
            <a:pPr marL="285750" indent="-285750">
              <a:lnSpc>
                <a:spcPct val="150000"/>
              </a:lnSpc>
              <a:buFont typeface="Arial" panose="020B0604020202020204" pitchFamily="34" charset="0"/>
              <a:buChar char="•"/>
            </a:pPr>
            <a:r>
              <a:rPr lang="en-US" altLang="ko-KR" dirty="0"/>
              <a:t>auto.commit.interval.ms= 5 (sec) by default</a:t>
            </a:r>
          </a:p>
        </p:txBody>
      </p:sp>
      <p:graphicFrame>
        <p:nvGraphicFramePr>
          <p:cNvPr id="28" name="표 27">
            <a:extLst>
              <a:ext uri="{FF2B5EF4-FFF2-40B4-BE49-F238E27FC236}">
                <a16:creationId xmlns:a16="http://schemas.microsoft.com/office/drawing/2014/main" id="{82542B39-8AD0-41DB-8C13-7D617004E46F}"/>
              </a:ext>
            </a:extLst>
          </p:cNvPr>
          <p:cNvGraphicFramePr>
            <a:graphicFrameLocks noGrp="1"/>
          </p:cNvGraphicFramePr>
          <p:nvPr>
            <p:extLst>
              <p:ext uri="{D42A27DB-BD31-4B8C-83A1-F6EECF244321}">
                <p14:modId xmlns:p14="http://schemas.microsoft.com/office/powerpoint/2010/main" val="2328449352"/>
              </p:ext>
            </p:extLst>
          </p:nvPr>
        </p:nvGraphicFramePr>
        <p:xfrm>
          <a:off x="3744068" y="5231434"/>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4C50B07A-287A-43D3-AF9D-8D1CB935DC75}"/>
              </a:ext>
            </a:extLst>
          </p:cNvPr>
          <p:cNvSpPr txBox="1"/>
          <p:nvPr/>
        </p:nvSpPr>
        <p:spPr>
          <a:xfrm>
            <a:off x="2353559" y="5238538"/>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1" name="연결선: 꺾임 30">
            <a:extLst>
              <a:ext uri="{FF2B5EF4-FFF2-40B4-BE49-F238E27FC236}">
                <a16:creationId xmlns:a16="http://schemas.microsoft.com/office/drawing/2014/main" id="{89CCE45C-66D1-4BFB-8ACB-AEA3D46B85EB}"/>
              </a:ext>
            </a:extLst>
          </p:cNvPr>
          <p:cNvCxnSpPr>
            <a:stCxn id="29" idx="2"/>
          </p:cNvCxnSpPr>
          <p:nvPr/>
        </p:nvCxnSpPr>
        <p:spPr>
          <a:xfrm rot="16200000" flipH="1">
            <a:off x="3277755" y="5378929"/>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F54850-B96B-4CF3-B489-BA4FD6D27092}"/>
              </a:ext>
            </a:extLst>
          </p:cNvPr>
          <p:cNvSpPr txBox="1"/>
          <p:nvPr/>
        </p:nvSpPr>
        <p:spPr>
          <a:xfrm>
            <a:off x="4147477" y="6053053"/>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3" name="표 32">
            <a:extLst>
              <a:ext uri="{FF2B5EF4-FFF2-40B4-BE49-F238E27FC236}">
                <a16:creationId xmlns:a16="http://schemas.microsoft.com/office/drawing/2014/main" id="{70C46880-AFF5-4977-A1F3-D604E7A0D6F1}"/>
              </a:ext>
            </a:extLst>
          </p:cNvPr>
          <p:cNvGraphicFramePr>
            <a:graphicFrameLocks noGrp="1"/>
          </p:cNvGraphicFramePr>
          <p:nvPr>
            <p:extLst>
              <p:ext uri="{D42A27DB-BD31-4B8C-83A1-F6EECF244321}">
                <p14:modId xmlns:p14="http://schemas.microsoft.com/office/powerpoint/2010/main" val="3917673802"/>
              </p:ext>
            </p:extLst>
          </p:nvPr>
        </p:nvGraphicFramePr>
        <p:xfrm>
          <a:off x="5774186" y="6039809"/>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extLst>
                  <a:ext uri="{0D108BD9-81ED-4DB2-BD59-A6C34878D82A}">
                    <a16:rowId xmlns:a16="http://schemas.microsoft.com/office/drawing/2014/main" val="4170246695"/>
                  </a:ext>
                </a:extLst>
              </a:tr>
            </a:tbl>
          </a:graphicData>
        </a:graphic>
      </p:graphicFrame>
      <p:sp>
        <p:nvSpPr>
          <p:cNvPr id="34" name="오른쪽 중괄호 33">
            <a:extLst>
              <a:ext uri="{FF2B5EF4-FFF2-40B4-BE49-F238E27FC236}">
                <a16:creationId xmlns:a16="http://schemas.microsoft.com/office/drawing/2014/main" id="{F7FEDDCE-2605-4749-ADF0-5374CBD2F135}"/>
              </a:ext>
            </a:extLst>
          </p:cNvPr>
          <p:cNvSpPr/>
          <p:nvPr/>
        </p:nvSpPr>
        <p:spPr>
          <a:xfrm rot="5400000">
            <a:off x="6451635" y="5773353"/>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38862B8-5C59-475B-8F50-1CCDD8DC5AA9}"/>
              </a:ext>
            </a:extLst>
          </p:cNvPr>
          <p:cNvSpPr txBox="1"/>
          <p:nvPr/>
        </p:nvSpPr>
        <p:spPr>
          <a:xfrm>
            <a:off x="6329598" y="6560499"/>
            <a:ext cx="708848" cy="369332"/>
          </a:xfrm>
          <a:prstGeom prst="rect">
            <a:avLst/>
          </a:prstGeom>
          <a:noFill/>
        </p:spPr>
        <p:txBody>
          <a:bodyPr wrap="none" rtlCol="0">
            <a:spAutoFit/>
          </a:bodyPr>
          <a:lstStyle/>
          <a:p>
            <a:r>
              <a:rPr lang="en-US" altLang="ko-KR" dirty="0"/>
              <a:t>5 sec</a:t>
            </a:r>
            <a:endParaRPr lang="ko-KR" altLang="en-US" dirty="0"/>
          </a:p>
        </p:txBody>
      </p:sp>
      <p:sp>
        <p:nvSpPr>
          <p:cNvPr id="36" name="오른쪽 중괄호 35">
            <a:extLst>
              <a:ext uri="{FF2B5EF4-FFF2-40B4-BE49-F238E27FC236}">
                <a16:creationId xmlns:a16="http://schemas.microsoft.com/office/drawing/2014/main" id="{D21C1176-D6B6-4CED-B74A-335E89CEDFCC}"/>
              </a:ext>
            </a:extLst>
          </p:cNvPr>
          <p:cNvSpPr/>
          <p:nvPr/>
        </p:nvSpPr>
        <p:spPr>
          <a:xfrm rot="5400000">
            <a:off x="8077235" y="5773354"/>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D0AA70A9-FCFB-44AA-8426-D1D7C0A0A873}"/>
              </a:ext>
            </a:extLst>
          </p:cNvPr>
          <p:cNvSpPr txBox="1"/>
          <p:nvPr/>
        </p:nvSpPr>
        <p:spPr>
          <a:xfrm>
            <a:off x="7955198" y="6560500"/>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8" name="표 37">
            <a:extLst>
              <a:ext uri="{FF2B5EF4-FFF2-40B4-BE49-F238E27FC236}">
                <a16:creationId xmlns:a16="http://schemas.microsoft.com/office/drawing/2014/main" id="{0AC0B1E6-C303-4116-9EBB-BAB7945A4CEB}"/>
              </a:ext>
            </a:extLst>
          </p:cNvPr>
          <p:cNvGraphicFramePr>
            <a:graphicFrameLocks noGrp="1"/>
          </p:cNvGraphicFramePr>
          <p:nvPr>
            <p:extLst>
              <p:ext uri="{D42A27DB-BD31-4B8C-83A1-F6EECF244321}">
                <p14:modId xmlns:p14="http://schemas.microsoft.com/office/powerpoint/2010/main" val="2854834052"/>
              </p:ext>
            </p:extLst>
          </p:nvPr>
        </p:nvGraphicFramePr>
        <p:xfrm>
          <a:off x="9035114" y="6041817"/>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tc>
                <a:extLst>
                  <a:ext uri="{0D108BD9-81ED-4DB2-BD59-A6C34878D82A}">
                    <a16:rowId xmlns:a16="http://schemas.microsoft.com/office/drawing/2014/main" val="605262197"/>
                  </a:ext>
                </a:extLst>
              </a:tr>
            </a:tbl>
          </a:graphicData>
        </a:graphic>
      </p:graphicFrame>
      <p:sp>
        <p:nvSpPr>
          <p:cNvPr id="39" name="TextBox 38">
            <a:extLst>
              <a:ext uri="{FF2B5EF4-FFF2-40B4-BE49-F238E27FC236}">
                <a16:creationId xmlns:a16="http://schemas.microsoft.com/office/drawing/2014/main" id="{7C76726C-E0EA-40D7-8A96-1F53C45BB9E3}"/>
              </a:ext>
            </a:extLst>
          </p:cNvPr>
          <p:cNvSpPr txBox="1"/>
          <p:nvPr/>
        </p:nvSpPr>
        <p:spPr>
          <a:xfrm>
            <a:off x="9766336" y="6268111"/>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Tree>
    <p:extLst>
      <p:ext uri="{BB962C8B-B14F-4D97-AF65-F5344CB8AC3E}">
        <p14:creationId xmlns:p14="http://schemas.microsoft.com/office/powerpoint/2010/main" val="34116924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92CC92E-887C-40E3-AE48-6AA192A4EBFB}"/>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4E76F9B6-C211-4BA1-BA57-E24A7DAC201D}"/>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A645CA31-E3C4-4EA3-9379-80732D775095}"/>
              </a:ext>
            </a:extLst>
          </p:cNvPr>
          <p:cNvGrpSpPr/>
          <p:nvPr/>
        </p:nvGrpSpPr>
        <p:grpSpPr>
          <a:xfrm>
            <a:off x="462878" y="958341"/>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F3635951-DD22-4FB7-936E-F88B9949DF13}"/>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491762D-50E2-4739-9DE2-0BD773241A3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5FD3D35B-98DC-4710-82EC-4950E48510D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57CE3F30-99CD-48B7-8CD3-52B089EE71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CE6FCF93-3D12-455A-A70E-D47BA1B5681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0E5C67B5-1114-41A1-830F-694CE7042380}"/>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FEE57EC4-504F-4610-8CD7-910DCE11E15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705A408B-BE51-4316-BAF4-9409137DBDF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0BEFCE9E-7419-4FE7-BA1D-2E652FC83C9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DF5D29CD-1BA2-41FC-920B-2DDCEF714745}"/>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10F73136-747A-45D2-9255-7BA2404CB65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66F80CE-037E-4FFB-AE75-9C9EED38254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34C550AD-B650-48E4-9200-A7418AE15D3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BAE168D6-7B8B-472C-B446-042004D52D63}"/>
              </a:ext>
            </a:extLst>
          </p:cNvPr>
          <p:cNvSpPr/>
          <p:nvPr/>
        </p:nvSpPr>
        <p:spPr>
          <a:xfrm>
            <a:off x="3567200" y="958341"/>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DE64709F-6CC9-42C7-A9F7-E670F7B3301E}"/>
              </a:ext>
            </a:extLst>
          </p:cNvPr>
          <p:cNvSpPr/>
          <p:nvPr/>
        </p:nvSpPr>
        <p:spPr>
          <a:xfrm>
            <a:off x="3724702" y="148619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E89D6B0A-F499-4E7F-9603-7DE6BBBF7502}"/>
              </a:ext>
            </a:extLst>
          </p:cNvPr>
          <p:cNvCxnSpPr>
            <a:stCxn id="17" idx="3"/>
            <a:endCxn id="21" idx="1"/>
          </p:cNvCxnSpPr>
          <p:nvPr/>
        </p:nvCxnSpPr>
        <p:spPr>
          <a:xfrm flipV="1">
            <a:off x="2175044" y="1667882"/>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403663A-0602-49B6-9502-A0B5EA91A88F}"/>
              </a:ext>
            </a:extLst>
          </p:cNvPr>
          <p:cNvCxnSpPr>
            <a:cxnSpLocks/>
            <a:stCxn id="7" idx="3"/>
            <a:endCxn id="25" idx="1"/>
          </p:cNvCxnSpPr>
          <p:nvPr/>
        </p:nvCxnSpPr>
        <p:spPr>
          <a:xfrm flipV="1">
            <a:off x="2245025" y="2674810"/>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D4F0E57-C9F4-4ADE-97CF-FFDA0EA33939}"/>
              </a:ext>
            </a:extLst>
          </p:cNvPr>
          <p:cNvCxnSpPr>
            <a:cxnSpLocks/>
            <a:stCxn id="11" idx="3"/>
            <a:endCxn id="25" idx="1"/>
          </p:cNvCxnSpPr>
          <p:nvPr/>
        </p:nvCxnSpPr>
        <p:spPr>
          <a:xfrm flipV="1">
            <a:off x="2175043" y="2674810"/>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A19921C7-33EF-4003-B500-3D05B1F288ED}"/>
              </a:ext>
            </a:extLst>
          </p:cNvPr>
          <p:cNvSpPr/>
          <p:nvPr/>
        </p:nvSpPr>
        <p:spPr>
          <a:xfrm>
            <a:off x="3716489" y="249312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graphicFrame>
        <p:nvGraphicFramePr>
          <p:cNvPr id="28" name="표 27">
            <a:extLst>
              <a:ext uri="{FF2B5EF4-FFF2-40B4-BE49-F238E27FC236}">
                <a16:creationId xmlns:a16="http://schemas.microsoft.com/office/drawing/2014/main" id="{C691D117-1338-492D-9A3E-2BC1825DFA04}"/>
              </a:ext>
            </a:extLst>
          </p:cNvPr>
          <p:cNvGraphicFramePr>
            <a:graphicFrameLocks noGrp="1"/>
          </p:cNvGraphicFramePr>
          <p:nvPr>
            <p:extLst>
              <p:ext uri="{D42A27DB-BD31-4B8C-83A1-F6EECF244321}">
                <p14:modId xmlns:p14="http://schemas.microsoft.com/office/powerpoint/2010/main" val="1326248039"/>
              </p:ext>
            </p:extLst>
          </p:nvPr>
        </p:nvGraphicFramePr>
        <p:xfrm>
          <a:off x="2868378" y="4581311"/>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2A596285-0436-4762-9AEE-ACB971A8A4FE}"/>
              </a:ext>
            </a:extLst>
          </p:cNvPr>
          <p:cNvSpPr txBox="1"/>
          <p:nvPr/>
        </p:nvSpPr>
        <p:spPr>
          <a:xfrm>
            <a:off x="1477869" y="4588415"/>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0" name="연결선: 꺾임 29">
            <a:extLst>
              <a:ext uri="{FF2B5EF4-FFF2-40B4-BE49-F238E27FC236}">
                <a16:creationId xmlns:a16="http://schemas.microsoft.com/office/drawing/2014/main" id="{92C3D970-62E5-485C-AD94-406D73CAAABC}"/>
              </a:ext>
            </a:extLst>
          </p:cNvPr>
          <p:cNvCxnSpPr>
            <a:stCxn id="29" idx="2"/>
          </p:cNvCxnSpPr>
          <p:nvPr/>
        </p:nvCxnSpPr>
        <p:spPr>
          <a:xfrm rot="16200000" flipH="1">
            <a:off x="2402065" y="4728806"/>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06824C-F993-4BCA-BF2D-3B4BA39EC738}"/>
              </a:ext>
            </a:extLst>
          </p:cNvPr>
          <p:cNvSpPr txBox="1"/>
          <p:nvPr/>
        </p:nvSpPr>
        <p:spPr>
          <a:xfrm>
            <a:off x="3271787" y="5402930"/>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2" name="표 31">
            <a:extLst>
              <a:ext uri="{FF2B5EF4-FFF2-40B4-BE49-F238E27FC236}">
                <a16:creationId xmlns:a16="http://schemas.microsoft.com/office/drawing/2014/main" id="{9E709D19-FC78-49E8-AC6D-72E5768845A0}"/>
              </a:ext>
            </a:extLst>
          </p:cNvPr>
          <p:cNvGraphicFramePr>
            <a:graphicFrameLocks noGrp="1"/>
          </p:cNvGraphicFramePr>
          <p:nvPr>
            <p:extLst>
              <p:ext uri="{D42A27DB-BD31-4B8C-83A1-F6EECF244321}">
                <p14:modId xmlns:p14="http://schemas.microsoft.com/office/powerpoint/2010/main" val="4070427513"/>
              </p:ext>
            </p:extLst>
          </p:nvPr>
        </p:nvGraphicFramePr>
        <p:xfrm>
          <a:off x="4898496" y="5389686"/>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solidFill>
                      <a:schemeClr val="bg2">
                        <a:lumMod val="90000"/>
                      </a:schemeClr>
                    </a:solidFill>
                  </a:tcPr>
                </a:tc>
                <a:tc>
                  <a:txBody>
                    <a:bodyPr/>
                    <a:lstStyle/>
                    <a:p>
                      <a:pPr algn="ctr" latinLnBrk="1"/>
                      <a:r>
                        <a:rPr lang="en-US" altLang="ko-KR" dirty="0"/>
                        <a:t>2</a:t>
                      </a:r>
                      <a:endParaRPr lang="ko-KR" altLang="en-US" dirty="0"/>
                    </a:p>
                  </a:txBody>
                  <a:tcPr>
                    <a:solidFill>
                      <a:schemeClr val="bg2">
                        <a:lumMod val="90000"/>
                      </a:schemeClr>
                    </a:solidFill>
                  </a:tcPr>
                </a:tc>
                <a:tc>
                  <a:txBody>
                    <a:bodyPr/>
                    <a:lstStyle/>
                    <a:p>
                      <a:pPr algn="ctr" latinLnBrk="1"/>
                      <a:r>
                        <a:rPr lang="en-US" altLang="ko-KR" dirty="0"/>
                        <a:t>3</a:t>
                      </a:r>
                      <a:endParaRPr lang="ko-KR" altLang="en-US" dirty="0"/>
                    </a:p>
                  </a:txBody>
                  <a:tcPr>
                    <a:solidFill>
                      <a:schemeClr val="bg2">
                        <a:lumMod val="90000"/>
                      </a:schemeClr>
                    </a:solidFill>
                  </a:tcPr>
                </a:tc>
                <a:tc>
                  <a:txBody>
                    <a:bodyPr/>
                    <a:lstStyle/>
                    <a:p>
                      <a:pPr algn="ctr" latinLnBrk="1"/>
                      <a:r>
                        <a:rPr lang="en-US" altLang="ko-KR" dirty="0"/>
                        <a:t>4</a:t>
                      </a:r>
                      <a:endParaRPr lang="ko-KR" altLang="en-US" dirty="0"/>
                    </a:p>
                  </a:txBody>
                  <a:tcPr>
                    <a:solidFill>
                      <a:schemeClr val="bg2">
                        <a:lumMod val="90000"/>
                      </a:schemeClr>
                    </a:solidFill>
                  </a:tcPr>
                </a:tc>
                <a:extLst>
                  <a:ext uri="{0D108BD9-81ED-4DB2-BD59-A6C34878D82A}">
                    <a16:rowId xmlns:a16="http://schemas.microsoft.com/office/drawing/2014/main" val="4170246695"/>
                  </a:ext>
                </a:extLst>
              </a:tr>
            </a:tbl>
          </a:graphicData>
        </a:graphic>
      </p:graphicFrame>
      <p:sp>
        <p:nvSpPr>
          <p:cNvPr id="33" name="오른쪽 중괄호 32">
            <a:extLst>
              <a:ext uri="{FF2B5EF4-FFF2-40B4-BE49-F238E27FC236}">
                <a16:creationId xmlns:a16="http://schemas.microsoft.com/office/drawing/2014/main" id="{946850FB-1ED9-48C0-B09E-E845C2C8787C}"/>
              </a:ext>
            </a:extLst>
          </p:cNvPr>
          <p:cNvSpPr/>
          <p:nvPr/>
        </p:nvSpPr>
        <p:spPr>
          <a:xfrm rot="5400000">
            <a:off x="5575945" y="5123230"/>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AB2DFDF-2FEE-4343-890F-F516F679C512}"/>
              </a:ext>
            </a:extLst>
          </p:cNvPr>
          <p:cNvSpPr txBox="1"/>
          <p:nvPr/>
        </p:nvSpPr>
        <p:spPr>
          <a:xfrm>
            <a:off x="5453908" y="5910376"/>
            <a:ext cx="708848" cy="369332"/>
          </a:xfrm>
          <a:prstGeom prst="rect">
            <a:avLst/>
          </a:prstGeom>
          <a:noFill/>
        </p:spPr>
        <p:txBody>
          <a:bodyPr wrap="none" rtlCol="0">
            <a:spAutoFit/>
          </a:bodyPr>
          <a:lstStyle/>
          <a:p>
            <a:r>
              <a:rPr lang="en-US" altLang="ko-KR" dirty="0"/>
              <a:t>5 sec</a:t>
            </a:r>
            <a:endParaRPr lang="ko-KR" altLang="en-US" dirty="0"/>
          </a:p>
        </p:txBody>
      </p:sp>
      <p:sp>
        <p:nvSpPr>
          <p:cNvPr id="35" name="오른쪽 중괄호 34">
            <a:extLst>
              <a:ext uri="{FF2B5EF4-FFF2-40B4-BE49-F238E27FC236}">
                <a16:creationId xmlns:a16="http://schemas.microsoft.com/office/drawing/2014/main" id="{B742FFC5-0CDB-4892-B0AE-2E69344825D0}"/>
              </a:ext>
            </a:extLst>
          </p:cNvPr>
          <p:cNvSpPr/>
          <p:nvPr/>
        </p:nvSpPr>
        <p:spPr>
          <a:xfrm rot="5400000">
            <a:off x="7201545" y="5123231"/>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00F04E8-753C-48FF-BF98-5A184B158DFE}"/>
              </a:ext>
            </a:extLst>
          </p:cNvPr>
          <p:cNvSpPr txBox="1"/>
          <p:nvPr/>
        </p:nvSpPr>
        <p:spPr>
          <a:xfrm>
            <a:off x="7079508" y="5910377"/>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7" name="표 36">
            <a:extLst>
              <a:ext uri="{FF2B5EF4-FFF2-40B4-BE49-F238E27FC236}">
                <a16:creationId xmlns:a16="http://schemas.microsoft.com/office/drawing/2014/main" id="{4B8FD67A-C8E7-40A4-A4FF-CCDB17F1C68A}"/>
              </a:ext>
            </a:extLst>
          </p:cNvPr>
          <p:cNvGraphicFramePr>
            <a:graphicFrameLocks noGrp="1"/>
          </p:cNvGraphicFramePr>
          <p:nvPr>
            <p:extLst>
              <p:ext uri="{D42A27DB-BD31-4B8C-83A1-F6EECF244321}">
                <p14:modId xmlns:p14="http://schemas.microsoft.com/office/powerpoint/2010/main" val="497122020"/>
              </p:ext>
            </p:extLst>
          </p:nvPr>
        </p:nvGraphicFramePr>
        <p:xfrm>
          <a:off x="8159424" y="5391694"/>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solidFill>
                      <a:srgbClr val="D3D3D3"/>
                    </a:solidFill>
                  </a:tcPr>
                </a:tc>
                <a:extLst>
                  <a:ext uri="{0D108BD9-81ED-4DB2-BD59-A6C34878D82A}">
                    <a16:rowId xmlns:a16="http://schemas.microsoft.com/office/drawing/2014/main" val="605262197"/>
                  </a:ext>
                </a:extLst>
              </a:tr>
            </a:tbl>
          </a:graphicData>
        </a:graphic>
      </p:graphicFrame>
      <p:sp>
        <p:nvSpPr>
          <p:cNvPr id="38" name="TextBox 37">
            <a:extLst>
              <a:ext uri="{FF2B5EF4-FFF2-40B4-BE49-F238E27FC236}">
                <a16:creationId xmlns:a16="http://schemas.microsoft.com/office/drawing/2014/main" id="{C05EAA7F-F968-46D6-9C3F-E862F9B3D9BF}"/>
              </a:ext>
            </a:extLst>
          </p:cNvPr>
          <p:cNvSpPr txBox="1"/>
          <p:nvPr/>
        </p:nvSpPr>
        <p:spPr>
          <a:xfrm>
            <a:off x="9219941" y="5317467"/>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
        <p:nvSpPr>
          <p:cNvPr id="40" name="TextBox 39">
            <a:extLst>
              <a:ext uri="{FF2B5EF4-FFF2-40B4-BE49-F238E27FC236}">
                <a16:creationId xmlns:a16="http://schemas.microsoft.com/office/drawing/2014/main" id="{E9E6268B-FBE2-4CDB-AD0B-7902A0B92088}"/>
              </a:ext>
            </a:extLst>
          </p:cNvPr>
          <p:cNvSpPr txBox="1"/>
          <p:nvPr/>
        </p:nvSpPr>
        <p:spPr>
          <a:xfrm>
            <a:off x="3269577" y="6346441"/>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2</a:t>
            </a:r>
            <a:endParaRPr lang="ko-KR" altLang="en-US" dirty="0"/>
          </a:p>
        </p:txBody>
      </p:sp>
      <p:graphicFrame>
        <p:nvGraphicFramePr>
          <p:cNvPr id="41" name="표 40">
            <a:extLst>
              <a:ext uri="{FF2B5EF4-FFF2-40B4-BE49-F238E27FC236}">
                <a16:creationId xmlns:a16="http://schemas.microsoft.com/office/drawing/2014/main" id="{25596F44-2068-4945-A4CF-AC2A76FFB345}"/>
              </a:ext>
            </a:extLst>
          </p:cNvPr>
          <p:cNvGraphicFramePr>
            <a:graphicFrameLocks noGrp="1"/>
          </p:cNvGraphicFramePr>
          <p:nvPr>
            <p:extLst>
              <p:ext uri="{D42A27DB-BD31-4B8C-83A1-F6EECF244321}">
                <p14:modId xmlns:p14="http://schemas.microsoft.com/office/powerpoint/2010/main" val="1826668462"/>
              </p:ext>
            </p:extLst>
          </p:nvPr>
        </p:nvGraphicFramePr>
        <p:xfrm>
          <a:off x="4931477" y="6346441"/>
          <a:ext cx="1609110" cy="370840"/>
        </p:xfrm>
        <a:graphic>
          <a:graphicData uri="http://schemas.openxmlformats.org/drawingml/2006/table">
            <a:tbl>
              <a:tblPr firstRow="1" bandRow="1">
                <a:tableStyleId>{5C22544A-7EE6-4342-B048-85BDC9FD1C3A}</a:tableStyleId>
              </a:tblPr>
              <a:tblGrid>
                <a:gridCol w="804555">
                  <a:extLst>
                    <a:ext uri="{9D8B030D-6E8A-4147-A177-3AD203B41FA5}">
                      <a16:colId xmlns:a16="http://schemas.microsoft.com/office/drawing/2014/main" val="1194716126"/>
                    </a:ext>
                  </a:extLst>
                </a:gridCol>
                <a:gridCol w="804555">
                  <a:extLst>
                    <a:ext uri="{9D8B030D-6E8A-4147-A177-3AD203B41FA5}">
                      <a16:colId xmlns:a16="http://schemas.microsoft.com/office/drawing/2014/main" val="982113"/>
                    </a:ext>
                  </a:extLst>
                </a:gridCol>
              </a:tblGrid>
              <a:tr h="370840">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4050975607"/>
                  </a:ext>
                </a:extLst>
              </a:tr>
            </a:tbl>
          </a:graphicData>
        </a:graphic>
      </p:graphicFrame>
      <p:sp>
        <p:nvSpPr>
          <p:cNvPr id="42" name="TextBox 41">
            <a:extLst>
              <a:ext uri="{FF2B5EF4-FFF2-40B4-BE49-F238E27FC236}">
                <a16:creationId xmlns:a16="http://schemas.microsoft.com/office/drawing/2014/main" id="{68664C15-AF24-4D75-B32D-12800AD8A79D}"/>
              </a:ext>
            </a:extLst>
          </p:cNvPr>
          <p:cNvSpPr txBox="1"/>
          <p:nvPr/>
        </p:nvSpPr>
        <p:spPr>
          <a:xfrm>
            <a:off x="7589923" y="6405898"/>
            <a:ext cx="2989921" cy="338554"/>
          </a:xfrm>
          <a:prstGeom prst="rect">
            <a:avLst/>
          </a:prstGeom>
          <a:solidFill>
            <a:schemeClr val="bg1"/>
          </a:solidFill>
          <a:ln>
            <a:solidFill>
              <a:schemeClr val="accent1"/>
            </a:solidFill>
          </a:ln>
        </p:spPr>
        <p:txBody>
          <a:bodyPr wrap="none" rtlCol="0">
            <a:spAutoFit/>
          </a:bodyPr>
          <a:lstStyle/>
          <a:p>
            <a:r>
              <a:rPr lang="en-US" altLang="ko-KR" sz="1600" dirty="0"/>
              <a:t>Consumer 2</a:t>
            </a:r>
            <a:r>
              <a:rPr lang="ko-KR" altLang="en-US" sz="1600" dirty="0"/>
              <a:t>는 </a:t>
            </a:r>
            <a:r>
              <a:rPr lang="en-US" altLang="ko-KR" sz="1600" dirty="0"/>
              <a:t>5 </a:t>
            </a:r>
            <a:r>
              <a:rPr lang="ko-KR" altLang="en-US" sz="1600" dirty="0"/>
              <a:t>부터 </a:t>
            </a:r>
            <a:r>
              <a:rPr lang="ko-KR" altLang="en-US" sz="1600" dirty="0" err="1"/>
              <a:t>읽어들임</a:t>
            </a:r>
            <a:endParaRPr lang="ko-KR" altLang="en-US" sz="1600" dirty="0"/>
          </a:p>
        </p:txBody>
      </p:sp>
    </p:spTree>
    <p:extLst>
      <p:ext uri="{BB962C8B-B14F-4D97-AF65-F5344CB8AC3E}">
        <p14:creationId xmlns:p14="http://schemas.microsoft.com/office/powerpoint/2010/main" val="1124013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50B8111-DB09-42A6-8C40-CB3987EE02AE}"/>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7D48EB4F-E95A-476B-AF51-9F1A427E66B7}"/>
              </a:ext>
            </a:extLst>
          </p:cNvPr>
          <p:cNvPicPr>
            <a:picLocks noChangeAspect="1"/>
          </p:cNvPicPr>
          <p:nvPr/>
        </p:nvPicPr>
        <p:blipFill>
          <a:blip r:embed="rId3"/>
          <a:stretch>
            <a:fillRect/>
          </a:stretch>
        </p:blipFill>
        <p:spPr>
          <a:xfrm>
            <a:off x="5774186" y="136497"/>
            <a:ext cx="1158192" cy="554005"/>
          </a:xfrm>
          <a:prstGeom prst="rect">
            <a:avLst/>
          </a:prstGeom>
        </p:spPr>
      </p:pic>
      <p:sp>
        <p:nvSpPr>
          <p:cNvPr id="6" name="TextBox 5">
            <a:extLst>
              <a:ext uri="{FF2B5EF4-FFF2-40B4-BE49-F238E27FC236}">
                <a16:creationId xmlns:a16="http://schemas.microsoft.com/office/drawing/2014/main" id="{8799EA7B-C6E1-433C-98FB-E7AB8DA92BF9}"/>
              </a:ext>
            </a:extLst>
          </p:cNvPr>
          <p:cNvSpPr txBox="1"/>
          <p:nvPr/>
        </p:nvSpPr>
        <p:spPr>
          <a:xfrm>
            <a:off x="6768373" y="3315036"/>
            <a:ext cx="5134611" cy="1700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Manual Commit</a:t>
            </a:r>
          </a:p>
          <a:p>
            <a:pPr>
              <a:lnSpc>
                <a:spcPct val="150000"/>
              </a:lnSpc>
            </a:pPr>
            <a:r>
              <a:rPr lang="ko-KR" altLang="en-US" dirty="0"/>
              <a:t>메시지가 처리가 완료될 때까지 </a:t>
            </a:r>
            <a:r>
              <a:rPr lang="en-US" altLang="ko-KR" dirty="0"/>
              <a:t>Commit</a:t>
            </a:r>
            <a:r>
              <a:rPr lang="ko-KR" altLang="en-US" dirty="0"/>
              <a:t>을 보류</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 : false</a:t>
            </a:r>
          </a:p>
          <a:p>
            <a:pPr marL="285750" indent="-285750">
              <a:lnSpc>
                <a:spcPct val="150000"/>
              </a:lnSpc>
              <a:buFont typeface="Arial" panose="020B0604020202020204" pitchFamily="34" charset="0"/>
              <a:buChar char="•"/>
            </a:pPr>
            <a:r>
              <a:rPr lang="en-US" altLang="ko-KR" dirty="0" err="1"/>
              <a:t>commitSync</a:t>
            </a:r>
            <a:r>
              <a:rPr lang="en-US" altLang="ko-KR" dirty="0"/>
              <a:t> </a:t>
            </a:r>
            <a:r>
              <a:rPr lang="ko-KR" altLang="en-US" dirty="0"/>
              <a:t>함수 호출</a:t>
            </a:r>
            <a:r>
              <a:rPr lang="en-US" altLang="ko-KR" dirty="0"/>
              <a:t>(</a:t>
            </a:r>
            <a:r>
              <a:rPr lang="en-US" altLang="ko-KR" sz="1200" dirty="0" err="1"/>
              <a:t>consumer.commitSync</a:t>
            </a:r>
            <a:r>
              <a:rPr lang="en-US" altLang="ko-KR" sz="1200" dirty="0"/>
              <a:t>()</a:t>
            </a:r>
            <a:r>
              <a:rPr lang="en-US" altLang="ko-KR" dirty="0"/>
              <a:t>)</a:t>
            </a:r>
          </a:p>
        </p:txBody>
      </p:sp>
      <p:sp>
        <p:nvSpPr>
          <p:cNvPr id="7" name="TextBox 6">
            <a:extLst>
              <a:ext uri="{FF2B5EF4-FFF2-40B4-BE49-F238E27FC236}">
                <a16:creationId xmlns:a16="http://schemas.microsoft.com/office/drawing/2014/main" id="{451C4DE1-D954-4C90-AE89-55803AA088E3}"/>
              </a:ext>
            </a:extLst>
          </p:cNvPr>
          <p:cNvSpPr txBox="1"/>
          <p:nvPr/>
        </p:nvSpPr>
        <p:spPr>
          <a:xfrm>
            <a:off x="5387009" y="6352171"/>
            <a:ext cx="6803466" cy="369332"/>
          </a:xfrm>
          <a:prstGeom prst="rect">
            <a:avLst/>
          </a:prstGeom>
          <a:noFill/>
        </p:spPr>
        <p:txBody>
          <a:bodyPr wrap="none" rtlCol="0">
            <a:spAutoFit/>
          </a:bodyPr>
          <a:lstStyle/>
          <a:p>
            <a:r>
              <a:rPr lang="en-US" altLang="ko-KR" dirty="0"/>
              <a:t>[</a:t>
            </a:r>
            <a:r>
              <a:rPr lang="ko-KR" altLang="en-US" dirty="0"/>
              <a:t>참고</a:t>
            </a:r>
            <a:r>
              <a:rPr lang="en-US" altLang="ko-KR" dirty="0"/>
              <a:t>] </a:t>
            </a:r>
            <a:r>
              <a:rPr lang="ko-KR" altLang="en-US" dirty="0"/>
              <a:t>특정 오프셋부터 가져오는 기능도 있음</a:t>
            </a:r>
            <a:r>
              <a:rPr lang="en-US" altLang="ko-KR" dirty="0"/>
              <a:t>(</a:t>
            </a:r>
            <a:r>
              <a:rPr lang="en-US" altLang="ko-KR" sz="1400" dirty="0"/>
              <a:t>seek(partition, offset)</a:t>
            </a:r>
            <a:r>
              <a:rPr lang="en-US" altLang="ko-KR" dirty="0"/>
              <a:t>)</a:t>
            </a:r>
            <a:endParaRPr lang="ko-KR" altLang="en-US" dirty="0"/>
          </a:p>
        </p:txBody>
      </p:sp>
      <p:grpSp>
        <p:nvGrpSpPr>
          <p:cNvPr id="8" name="그룹 7">
            <a:extLst>
              <a:ext uri="{FF2B5EF4-FFF2-40B4-BE49-F238E27FC236}">
                <a16:creationId xmlns:a16="http://schemas.microsoft.com/office/drawing/2014/main" id="{85D6B826-4A38-403D-AC8A-B36F47B11F55}"/>
              </a:ext>
            </a:extLst>
          </p:cNvPr>
          <p:cNvGrpSpPr/>
          <p:nvPr/>
        </p:nvGrpSpPr>
        <p:grpSpPr>
          <a:xfrm>
            <a:off x="721296" y="1882680"/>
            <a:ext cx="1782147" cy="3441056"/>
            <a:chOff x="4870731" y="1743788"/>
            <a:chExt cx="1782147" cy="3441056"/>
          </a:xfrm>
          <a:effectLst>
            <a:outerShdw blurRad="63500" sx="102000" sy="102000" algn="ctr" rotWithShape="0">
              <a:prstClr val="black">
                <a:alpha val="40000"/>
              </a:prstClr>
            </a:outerShdw>
          </a:effectLst>
        </p:grpSpPr>
        <p:sp>
          <p:nvSpPr>
            <p:cNvPr id="9" name="순서도: 대체 처리 8">
              <a:extLst>
                <a:ext uri="{FF2B5EF4-FFF2-40B4-BE49-F238E27FC236}">
                  <a16:creationId xmlns:a16="http://schemas.microsoft.com/office/drawing/2014/main" id="{E1D193F7-EC14-46CF-A6C2-D0E626715664}"/>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1DB46507-D953-4738-9A6B-56FDAD91D3AD}"/>
                </a:ext>
              </a:extLst>
            </p:cNvPr>
            <p:cNvGrpSpPr/>
            <p:nvPr/>
          </p:nvGrpSpPr>
          <p:grpSpPr>
            <a:xfrm>
              <a:off x="4940710" y="2015412"/>
              <a:ext cx="1642187" cy="911550"/>
              <a:chOff x="6456783" y="721307"/>
              <a:chExt cx="1642187" cy="911550"/>
            </a:xfrm>
          </p:grpSpPr>
          <p:sp>
            <p:nvSpPr>
              <p:cNvPr id="19" name="사각형: 둥근 모서리 18">
                <a:extLst>
                  <a:ext uri="{FF2B5EF4-FFF2-40B4-BE49-F238E27FC236}">
                    <a16:creationId xmlns:a16="http://schemas.microsoft.com/office/drawing/2014/main" id="{B65D26F2-1430-4C74-BEF3-6E105AF5C96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대체 처리 19">
                <a:extLst>
                  <a:ext uri="{FF2B5EF4-FFF2-40B4-BE49-F238E27FC236}">
                    <a16:creationId xmlns:a16="http://schemas.microsoft.com/office/drawing/2014/main" id="{64721C73-4CA6-4F41-855A-9D96D3B151E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1" name="순서도: 대체 처리 20">
                <a:extLst>
                  <a:ext uri="{FF2B5EF4-FFF2-40B4-BE49-F238E27FC236}">
                    <a16:creationId xmlns:a16="http://schemas.microsoft.com/office/drawing/2014/main" id="{B61E4EEA-63BB-4F15-970F-56AAE264BB8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1" name="그룹 10">
              <a:extLst>
                <a:ext uri="{FF2B5EF4-FFF2-40B4-BE49-F238E27FC236}">
                  <a16:creationId xmlns:a16="http://schemas.microsoft.com/office/drawing/2014/main" id="{26E84173-2385-4AD8-9F1C-612EF689B180}"/>
                </a:ext>
              </a:extLst>
            </p:cNvPr>
            <p:cNvGrpSpPr/>
            <p:nvPr/>
          </p:nvGrpSpPr>
          <p:grpSpPr>
            <a:xfrm>
              <a:off x="4940710" y="2975949"/>
              <a:ext cx="1642187" cy="911550"/>
              <a:chOff x="6456783" y="721307"/>
              <a:chExt cx="1642187" cy="911550"/>
            </a:xfrm>
          </p:grpSpPr>
          <p:sp>
            <p:nvSpPr>
              <p:cNvPr id="16" name="사각형: 둥근 모서리 15">
                <a:extLst>
                  <a:ext uri="{FF2B5EF4-FFF2-40B4-BE49-F238E27FC236}">
                    <a16:creationId xmlns:a16="http://schemas.microsoft.com/office/drawing/2014/main" id="{20085303-A93B-409F-959B-CDF31C09D7B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7991D326-32B9-4420-9916-F75016C12FE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6C2B4F93-DF44-4360-8930-1C27BA660F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2" name="그룹 11">
              <a:extLst>
                <a:ext uri="{FF2B5EF4-FFF2-40B4-BE49-F238E27FC236}">
                  <a16:creationId xmlns:a16="http://schemas.microsoft.com/office/drawing/2014/main" id="{00A60730-6625-416E-BAAA-EE3AADA10B08}"/>
                </a:ext>
              </a:extLst>
            </p:cNvPr>
            <p:cNvGrpSpPr/>
            <p:nvPr/>
          </p:nvGrpSpPr>
          <p:grpSpPr>
            <a:xfrm>
              <a:off x="4940709" y="3943117"/>
              <a:ext cx="1642187" cy="911550"/>
              <a:chOff x="6456783" y="721307"/>
              <a:chExt cx="1642187" cy="911550"/>
            </a:xfrm>
          </p:grpSpPr>
          <p:sp>
            <p:nvSpPr>
              <p:cNvPr id="13" name="사각형: 둥근 모서리 12">
                <a:extLst>
                  <a:ext uri="{FF2B5EF4-FFF2-40B4-BE49-F238E27FC236}">
                    <a16:creationId xmlns:a16="http://schemas.microsoft.com/office/drawing/2014/main" id="{A20BF541-6556-4BAA-8732-8332BE241AF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1D151E71-01B3-48D4-956B-63B952B0EF3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F552552D-EB51-4191-B942-23A27F9C506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2" name="순서도: 대체 처리 21">
            <a:extLst>
              <a:ext uri="{FF2B5EF4-FFF2-40B4-BE49-F238E27FC236}">
                <a16:creationId xmlns:a16="http://schemas.microsoft.com/office/drawing/2014/main" id="{51985496-B238-4A33-8F42-EB5F8FCEA41E}"/>
              </a:ext>
            </a:extLst>
          </p:cNvPr>
          <p:cNvSpPr/>
          <p:nvPr/>
        </p:nvSpPr>
        <p:spPr>
          <a:xfrm>
            <a:off x="3825618" y="1882680"/>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3" name="순서도: 대체 처리 22">
            <a:extLst>
              <a:ext uri="{FF2B5EF4-FFF2-40B4-BE49-F238E27FC236}">
                <a16:creationId xmlns:a16="http://schemas.microsoft.com/office/drawing/2014/main" id="{456D09BC-7F7F-4F63-943E-DF07FEC7862E}"/>
              </a:ext>
            </a:extLst>
          </p:cNvPr>
          <p:cNvSpPr/>
          <p:nvPr/>
        </p:nvSpPr>
        <p:spPr>
          <a:xfrm>
            <a:off x="3983120" y="241053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4" name="직선 화살표 연결선 23">
            <a:extLst>
              <a:ext uri="{FF2B5EF4-FFF2-40B4-BE49-F238E27FC236}">
                <a16:creationId xmlns:a16="http://schemas.microsoft.com/office/drawing/2014/main" id="{9F38888D-E569-4046-B7C1-52C33FC60DB9}"/>
              </a:ext>
            </a:extLst>
          </p:cNvPr>
          <p:cNvCxnSpPr>
            <a:stCxn id="19" idx="3"/>
            <a:endCxn id="23" idx="1"/>
          </p:cNvCxnSpPr>
          <p:nvPr/>
        </p:nvCxnSpPr>
        <p:spPr>
          <a:xfrm flipV="1">
            <a:off x="2433462" y="2592221"/>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F392215-41E6-46A1-A82B-7603F3B95767}"/>
              </a:ext>
            </a:extLst>
          </p:cNvPr>
          <p:cNvCxnSpPr>
            <a:cxnSpLocks/>
            <a:stCxn id="9" idx="3"/>
            <a:endCxn id="27" idx="1"/>
          </p:cNvCxnSpPr>
          <p:nvPr/>
        </p:nvCxnSpPr>
        <p:spPr>
          <a:xfrm flipV="1">
            <a:off x="2503443" y="3599149"/>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2F56903-EEA7-40F3-80F8-4CE186E31FB1}"/>
              </a:ext>
            </a:extLst>
          </p:cNvPr>
          <p:cNvCxnSpPr>
            <a:cxnSpLocks/>
            <a:stCxn id="13" idx="3"/>
            <a:endCxn id="27" idx="1"/>
          </p:cNvCxnSpPr>
          <p:nvPr/>
        </p:nvCxnSpPr>
        <p:spPr>
          <a:xfrm flipV="1">
            <a:off x="2433461" y="3599149"/>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순서도: 대체 처리 26">
            <a:extLst>
              <a:ext uri="{FF2B5EF4-FFF2-40B4-BE49-F238E27FC236}">
                <a16:creationId xmlns:a16="http://schemas.microsoft.com/office/drawing/2014/main" id="{A29B2A2A-F669-427C-8C7A-794EE8F9F0BE}"/>
              </a:ext>
            </a:extLst>
          </p:cNvPr>
          <p:cNvSpPr/>
          <p:nvPr/>
        </p:nvSpPr>
        <p:spPr>
          <a:xfrm>
            <a:off x="3974907" y="34174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8" name="원통형 27">
            <a:extLst>
              <a:ext uri="{FF2B5EF4-FFF2-40B4-BE49-F238E27FC236}">
                <a16:creationId xmlns:a16="http://schemas.microsoft.com/office/drawing/2014/main" id="{C195A98C-47B8-4E74-8A3B-0C1C6B4EF8F2}"/>
              </a:ext>
            </a:extLst>
          </p:cNvPr>
          <p:cNvSpPr/>
          <p:nvPr/>
        </p:nvSpPr>
        <p:spPr>
          <a:xfrm>
            <a:off x="6768373" y="2199243"/>
            <a:ext cx="1302202" cy="7859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91EF541B-ED74-4169-A752-598C34B09390}"/>
              </a:ext>
            </a:extLst>
          </p:cNvPr>
          <p:cNvCxnSpPr>
            <a:cxnSpLocks/>
            <a:stCxn id="23" idx="3"/>
            <a:endCxn id="28" idx="2"/>
          </p:cNvCxnSpPr>
          <p:nvPr/>
        </p:nvCxnSpPr>
        <p:spPr>
          <a:xfrm flipV="1">
            <a:off x="5466687" y="2592220"/>
            <a:ext cx="1301686" cy="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63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Server management for troubleshooting</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Server Management</a:t>
            </a:r>
          </a:p>
        </p:txBody>
      </p:sp>
    </p:spTree>
    <p:extLst>
      <p:ext uri="{BB962C8B-B14F-4D97-AF65-F5344CB8AC3E}">
        <p14:creationId xmlns:p14="http://schemas.microsoft.com/office/powerpoint/2010/main" val="89324450"/>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DCB02BE-59B6-48ED-A17A-4A2D61C294C9}"/>
              </a:ext>
            </a:extLst>
          </p:cNvPr>
          <p:cNvSpPr>
            <a:spLocks noGrp="1"/>
          </p:cNvSpPr>
          <p:nvPr>
            <p:ph type="title"/>
          </p:nvPr>
        </p:nvSpPr>
        <p:spPr>
          <a:xfrm>
            <a:off x="0" y="0"/>
            <a:ext cx="8596668" cy="1320800"/>
          </a:xfrm>
        </p:spPr>
        <p:txBody>
          <a:bodyPr/>
          <a:lstStyle/>
          <a:p>
            <a:r>
              <a:rPr lang="ko-KR" altLang="en-US" dirty="0"/>
              <a:t>메시지 로그 보관</a:t>
            </a:r>
            <a:r>
              <a:rPr lang="en-US" altLang="ko-KR" dirty="0"/>
              <a:t>/</a:t>
            </a:r>
            <a:r>
              <a:rPr lang="ko-KR" altLang="en-US" dirty="0"/>
              <a:t>삭제 설정 확인</a:t>
            </a:r>
          </a:p>
        </p:txBody>
      </p:sp>
      <p:sp>
        <p:nvSpPr>
          <p:cNvPr id="5" name="TextBox 4">
            <a:extLst>
              <a:ext uri="{FF2B5EF4-FFF2-40B4-BE49-F238E27FC236}">
                <a16:creationId xmlns:a16="http://schemas.microsoft.com/office/drawing/2014/main" id="{E1A16EE5-54DD-41FB-A5F5-7993487D64FB}"/>
              </a:ext>
            </a:extLst>
          </p:cNvPr>
          <p:cNvSpPr txBox="1"/>
          <p:nvPr/>
        </p:nvSpPr>
        <p:spPr>
          <a:xfrm>
            <a:off x="295275" y="1320800"/>
            <a:ext cx="11421716" cy="4878259"/>
          </a:xfrm>
          <a:prstGeom prst="rect">
            <a:avLst/>
          </a:prstGeom>
          <a:solidFill>
            <a:schemeClr val="bg1"/>
          </a:solidFill>
          <a:ln>
            <a:solidFill>
              <a:srgbClr val="0000FF"/>
            </a:solidFill>
          </a:ln>
        </p:spPr>
        <p:txBody>
          <a:bodyPr wrap="none" rtlCol="0">
            <a:spAutoFit/>
          </a:bodyPr>
          <a:lstStyle/>
          <a:p>
            <a:r>
              <a:rPr lang="en-US" altLang="ko-KR" sz="1400" dirty="0">
                <a:solidFill>
                  <a:srgbClr val="0000FF"/>
                </a:solidFill>
              </a:rPr>
              <a:t>kafka-configs.sh --bootstrap-server :9092 --entity-type topics --entity-name </a:t>
            </a:r>
            <a:r>
              <a:rPr lang="en-US" altLang="ko-KR" sz="1400" dirty="0" err="1">
                <a:solidFill>
                  <a:srgbClr val="0000FF"/>
                </a:solidFill>
              </a:rPr>
              <a:t>kopo</a:t>
            </a:r>
            <a:r>
              <a:rPr lang="en-US" altLang="ko-KR" sz="1400" dirty="0">
                <a:solidFill>
                  <a:srgbClr val="0000FF"/>
                </a:solidFill>
              </a:rPr>
              <a:t>-topic  --describe --all</a:t>
            </a:r>
          </a:p>
          <a:p>
            <a:r>
              <a:rPr lang="en-US" altLang="ko-KR" sz="1200" dirty="0"/>
              <a:t>All configs for topic </a:t>
            </a:r>
            <a:r>
              <a:rPr lang="en-US" altLang="ko-KR" sz="1200" dirty="0" err="1"/>
              <a:t>kopo</a:t>
            </a:r>
            <a:r>
              <a:rPr lang="en-US" altLang="ko-KR" sz="1200" dirty="0"/>
              <a:t>-topic are:</a:t>
            </a:r>
          </a:p>
          <a:p>
            <a:r>
              <a:rPr lang="en-US" altLang="ko-KR" sz="1200" dirty="0"/>
              <a:t>  </a:t>
            </a:r>
            <a:r>
              <a:rPr lang="en-US" altLang="ko-KR" sz="1100" dirty="0" err="1"/>
              <a:t>compression.type</a:t>
            </a:r>
            <a:r>
              <a:rPr lang="en-US" altLang="ko-KR" sz="1100" dirty="0"/>
              <a:t>=producer sensitive=false synonyms={</a:t>
            </a:r>
            <a:r>
              <a:rPr lang="en-US" altLang="ko-KR" sz="1100" dirty="0" err="1"/>
              <a:t>DEFAULT_CONFIG:compression.type</a:t>
            </a:r>
            <a:r>
              <a:rPr lang="en-US" altLang="ko-KR" sz="1100" dirty="0"/>
              <a:t>=producer}</a:t>
            </a:r>
          </a:p>
          <a:p>
            <a:r>
              <a:rPr lang="en-US" altLang="ko-KR" sz="1100" dirty="0"/>
              <a:t>  </a:t>
            </a:r>
            <a:r>
              <a:rPr lang="en-US" altLang="ko-KR" sz="1100" dirty="0" err="1"/>
              <a:t>leader.replication.throttled.replicas</a:t>
            </a:r>
            <a:r>
              <a:rPr lang="en-US" altLang="ko-KR" sz="1100" dirty="0"/>
              <a:t>= sensitive=false synonyms={}</a:t>
            </a:r>
          </a:p>
          <a:p>
            <a:r>
              <a:rPr lang="en-US" altLang="ko-KR" sz="1100" dirty="0"/>
              <a:t>  </a:t>
            </a:r>
            <a:r>
              <a:rPr lang="en-US" altLang="ko-KR" sz="1100" dirty="0" err="1"/>
              <a:t>message.downconversion.enable</a:t>
            </a:r>
            <a:r>
              <a:rPr lang="en-US" altLang="ko-KR" sz="1100" dirty="0"/>
              <a:t>=true sensitive=false synonyms={</a:t>
            </a:r>
            <a:r>
              <a:rPr lang="en-US" altLang="ko-KR" sz="1100" dirty="0" err="1"/>
              <a:t>DEFAULT_CONFIG:log.message.downconversion.enable</a:t>
            </a:r>
            <a:r>
              <a:rPr lang="en-US" altLang="ko-KR" sz="1100" dirty="0"/>
              <a:t>=true}</a:t>
            </a:r>
          </a:p>
          <a:p>
            <a:r>
              <a:rPr lang="en-US" altLang="ko-KR" sz="1100" dirty="0"/>
              <a:t>  </a:t>
            </a:r>
            <a:r>
              <a:rPr lang="en-US" altLang="ko-KR" sz="1100" dirty="0" err="1"/>
              <a:t>min.insync.replicas</a:t>
            </a:r>
            <a:r>
              <a:rPr lang="en-US" altLang="ko-KR" sz="1100" dirty="0"/>
              <a:t>=1 sensitive=false synonyms={</a:t>
            </a:r>
            <a:r>
              <a:rPr lang="en-US" altLang="ko-KR" sz="1100" dirty="0" err="1"/>
              <a:t>DEFAULT_CONFIG:min.insync.replicas</a:t>
            </a:r>
            <a:r>
              <a:rPr lang="en-US" altLang="ko-KR" sz="1100" dirty="0"/>
              <a:t>=1}</a:t>
            </a:r>
          </a:p>
          <a:p>
            <a:r>
              <a:rPr lang="en-US" altLang="ko-KR" sz="1100" dirty="0"/>
              <a:t>  segment.jitter.ms=0 sensitive=false synonyms={}</a:t>
            </a:r>
          </a:p>
          <a:p>
            <a:r>
              <a:rPr lang="en-US" altLang="ko-KR" sz="1100" dirty="0"/>
              <a:t>  </a:t>
            </a:r>
            <a:r>
              <a:rPr lang="en-US" altLang="ko-KR" sz="1100" dirty="0" err="1"/>
              <a:t>cleanup.policy</a:t>
            </a:r>
            <a:r>
              <a:rPr lang="en-US" altLang="ko-KR" sz="1100" dirty="0"/>
              <a:t>=delete sensitive=false synonyms={</a:t>
            </a:r>
            <a:r>
              <a:rPr lang="en-US" altLang="ko-KR" sz="1100" dirty="0" err="1"/>
              <a:t>DEFAULT_CONFIG:log.cleanup.policy</a:t>
            </a:r>
            <a:r>
              <a:rPr lang="en-US" altLang="ko-KR" sz="1100" dirty="0"/>
              <a:t>=delete}</a:t>
            </a:r>
          </a:p>
          <a:p>
            <a:r>
              <a:rPr lang="en-US" altLang="ko-KR" sz="1100" dirty="0"/>
              <a:t>  flush.ms=9223372036854775807 sensitive=false synonyms={}</a:t>
            </a:r>
          </a:p>
          <a:p>
            <a:r>
              <a:rPr lang="en-US" altLang="ko-KR" sz="1100" dirty="0"/>
              <a:t>  </a:t>
            </a:r>
            <a:r>
              <a:rPr lang="en-US" altLang="ko-KR" sz="1100" dirty="0" err="1"/>
              <a:t>follower.replication.throttled.replicas</a:t>
            </a:r>
            <a:r>
              <a:rPr lang="en-US" altLang="ko-KR" sz="1100" dirty="0"/>
              <a:t>= sensitive=false synonyms={}</a:t>
            </a:r>
          </a:p>
          <a:p>
            <a:r>
              <a:rPr lang="en-US" altLang="ko-KR" sz="1100" dirty="0"/>
              <a:t>  </a:t>
            </a:r>
            <a:r>
              <a:rPr lang="en-US" altLang="ko-KR" sz="1100" b="1" dirty="0" err="1">
                <a:highlight>
                  <a:srgbClr val="FFFF00"/>
                </a:highlight>
              </a:rPr>
              <a:t>segment.bytes</a:t>
            </a:r>
            <a:r>
              <a:rPr lang="en-US" altLang="ko-KR" sz="1100" dirty="0">
                <a:highlight>
                  <a:srgbClr val="FFFF00"/>
                </a:highlight>
              </a:rPr>
              <a:t>=1073741824 </a:t>
            </a:r>
            <a:r>
              <a:rPr lang="en-US" altLang="ko-KR" sz="1100" dirty="0"/>
              <a:t>sensitive=false synonyms={</a:t>
            </a:r>
            <a:r>
              <a:rPr lang="en-US" altLang="ko-KR" sz="1100" dirty="0" err="1"/>
              <a:t>STATIC_BROKER_CONFIG:log.segment.bytes</a:t>
            </a:r>
            <a:r>
              <a:rPr lang="en-US" altLang="ko-KR" sz="1100" dirty="0"/>
              <a:t>=1073741824, </a:t>
            </a:r>
            <a:r>
              <a:rPr lang="en-US" altLang="ko-KR" sz="1100" dirty="0" err="1"/>
              <a:t>DEFAULT_CONFIG:log.segment.bytes</a:t>
            </a:r>
            <a:r>
              <a:rPr lang="en-US" altLang="ko-KR" sz="1100" dirty="0"/>
              <a:t>=1073741824}</a:t>
            </a:r>
          </a:p>
          <a:p>
            <a:r>
              <a:rPr lang="en-US" altLang="ko-KR" sz="1100" dirty="0"/>
              <a:t>  </a:t>
            </a:r>
            <a:r>
              <a:rPr lang="en-US" altLang="ko-KR" sz="1100" b="1" dirty="0">
                <a:highlight>
                  <a:srgbClr val="FFFF00"/>
                </a:highlight>
              </a:rPr>
              <a:t>retention.ms</a:t>
            </a:r>
            <a:r>
              <a:rPr lang="en-US" altLang="ko-KR" sz="1100" dirty="0">
                <a:highlight>
                  <a:srgbClr val="FFFF00"/>
                </a:highlight>
              </a:rPr>
              <a:t>=604800000 </a:t>
            </a:r>
            <a:r>
              <a:rPr lang="en-US" altLang="ko-KR" sz="1100" dirty="0"/>
              <a:t>sensitive=false synonyms={}</a:t>
            </a:r>
          </a:p>
          <a:p>
            <a:r>
              <a:rPr lang="en-US" altLang="ko-KR" sz="1100" dirty="0"/>
              <a:t>  </a:t>
            </a:r>
            <a:r>
              <a:rPr lang="en-US" altLang="ko-KR" sz="1100" dirty="0" err="1"/>
              <a:t>flush.messages</a:t>
            </a:r>
            <a:r>
              <a:rPr lang="en-US" altLang="ko-KR" sz="1100" dirty="0"/>
              <a:t>=9223372036854775807 sensitive=false synonyms={</a:t>
            </a:r>
            <a:r>
              <a:rPr lang="en-US" altLang="ko-KR" sz="1100" dirty="0" err="1"/>
              <a:t>DEFAULT_CONFIG:log.flush.interval.messages</a:t>
            </a:r>
            <a:r>
              <a:rPr lang="en-US" altLang="ko-KR" sz="1100" dirty="0"/>
              <a:t>=9223372036854775807}</a:t>
            </a:r>
          </a:p>
          <a:p>
            <a:r>
              <a:rPr lang="en-US" altLang="ko-KR" sz="1100" dirty="0"/>
              <a:t>  </a:t>
            </a:r>
            <a:r>
              <a:rPr lang="en-US" altLang="ko-KR" sz="1100" dirty="0" err="1"/>
              <a:t>message.format.version</a:t>
            </a:r>
            <a:r>
              <a:rPr lang="en-US" altLang="ko-KR" sz="1100" dirty="0"/>
              <a:t>=3.0-IV1 sensitive=false synonyms={</a:t>
            </a:r>
            <a:r>
              <a:rPr lang="en-US" altLang="ko-KR" sz="1100" dirty="0" err="1"/>
              <a:t>DEFAULT_CONFIG:log.message.format.version</a:t>
            </a:r>
            <a:r>
              <a:rPr lang="en-US" altLang="ko-KR" sz="1100" dirty="0"/>
              <a:t>=3.0-IV1}</a:t>
            </a:r>
          </a:p>
          <a:p>
            <a:r>
              <a:rPr lang="en-US" altLang="ko-KR" sz="1100" dirty="0"/>
              <a:t>  max.compaction.lag.ms=9223372036854775807 sensitive=false synonyms={</a:t>
            </a:r>
            <a:r>
              <a:rPr lang="en-US" altLang="ko-KR" sz="1100" dirty="0" err="1"/>
              <a:t>DEFAULT_CONFIG:log.cleaner.max.compaction.lag.ms</a:t>
            </a:r>
            <a:r>
              <a:rPr lang="en-US" altLang="ko-KR" sz="1100" dirty="0"/>
              <a:t>=9223372036854775807}</a:t>
            </a:r>
          </a:p>
          <a:p>
            <a:r>
              <a:rPr lang="en-US" altLang="ko-KR" sz="1100" dirty="0"/>
              <a:t>  file.delete.delay.ms=60000 sensitive=false synonyms={</a:t>
            </a:r>
            <a:r>
              <a:rPr lang="en-US" altLang="ko-KR" sz="1100" dirty="0" err="1"/>
              <a:t>DEFAULT_CONFIG:log.segment.delete.delay.ms</a:t>
            </a:r>
            <a:r>
              <a:rPr lang="en-US" altLang="ko-KR" sz="1100" dirty="0"/>
              <a:t>=60000}</a:t>
            </a:r>
          </a:p>
          <a:p>
            <a:r>
              <a:rPr lang="en-US" altLang="ko-KR" sz="1100" dirty="0"/>
              <a:t>  </a:t>
            </a:r>
            <a:r>
              <a:rPr lang="en-US" altLang="ko-KR" sz="1100" dirty="0" err="1"/>
              <a:t>max.message.bytes</a:t>
            </a:r>
            <a:r>
              <a:rPr lang="en-US" altLang="ko-KR" sz="1100" dirty="0"/>
              <a:t>=1048588 sensitive=false synonyms={</a:t>
            </a:r>
            <a:r>
              <a:rPr lang="en-US" altLang="ko-KR" sz="1100" dirty="0" err="1"/>
              <a:t>DEFAULT_CONFIG:message.max.bytes</a:t>
            </a:r>
            <a:r>
              <a:rPr lang="en-US" altLang="ko-KR" sz="1100" dirty="0"/>
              <a:t>=1048588}</a:t>
            </a:r>
          </a:p>
          <a:p>
            <a:r>
              <a:rPr lang="en-US" altLang="ko-KR" sz="1100" dirty="0"/>
              <a:t>  min.compaction.lag.ms=0 sensitive=false synonyms={</a:t>
            </a:r>
            <a:r>
              <a:rPr lang="en-US" altLang="ko-KR" sz="1100" dirty="0" err="1"/>
              <a:t>DEFAULT_CONFIG:log.cleaner.min.compaction.lag.ms</a:t>
            </a:r>
            <a:r>
              <a:rPr lang="en-US" altLang="ko-KR" sz="1100" dirty="0"/>
              <a:t>=0}</a:t>
            </a:r>
          </a:p>
          <a:p>
            <a:r>
              <a:rPr lang="en-US" altLang="ko-KR" sz="1100" dirty="0"/>
              <a:t>  </a:t>
            </a:r>
            <a:r>
              <a:rPr lang="en-US" altLang="ko-KR" sz="1100" dirty="0" err="1"/>
              <a:t>message.timestamp.type</a:t>
            </a:r>
            <a:r>
              <a:rPr lang="en-US" altLang="ko-KR" sz="1100" dirty="0"/>
              <a:t>=</a:t>
            </a:r>
            <a:r>
              <a:rPr lang="en-US" altLang="ko-KR" sz="1100" dirty="0" err="1"/>
              <a:t>CreateTime</a:t>
            </a:r>
            <a:r>
              <a:rPr lang="en-US" altLang="ko-KR" sz="1100" dirty="0"/>
              <a:t> sensitive=false synonyms={</a:t>
            </a:r>
            <a:r>
              <a:rPr lang="en-US" altLang="ko-KR" sz="1100" dirty="0" err="1"/>
              <a:t>DEFAULT_CONFIG:log.message.timestamp.type</a:t>
            </a:r>
            <a:r>
              <a:rPr lang="en-US" altLang="ko-KR" sz="1100" dirty="0"/>
              <a:t>=</a:t>
            </a:r>
            <a:r>
              <a:rPr lang="en-US" altLang="ko-KR" sz="1100" dirty="0" err="1"/>
              <a:t>CreateTime</a:t>
            </a:r>
            <a:r>
              <a:rPr lang="en-US" altLang="ko-KR" sz="1100" dirty="0"/>
              <a:t>}</a:t>
            </a:r>
          </a:p>
          <a:p>
            <a:r>
              <a:rPr lang="en-US" altLang="ko-KR" sz="1100" dirty="0"/>
              <a:t>  </a:t>
            </a:r>
            <a:r>
              <a:rPr lang="en-US" altLang="ko-KR" sz="1100" dirty="0" err="1"/>
              <a:t>preallocate</a:t>
            </a:r>
            <a:r>
              <a:rPr lang="en-US" altLang="ko-KR" sz="1100" dirty="0"/>
              <a:t>=false sensitive=false synonyms={</a:t>
            </a:r>
            <a:r>
              <a:rPr lang="en-US" altLang="ko-KR" sz="1100" dirty="0" err="1"/>
              <a:t>DEFAULT_CONFIG:log.preallocate</a:t>
            </a:r>
            <a:r>
              <a:rPr lang="en-US" altLang="ko-KR" sz="1100" dirty="0"/>
              <a:t>=false}</a:t>
            </a:r>
          </a:p>
          <a:p>
            <a:r>
              <a:rPr lang="en-US" altLang="ko-KR" sz="1100" dirty="0"/>
              <a:t>  </a:t>
            </a:r>
            <a:r>
              <a:rPr lang="en-US" altLang="ko-KR" sz="1100" dirty="0" err="1"/>
              <a:t>min.cleanable.dirty.ratio</a:t>
            </a:r>
            <a:r>
              <a:rPr lang="en-US" altLang="ko-KR" sz="1100" dirty="0"/>
              <a:t>=0.5 sensitive=false synonyms={</a:t>
            </a:r>
            <a:r>
              <a:rPr lang="en-US" altLang="ko-KR" sz="1100" dirty="0" err="1"/>
              <a:t>DEFAULT_CONFIG:log.cleaner.min.cleanable.ratio</a:t>
            </a:r>
            <a:r>
              <a:rPr lang="en-US" altLang="ko-KR" sz="1100" dirty="0"/>
              <a:t>=0.5}</a:t>
            </a:r>
          </a:p>
          <a:p>
            <a:r>
              <a:rPr lang="en-US" altLang="ko-KR" sz="1100" dirty="0"/>
              <a:t>  </a:t>
            </a:r>
            <a:r>
              <a:rPr lang="en-US" altLang="ko-KR" sz="1100" dirty="0" err="1"/>
              <a:t>index.interval.bytes</a:t>
            </a:r>
            <a:r>
              <a:rPr lang="en-US" altLang="ko-KR" sz="1100" dirty="0"/>
              <a:t>=4096 sensitive=false synonyms={</a:t>
            </a:r>
            <a:r>
              <a:rPr lang="en-US" altLang="ko-KR" sz="1100" dirty="0" err="1"/>
              <a:t>DEFAULT_CONFIG:log.index.interval.bytes</a:t>
            </a:r>
            <a:r>
              <a:rPr lang="en-US" altLang="ko-KR" sz="1100" dirty="0"/>
              <a:t>=4096}</a:t>
            </a:r>
          </a:p>
          <a:p>
            <a:r>
              <a:rPr lang="en-US" altLang="ko-KR" sz="1100" dirty="0"/>
              <a:t>  </a:t>
            </a:r>
            <a:r>
              <a:rPr lang="en-US" altLang="ko-KR" sz="1100" dirty="0" err="1"/>
              <a:t>unclean.leader.election.enable</a:t>
            </a:r>
            <a:r>
              <a:rPr lang="en-US" altLang="ko-KR" sz="1100" dirty="0"/>
              <a:t>=false sensitive=false synonyms={</a:t>
            </a:r>
            <a:r>
              <a:rPr lang="en-US" altLang="ko-KR" sz="1100" dirty="0" err="1"/>
              <a:t>DEFAULT_CONFIG:unclean.leader.election.enable</a:t>
            </a:r>
            <a:r>
              <a:rPr lang="en-US" altLang="ko-KR" sz="1100" dirty="0"/>
              <a:t>=false}</a:t>
            </a:r>
          </a:p>
          <a:p>
            <a:r>
              <a:rPr lang="en-US" altLang="ko-KR" sz="1100" dirty="0"/>
              <a:t>  </a:t>
            </a:r>
            <a:r>
              <a:rPr lang="en-US" altLang="ko-KR" sz="1100" b="1" dirty="0" err="1">
                <a:highlight>
                  <a:srgbClr val="FFFF00"/>
                </a:highlight>
              </a:rPr>
              <a:t>retention.bytes</a:t>
            </a:r>
            <a:r>
              <a:rPr lang="en-US" altLang="ko-KR" sz="1100" b="1" dirty="0">
                <a:highlight>
                  <a:srgbClr val="FFFF00"/>
                </a:highlight>
              </a:rPr>
              <a:t>=-1 </a:t>
            </a:r>
            <a:r>
              <a:rPr lang="en-US" altLang="ko-KR" sz="1100" dirty="0"/>
              <a:t>sensitive=false synonyms={</a:t>
            </a:r>
            <a:r>
              <a:rPr lang="en-US" altLang="ko-KR" sz="1100" dirty="0" err="1"/>
              <a:t>DEFAULT_CONFIG:log.retention.bytes</a:t>
            </a:r>
            <a:r>
              <a:rPr lang="en-US" altLang="ko-KR" sz="1100" dirty="0"/>
              <a:t>=-1}</a:t>
            </a:r>
          </a:p>
          <a:p>
            <a:r>
              <a:rPr lang="en-US" altLang="ko-KR" sz="1100" dirty="0"/>
              <a:t>  delete.retention.ms=86400000 sensitive=false synonyms={</a:t>
            </a:r>
            <a:r>
              <a:rPr lang="en-US" altLang="ko-KR" sz="1100" dirty="0" err="1"/>
              <a:t>DEFAULT_CONFIG:log.cleaner.delete.retention.ms</a:t>
            </a:r>
            <a:r>
              <a:rPr lang="en-US" altLang="ko-KR" sz="1100" dirty="0"/>
              <a:t>=86400000}</a:t>
            </a:r>
          </a:p>
          <a:p>
            <a:r>
              <a:rPr lang="en-US" altLang="ko-KR" sz="1100" dirty="0"/>
              <a:t>  </a:t>
            </a:r>
            <a:r>
              <a:rPr lang="en-US" altLang="ko-KR" sz="1100" b="1" dirty="0">
                <a:highlight>
                  <a:srgbClr val="FFFF00"/>
                </a:highlight>
              </a:rPr>
              <a:t>segment.ms=604800000 </a:t>
            </a:r>
            <a:r>
              <a:rPr lang="en-US" altLang="ko-KR" sz="1100" dirty="0"/>
              <a:t>sensitive=false synonyms={}</a:t>
            </a:r>
          </a:p>
          <a:p>
            <a:r>
              <a:rPr lang="en-US" altLang="ko-KR" sz="1100" dirty="0"/>
              <a:t>  message.timestamp.difference.max.ms=9223372036854775807 sensitive=false synonyms={</a:t>
            </a:r>
            <a:r>
              <a:rPr lang="en-US" altLang="ko-KR" sz="1100" dirty="0" err="1"/>
              <a:t>DEFAULT_CONFIG:log.message.timestamp.difference.max.ms</a:t>
            </a:r>
            <a:r>
              <a:rPr lang="en-US" altLang="ko-KR" sz="1100" dirty="0"/>
              <a:t>=9223372036854775807}</a:t>
            </a:r>
          </a:p>
          <a:p>
            <a:r>
              <a:rPr lang="en-US" altLang="ko-KR" sz="1100" dirty="0"/>
              <a:t>  </a:t>
            </a:r>
            <a:r>
              <a:rPr lang="en-US" altLang="ko-KR" sz="1100" dirty="0" err="1"/>
              <a:t>segment.index.bytes</a:t>
            </a:r>
            <a:r>
              <a:rPr lang="en-US" altLang="ko-KR" sz="1100" dirty="0"/>
              <a:t>=10485760 sensitive=false synonyms={</a:t>
            </a:r>
            <a:r>
              <a:rPr lang="en-US" altLang="ko-KR" sz="1100" dirty="0" err="1"/>
              <a:t>DEFAULT_CONFIG:log.index.size.max.bytes</a:t>
            </a:r>
            <a:r>
              <a:rPr lang="en-US" altLang="ko-KR" sz="1100" dirty="0"/>
              <a:t>=10485760}</a:t>
            </a:r>
            <a:endParaRPr lang="ko-KR" altLang="en-US" sz="1200" dirty="0"/>
          </a:p>
        </p:txBody>
      </p:sp>
    </p:spTree>
    <p:extLst>
      <p:ext uri="{BB962C8B-B14F-4D97-AF65-F5344CB8AC3E}">
        <p14:creationId xmlns:p14="http://schemas.microsoft.com/office/powerpoint/2010/main" val="13702872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F6C769-DB00-4464-A0CB-EA7335425E8A}"/>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3" name="TextBox 2">
            <a:extLst>
              <a:ext uri="{FF2B5EF4-FFF2-40B4-BE49-F238E27FC236}">
                <a16:creationId xmlns:a16="http://schemas.microsoft.com/office/drawing/2014/main" id="{4A07F1E1-CA30-4B99-89D9-3A29DFD16723}"/>
              </a:ext>
            </a:extLst>
          </p:cNvPr>
          <p:cNvSpPr txBox="1"/>
          <p:nvPr/>
        </p:nvSpPr>
        <p:spPr>
          <a:xfrm>
            <a:off x="482809" y="832205"/>
            <a:ext cx="9175140" cy="1285288"/>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log.retention.ms : </a:t>
            </a:r>
            <a:r>
              <a:rPr lang="ko-KR" altLang="en-US" dirty="0">
                <a:latin typeface="+mj-ea"/>
                <a:ea typeface="+mj-ea"/>
              </a:rPr>
              <a:t>로그를 얼마나 오래 저장할 지 설정</a:t>
            </a:r>
            <a:r>
              <a:rPr lang="en-US" altLang="ko-KR" dirty="0">
                <a:latin typeface="+mj-ea"/>
                <a:ea typeface="+mj-ea"/>
              </a:rPr>
              <a:t>(</a:t>
            </a:r>
            <a:r>
              <a:rPr lang="ko-KR" altLang="en-US" dirty="0">
                <a:latin typeface="+mj-ea"/>
                <a:ea typeface="+mj-ea"/>
              </a:rPr>
              <a:t>기본값</a:t>
            </a:r>
            <a:r>
              <a:rPr lang="en-US" altLang="ko-KR" dirty="0">
                <a:latin typeface="+mj-ea"/>
                <a:ea typeface="+mj-ea"/>
              </a:rPr>
              <a:t>: </a:t>
            </a:r>
            <a:r>
              <a:rPr lang="ko-KR" altLang="en-US" dirty="0">
                <a:latin typeface="+mj-ea"/>
                <a:ea typeface="+mj-ea"/>
              </a:rPr>
              <a:t>일주일</a:t>
            </a:r>
            <a:r>
              <a:rPr lang="en-US" altLang="ko-KR" dirty="0">
                <a:latin typeface="+mj-ea"/>
                <a:ea typeface="+mj-ea"/>
              </a:rPr>
              <a:t>)</a:t>
            </a:r>
          </a:p>
          <a:p>
            <a:pPr>
              <a:lnSpc>
                <a:spcPct val="150000"/>
              </a:lnSpc>
            </a:pPr>
            <a:r>
              <a:rPr lang="en-US" altLang="ko-KR" dirty="0" err="1">
                <a:latin typeface="+mj-ea"/>
                <a:ea typeface="+mj-ea"/>
              </a:rPr>
              <a:t>log.retention.bytes</a:t>
            </a:r>
            <a:r>
              <a:rPr lang="en-US" altLang="ko-KR" dirty="0">
                <a:latin typeface="+mj-ea"/>
                <a:ea typeface="+mj-ea"/>
              </a:rPr>
              <a:t> : </a:t>
            </a:r>
            <a:r>
              <a:rPr lang="ko-KR" altLang="en-US" dirty="0">
                <a:latin typeface="+mj-ea"/>
                <a:ea typeface="+mj-ea"/>
              </a:rPr>
              <a:t>로그의 최대 보관 크기를 설정</a:t>
            </a:r>
            <a:r>
              <a:rPr lang="en-US" altLang="ko-KR" dirty="0">
                <a:latin typeface="+mj-ea"/>
                <a:ea typeface="+mj-ea"/>
              </a:rPr>
              <a:t>, </a:t>
            </a:r>
            <a:r>
              <a:rPr lang="en-US" altLang="ko-KR" dirty="0">
                <a:solidFill>
                  <a:srgbClr val="FF0000"/>
                </a:solidFill>
                <a:latin typeface="+mj-ea"/>
                <a:ea typeface="+mj-ea"/>
              </a:rPr>
              <a:t>Partition</a:t>
            </a:r>
            <a:r>
              <a:rPr lang="ko-KR" altLang="en-US" dirty="0">
                <a:solidFill>
                  <a:srgbClr val="FF0000"/>
                </a:solidFill>
                <a:latin typeface="+mj-ea"/>
                <a:ea typeface="+mj-ea"/>
              </a:rPr>
              <a:t>별 적용</a:t>
            </a:r>
            <a:r>
              <a:rPr lang="ko-KR" altLang="en-US" dirty="0">
                <a:latin typeface="+mj-ea"/>
                <a:ea typeface="+mj-ea"/>
              </a:rPr>
              <a:t>되는 값</a:t>
            </a:r>
            <a:r>
              <a:rPr lang="en-US" altLang="ko-KR" dirty="0">
                <a:latin typeface="+mj-ea"/>
                <a:ea typeface="+mj-ea"/>
              </a:rPr>
              <a:t>(</a:t>
            </a:r>
            <a:r>
              <a:rPr lang="ko-KR" altLang="en-US" dirty="0">
                <a:latin typeface="+mj-ea"/>
                <a:ea typeface="+mj-ea"/>
              </a:rPr>
              <a:t>기본값</a:t>
            </a:r>
            <a:r>
              <a:rPr lang="en-US" altLang="ko-KR" dirty="0">
                <a:latin typeface="+mj-ea"/>
                <a:ea typeface="+mj-ea"/>
              </a:rPr>
              <a:t>: -1)</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해당 설정 정책에 의해 로그가 삭제 대상이 됨</a:t>
            </a:r>
            <a:endParaRPr lang="ko-KR" altLang="en-US" dirty="0">
              <a:latin typeface="+mj-ea"/>
              <a:ea typeface="+mj-ea"/>
            </a:endParaRPr>
          </a:p>
        </p:txBody>
      </p:sp>
      <p:pic>
        <p:nvPicPr>
          <p:cNvPr id="33" name="그림 32">
            <a:extLst>
              <a:ext uri="{FF2B5EF4-FFF2-40B4-BE49-F238E27FC236}">
                <a16:creationId xmlns:a16="http://schemas.microsoft.com/office/drawing/2014/main" id="{B612C51D-599F-4BE9-A73F-D38DFC13969F}"/>
              </a:ext>
            </a:extLst>
          </p:cNvPr>
          <p:cNvPicPr>
            <a:picLocks noChangeAspect="1"/>
          </p:cNvPicPr>
          <p:nvPr/>
        </p:nvPicPr>
        <p:blipFill>
          <a:blip r:embed="rId2"/>
          <a:stretch>
            <a:fillRect/>
          </a:stretch>
        </p:blipFill>
        <p:spPr>
          <a:xfrm>
            <a:off x="3426034" y="4286445"/>
            <a:ext cx="4323868" cy="2498235"/>
          </a:xfrm>
          <a:prstGeom prst="rect">
            <a:avLst/>
          </a:prstGeom>
        </p:spPr>
      </p:pic>
      <p:sp>
        <p:nvSpPr>
          <p:cNvPr id="34" name="TextBox 33">
            <a:extLst>
              <a:ext uri="{FF2B5EF4-FFF2-40B4-BE49-F238E27FC236}">
                <a16:creationId xmlns:a16="http://schemas.microsoft.com/office/drawing/2014/main" id="{B314FF65-CD40-4824-B2FB-84B7479D8FC9}"/>
              </a:ext>
            </a:extLst>
          </p:cNvPr>
          <p:cNvSpPr txBox="1"/>
          <p:nvPr/>
        </p:nvSpPr>
        <p:spPr>
          <a:xfrm>
            <a:off x="781890" y="2310065"/>
            <a:ext cx="9103774" cy="1305999"/>
          </a:xfrm>
          <a:prstGeom prst="rect">
            <a:avLst/>
          </a:prstGeom>
          <a:noFill/>
        </p:spPr>
        <p:txBody>
          <a:bodyPr wrap="none" rtlCol="0">
            <a:spAutoFit/>
          </a:bodyPr>
          <a:lstStyle/>
          <a:p>
            <a:pPr>
              <a:lnSpc>
                <a:spcPct val="112000"/>
              </a:lnSpc>
            </a:pPr>
            <a:r>
              <a:rPr lang="ko-KR" altLang="en-US" dirty="0">
                <a:latin typeface="+mj-ea"/>
                <a:ea typeface="+mj-ea"/>
              </a:rPr>
              <a:t>예</a:t>
            </a:r>
            <a:r>
              <a:rPr lang="en-US" altLang="ko-KR" dirty="0">
                <a:latin typeface="+mj-ea"/>
                <a:ea typeface="+mj-ea"/>
              </a:rPr>
              <a:t>&gt; </a:t>
            </a:r>
            <a:r>
              <a:rPr lang="ko-KR" altLang="en-US" dirty="0">
                <a:latin typeface="+mj-ea"/>
                <a:ea typeface="+mj-ea"/>
              </a:rPr>
              <a:t>아래의 운영환경에서 </a:t>
            </a:r>
            <a:r>
              <a:rPr lang="en-US" altLang="ko-KR" dirty="0" err="1">
                <a:latin typeface="+mj-ea"/>
                <a:ea typeface="+mj-ea"/>
              </a:rPr>
              <a:t>log.retention.bytes</a:t>
            </a:r>
            <a:r>
              <a:rPr lang="ko-KR" altLang="en-US" dirty="0">
                <a:latin typeface="+mj-ea"/>
                <a:ea typeface="+mj-ea"/>
              </a:rPr>
              <a:t>가 </a:t>
            </a:r>
            <a:r>
              <a:rPr lang="en-US" altLang="ko-KR" dirty="0">
                <a:latin typeface="+mj-ea"/>
                <a:ea typeface="+mj-ea"/>
              </a:rPr>
              <a:t>1GB</a:t>
            </a:r>
            <a:r>
              <a:rPr lang="ko-KR" altLang="en-US" dirty="0">
                <a:latin typeface="+mj-ea"/>
                <a:ea typeface="+mj-ea"/>
              </a:rPr>
              <a:t>로 설정되었다면 필요한 </a:t>
            </a:r>
            <a:r>
              <a:rPr lang="en-US" altLang="ko-KR" dirty="0">
                <a:latin typeface="+mj-ea"/>
                <a:ea typeface="+mj-ea"/>
              </a:rPr>
              <a:t>Disk </a:t>
            </a:r>
            <a:r>
              <a:rPr lang="ko-KR" altLang="en-US" dirty="0">
                <a:latin typeface="+mj-ea"/>
                <a:ea typeface="+mj-ea"/>
              </a:rPr>
              <a:t>공간</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①</a:t>
            </a:r>
            <a:r>
              <a:rPr lang="en-US" altLang="ko-KR" dirty="0">
                <a:latin typeface="+mj-ea"/>
                <a:ea typeface="+mj-ea"/>
              </a:rPr>
              <a:t> Partition </a:t>
            </a:r>
            <a:r>
              <a:rPr lang="ko-KR" altLang="en-US" dirty="0">
                <a:latin typeface="+mj-ea"/>
                <a:ea typeface="+mj-ea"/>
              </a:rPr>
              <a:t>마다 </a:t>
            </a:r>
            <a:r>
              <a:rPr lang="en-US" altLang="ko-KR" dirty="0">
                <a:latin typeface="+mj-ea"/>
                <a:ea typeface="+mj-ea"/>
              </a:rPr>
              <a:t>1GB </a:t>
            </a:r>
            <a:r>
              <a:rPr lang="ko-KR" altLang="en-US" dirty="0">
                <a:latin typeface="+mj-ea"/>
                <a:ea typeface="+mj-ea"/>
              </a:rPr>
              <a:t>필요 </a:t>
            </a:r>
            <a:r>
              <a:rPr lang="en-US" altLang="ko-KR" dirty="0">
                <a:latin typeface="+mj-ea"/>
                <a:ea typeface="+mj-ea"/>
              </a:rPr>
              <a:t>(Replication </a:t>
            </a:r>
            <a:r>
              <a:rPr lang="ko-KR" altLang="en-US" dirty="0">
                <a:latin typeface="+mj-ea"/>
                <a:ea typeface="+mj-ea"/>
              </a:rPr>
              <a:t>되는 </a:t>
            </a:r>
            <a:r>
              <a:rPr lang="en-US" altLang="ko-KR" dirty="0">
                <a:latin typeface="+mj-ea"/>
                <a:ea typeface="+mj-ea"/>
              </a:rPr>
              <a:t>Partition</a:t>
            </a:r>
            <a:r>
              <a:rPr lang="ko-KR" altLang="en-US" dirty="0">
                <a:latin typeface="+mj-ea"/>
                <a:ea typeface="+mj-ea"/>
              </a:rPr>
              <a:t>도 동일</a:t>
            </a:r>
            <a:r>
              <a:rPr lang="en-US" altLang="ko-KR" dirty="0">
                <a:latin typeface="+mj-ea"/>
                <a:ea typeface="+mj-ea"/>
              </a:rPr>
              <a:t>)</a:t>
            </a:r>
          </a:p>
          <a:p>
            <a:pPr>
              <a:lnSpc>
                <a:spcPct val="112000"/>
              </a:lnSpc>
            </a:pPr>
            <a:r>
              <a:rPr lang="en-US" altLang="ko-KR" dirty="0">
                <a:latin typeface="+mj-ea"/>
                <a:ea typeface="+mj-ea"/>
              </a:rPr>
              <a:t> </a:t>
            </a:r>
            <a:r>
              <a:rPr lang="ko-KR" altLang="en-US" dirty="0">
                <a:latin typeface="+mj-ea"/>
                <a:ea typeface="+mj-ea"/>
              </a:rPr>
              <a:t>②</a:t>
            </a:r>
            <a:r>
              <a:rPr lang="en-US" altLang="ko-KR" dirty="0">
                <a:latin typeface="+mj-ea"/>
                <a:ea typeface="+mj-ea"/>
              </a:rPr>
              <a:t> Broker #2 </a:t>
            </a:r>
            <a:r>
              <a:rPr lang="ko-KR" altLang="en-US" dirty="0">
                <a:latin typeface="+mj-ea"/>
                <a:ea typeface="+mj-ea"/>
              </a:rPr>
              <a:t>기준 </a:t>
            </a:r>
            <a:r>
              <a:rPr lang="en-US" altLang="ko-KR" dirty="0">
                <a:latin typeface="+mj-ea"/>
                <a:ea typeface="+mj-ea"/>
              </a:rPr>
              <a:t>: 1GB * 3 = 3GB </a:t>
            </a:r>
            <a:r>
              <a:rPr lang="ko-KR" altLang="en-US" dirty="0">
                <a:latin typeface="+mj-ea"/>
                <a:ea typeface="+mj-ea"/>
              </a:rPr>
              <a:t>이상 확보 필요</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③</a:t>
            </a:r>
            <a:r>
              <a:rPr lang="en-US" altLang="ko-KR" dirty="0">
                <a:latin typeface="+mj-ea"/>
                <a:ea typeface="+mj-ea"/>
              </a:rPr>
              <a:t> </a:t>
            </a:r>
            <a:r>
              <a:rPr lang="en-US" altLang="ko-KR" dirty="0" err="1">
                <a:latin typeface="+mj-ea"/>
                <a:ea typeface="+mj-ea"/>
              </a:rPr>
              <a:t>log.segment.bytes</a:t>
            </a:r>
            <a:r>
              <a:rPr lang="ko-KR" altLang="en-US" dirty="0">
                <a:latin typeface="+mj-ea"/>
                <a:ea typeface="+mj-ea"/>
              </a:rPr>
              <a:t>까지 고려한다면 </a:t>
            </a:r>
            <a:r>
              <a:rPr lang="en-US" altLang="ko-KR" dirty="0">
                <a:latin typeface="+mj-ea"/>
                <a:ea typeface="+mj-ea"/>
              </a:rPr>
              <a:t>: (1GB + 1GB) * 3 = 6GB </a:t>
            </a:r>
            <a:r>
              <a:rPr lang="ko-KR" altLang="en-US" dirty="0">
                <a:latin typeface="+mj-ea"/>
                <a:ea typeface="+mj-ea"/>
              </a:rPr>
              <a:t>이상 확보 필요</a:t>
            </a:r>
            <a:endParaRPr lang="en-US" altLang="ko-KR" dirty="0">
              <a:latin typeface="+mj-ea"/>
              <a:ea typeface="+mj-ea"/>
            </a:endParaRPr>
          </a:p>
        </p:txBody>
      </p:sp>
      <p:sp>
        <p:nvSpPr>
          <p:cNvPr id="31" name="TextBox 30">
            <a:extLst>
              <a:ext uri="{FF2B5EF4-FFF2-40B4-BE49-F238E27FC236}">
                <a16:creationId xmlns:a16="http://schemas.microsoft.com/office/drawing/2014/main" id="{16FC9D8E-FB5B-4FBC-9B94-E7BD20883D23}"/>
              </a:ext>
            </a:extLst>
          </p:cNvPr>
          <p:cNvSpPr txBox="1"/>
          <p:nvPr/>
        </p:nvSpPr>
        <p:spPr>
          <a:xfrm>
            <a:off x="7494936" y="6507681"/>
            <a:ext cx="164224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Replication-factor : 2</a:t>
            </a:r>
            <a:endParaRPr lang="ko-KR" altLang="en-US" sz="1200" dirty="0">
              <a:latin typeface="+mj-ea"/>
              <a:ea typeface="+mj-ea"/>
            </a:endParaRPr>
          </a:p>
        </p:txBody>
      </p:sp>
      <p:sp>
        <p:nvSpPr>
          <p:cNvPr id="35" name="TextBox 34">
            <a:extLst>
              <a:ext uri="{FF2B5EF4-FFF2-40B4-BE49-F238E27FC236}">
                <a16:creationId xmlns:a16="http://schemas.microsoft.com/office/drawing/2014/main" id="{86D718A2-B0BD-4D7C-8B52-3758F210FB20}"/>
              </a:ext>
            </a:extLst>
          </p:cNvPr>
          <p:cNvSpPr txBox="1"/>
          <p:nvPr/>
        </p:nvSpPr>
        <p:spPr>
          <a:xfrm>
            <a:off x="2645962" y="3776147"/>
            <a:ext cx="7922362"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ko-KR" altLang="en-US" sz="1200" dirty="0">
                <a:latin typeface="+mj-ea"/>
                <a:ea typeface="+mj-ea"/>
              </a:rPr>
              <a:t>로그가 생성되는 기본 단위</a:t>
            </a:r>
            <a:r>
              <a:rPr lang="en-US" altLang="ko-KR" sz="1200" dirty="0">
                <a:latin typeface="+mj-ea"/>
                <a:ea typeface="+mj-ea"/>
              </a:rPr>
              <a:t>(</a:t>
            </a:r>
            <a:r>
              <a:rPr lang="ko-KR" altLang="en-US" sz="1200" dirty="0">
                <a:latin typeface="+mj-ea"/>
                <a:ea typeface="+mj-ea"/>
              </a:rPr>
              <a:t>기본값 </a:t>
            </a:r>
            <a:r>
              <a:rPr lang="en-US" altLang="ko-KR" sz="1200" dirty="0">
                <a:latin typeface="+mj-ea"/>
                <a:ea typeface="+mj-ea"/>
              </a:rPr>
              <a:t>: 1GB)</a:t>
            </a:r>
            <a:r>
              <a:rPr lang="ko-KR" altLang="en-US" sz="1200" dirty="0">
                <a:latin typeface="+mj-ea"/>
                <a:ea typeface="+mj-ea"/>
              </a:rPr>
              <a:t>이며</a:t>
            </a:r>
            <a:r>
              <a:rPr lang="en-US" altLang="ko-KR" sz="1200" dirty="0">
                <a:latin typeface="+mj-ea"/>
                <a:ea typeface="+mj-ea"/>
              </a:rPr>
              <a:t>, </a:t>
            </a:r>
            <a:r>
              <a:rPr lang="ko-KR" altLang="en-US" sz="1200" dirty="0">
                <a:latin typeface="+mj-ea"/>
                <a:ea typeface="+mj-ea"/>
              </a:rPr>
              <a:t>해당 크기가 도달하기 전에는 </a:t>
            </a:r>
            <a:r>
              <a:rPr lang="en-US" altLang="ko-KR" sz="1200" dirty="0">
                <a:latin typeface="+mj-ea"/>
                <a:ea typeface="+mj-ea"/>
              </a:rPr>
              <a:t>retention </a:t>
            </a:r>
            <a:r>
              <a:rPr lang="ko-KR" altLang="en-US" sz="1200" dirty="0">
                <a:latin typeface="+mj-ea"/>
                <a:ea typeface="+mj-ea"/>
              </a:rPr>
              <a:t>정책에 영향을 받지 않음</a:t>
            </a:r>
          </a:p>
        </p:txBody>
      </p:sp>
      <p:sp>
        <p:nvSpPr>
          <p:cNvPr id="36" name="직사각형 35">
            <a:extLst>
              <a:ext uri="{FF2B5EF4-FFF2-40B4-BE49-F238E27FC236}">
                <a16:creationId xmlns:a16="http://schemas.microsoft.com/office/drawing/2014/main" id="{F3B2C7ED-B3DF-4C25-876A-1B54B9B1A78D}"/>
              </a:ext>
            </a:extLst>
          </p:cNvPr>
          <p:cNvSpPr/>
          <p:nvPr/>
        </p:nvSpPr>
        <p:spPr>
          <a:xfrm>
            <a:off x="1238250" y="3283652"/>
            <a:ext cx="1905000" cy="3324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FFCC1D9C-FC6B-4F15-B6C4-A19BB65D152C}"/>
              </a:ext>
            </a:extLst>
          </p:cNvPr>
          <p:cNvCxnSpPr>
            <a:cxnSpLocks/>
            <a:stCxn id="36" idx="2"/>
            <a:endCxn id="35" idx="1"/>
          </p:cNvCxnSpPr>
          <p:nvPr/>
        </p:nvCxnSpPr>
        <p:spPr>
          <a:xfrm rot="16200000" flipH="1">
            <a:off x="2269065" y="3537749"/>
            <a:ext cx="298583" cy="455212"/>
          </a:xfrm>
          <a:prstGeom prst="bentConnector2">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19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EBC5D1-F517-43A4-8E2C-E5F4750D5D2D}"/>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4" name="TextBox 3">
            <a:extLst>
              <a:ext uri="{FF2B5EF4-FFF2-40B4-BE49-F238E27FC236}">
                <a16:creationId xmlns:a16="http://schemas.microsoft.com/office/drawing/2014/main" id="{15D2EE9A-2489-4A92-B90A-D0643A033116}"/>
              </a:ext>
            </a:extLst>
          </p:cNvPr>
          <p:cNvSpPr txBox="1"/>
          <p:nvPr/>
        </p:nvSpPr>
        <p:spPr>
          <a:xfrm>
            <a:off x="635209" y="1051680"/>
            <a:ext cx="11325921" cy="1287147"/>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err="1">
                <a:latin typeface="+mj-ea"/>
                <a:ea typeface="+mj-ea"/>
              </a:rPr>
              <a:t>log.segment.bytes</a:t>
            </a:r>
            <a:r>
              <a:rPr lang="en-US" altLang="ko-KR" dirty="0">
                <a:latin typeface="+mj-ea"/>
                <a:ea typeface="+mj-ea"/>
              </a:rPr>
              <a:t> : </a:t>
            </a:r>
            <a:r>
              <a:rPr lang="ko-KR" altLang="en-US" dirty="0">
                <a:latin typeface="+mj-ea"/>
                <a:ea typeface="+mj-ea"/>
              </a:rPr>
              <a:t>로그 저장 크기</a:t>
            </a:r>
            <a:r>
              <a:rPr lang="en-US" altLang="ko-KR" dirty="0">
                <a:latin typeface="+mj-ea"/>
                <a:ea typeface="+mj-ea"/>
              </a:rPr>
              <a:t>, </a:t>
            </a:r>
            <a:r>
              <a:rPr lang="ko-KR" altLang="en-US" dirty="0">
                <a:latin typeface="+mj-ea"/>
                <a:ea typeface="+mj-ea"/>
              </a:rPr>
              <a:t>해당 크기에 도달하면 기존 로그는 닫히고 새 로그가 생성</a:t>
            </a:r>
            <a:r>
              <a:rPr lang="en-US" altLang="ko-KR" dirty="0">
                <a:latin typeface="+mj-ea"/>
                <a:ea typeface="+mj-ea"/>
              </a:rPr>
              <a:t>(</a:t>
            </a:r>
            <a:r>
              <a:rPr lang="ko-KR" altLang="en-US" dirty="0">
                <a:latin typeface="+mj-ea"/>
                <a:ea typeface="+mj-ea"/>
              </a:rPr>
              <a:t>기본값</a:t>
            </a:r>
            <a:r>
              <a:rPr lang="en-US" altLang="ko-KR" dirty="0">
                <a:latin typeface="+mj-ea"/>
                <a:ea typeface="+mj-ea"/>
              </a:rPr>
              <a:t>: 1GB)</a:t>
            </a:r>
          </a:p>
          <a:p>
            <a:pPr>
              <a:lnSpc>
                <a:spcPct val="150000"/>
              </a:lnSpc>
            </a:pPr>
            <a:r>
              <a:rPr lang="en-US" altLang="ko-KR" dirty="0">
                <a:latin typeface="+mj-ea"/>
                <a:ea typeface="+mj-ea"/>
              </a:rPr>
              <a:t>log.segment.ms : </a:t>
            </a:r>
            <a:r>
              <a:rPr lang="ko-KR" altLang="en-US" dirty="0">
                <a:latin typeface="+mj-ea"/>
                <a:ea typeface="+mj-ea"/>
              </a:rPr>
              <a:t>현재 로그가 닫혀야 하는 한계 시간</a:t>
            </a:r>
            <a:r>
              <a:rPr lang="en-US" altLang="ko-KR" dirty="0">
                <a:latin typeface="+mj-ea"/>
                <a:ea typeface="+mj-ea"/>
              </a:rPr>
              <a:t>(</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로그 세그먼트가 닫히며</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닫힌 로그는 </a:t>
            </a:r>
            <a:r>
              <a:rPr lang="en-US" altLang="ko-KR" dirty="0">
                <a:latin typeface="+mj-ea"/>
                <a:ea typeface="+mj-ea"/>
                <a:sym typeface="Wingdings" panose="05000000000000000000" pitchFamily="2" charset="2"/>
              </a:rPr>
              <a:t>retention </a:t>
            </a:r>
            <a:r>
              <a:rPr lang="ko-KR" altLang="en-US" dirty="0">
                <a:latin typeface="+mj-ea"/>
                <a:ea typeface="+mj-ea"/>
                <a:sym typeface="Wingdings" panose="05000000000000000000" pitchFamily="2" charset="2"/>
              </a:rPr>
              <a:t>정책이 적용됨</a:t>
            </a:r>
            <a:endParaRPr lang="ko-KR" altLang="en-US" dirty="0">
              <a:latin typeface="+mj-ea"/>
              <a:ea typeface="+mj-ea"/>
            </a:endParaRPr>
          </a:p>
        </p:txBody>
      </p:sp>
      <p:sp>
        <p:nvSpPr>
          <p:cNvPr id="5" name="TextBox 4">
            <a:extLst>
              <a:ext uri="{FF2B5EF4-FFF2-40B4-BE49-F238E27FC236}">
                <a16:creationId xmlns:a16="http://schemas.microsoft.com/office/drawing/2014/main" id="{9CDFB2E9-5F51-43E2-AF21-97B3B96ECCDF}"/>
              </a:ext>
            </a:extLst>
          </p:cNvPr>
          <p:cNvSpPr txBox="1"/>
          <p:nvPr/>
        </p:nvSpPr>
        <p:spPr>
          <a:xfrm>
            <a:off x="6540287" y="2372480"/>
            <a:ext cx="542084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en-US" altLang="ko-KR" sz="1200" dirty="0" err="1">
                <a:latin typeface="+mj-ea"/>
                <a:ea typeface="+mj-ea"/>
              </a:rPr>
              <a:t>log.segment.byte</a:t>
            </a:r>
            <a:r>
              <a:rPr lang="ko-KR" altLang="en-US" sz="1200" dirty="0">
                <a:latin typeface="+mj-ea"/>
                <a:ea typeface="+mj-ea"/>
              </a:rPr>
              <a:t>에 도달하지 않더라도 한계 시간에 도달하면 로그는 닫힘</a:t>
            </a:r>
          </a:p>
        </p:txBody>
      </p:sp>
      <p:sp>
        <p:nvSpPr>
          <p:cNvPr id="6" name="TextBox 5">
            <a:extLst>
              <a:ext uri="{FF2B5EF4-FFF2-40B4-BE49-F238E27FC236}">
                <a16:creationId xmlns:a16="http://schemas.microsoft.com/office/drawing/2014/main" id="{7B2B6D78-F148-4EE3-8C6F-3C88179F27C2}"/>
              </a:ext>
            </a:extLst>
          </p:cNvPr>
          <p:cNvSpPr txBox="1"/>
          <p:nvPr/>
        </p:nvSpPr>
        <p:spPr>
          <a:xfrm>
            <a:off x="635209" y="2924175"/>
            <a:ext cx="11360739"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예</a:t>
            </a:r>
            <a:r>
              <a:rPr lang="en-US" altLang="ko-KR" dirty="0">
                <a:latin typeface="+mj-ea"/>
                <a:ea typeface="+mj-ea"/>
              </a:rPr>
              <a:t>&gt; </a:t>
            </a:r>
            <a:r>
              <a:rPr lang="ko-KR" altLang="en-US" dirty="0">
                <a:latin typeface="+mj-ea"/>
                <a:ea typeface="+mj-ea"/>
              </a:rPr>
              <a:t>하루에 유입되는 메시지 총량이 </a:t>
            </a:r>
            <a:r>
              <a:rPr lang="en-US" altLang="ko-KR" dirty="0">
                <a:latin typeface="+mj-ea"/>
                <a:ea typeface="+mj-ea"/>
              </a:rPr>
              <a:t>100MB</a:t>
            </a:r>
            <a:r>
              <a:rPr lang="ko-KR" altLang="en-US" dirty="0">
                <a:latin typeface="+mj-ea"/>
                <a:ea typeface="+mj-ea"/>
              </a:rPr>
              <a:t> 인 경우</a:t>
            </a:r>
            <a:r>
              <a:rPr lang="en-US" altLang="ko-KR" dirty="0">
                <a:latin typeface="+mj-ea"/>
                <a:ea typeface="+mj-ea"/>
              </a:rPr>
              <a:t>, </a:t>
            </a:r>
            <a:r>
              <a:rPr lang="ko-KR" altLang="en-US" dirty="0">
                <a:latin typeface="+mj-ea"/>
                <a:ea typeface="+mj-ea"/>
              </a:rPr>
              <a:t>관련 로그가 </a:t>
            </a:r>
            <a:r>
              <a:rPr lang="ko-KR" altLang="en-US" dirty="0" err="1">
                <a:latin typeface="+mj-ea"/>
                <a:ea typeface="+mj-ea"/>
              </a:rPr>
              <a:t>삭제될때</a:t>
            </a:r>
            <a:r>
              <a:rPr lang="ko-KR" altLang="en-US" dirty="0">
                <a:latin typeface="+mj-ea"/>
                <a:ea typeface="+mj-ea"/>
              </a:rPr>
              <a:t> 까지 소요되는 시간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①</a:t>
            </a:r>
            <a:r>
              <a:rPr lang="en-US" altLang="ko-KR" dirty="0">
                <a:latin typeface="+mj-ea"/>
                <a:ea typeface="+mj-ea"/>
              </a:rPr>
              <a:t> 100MB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7</a:t>
            </a:r>
            <a:r>
              <a:rPr lang="ko-KR" altLang="en-US" dirty="0">
                <a:latin typeface="+mj-ea"/>
                <a:ea typeface="+mj-ea"/>
              </a:rPr>
              <a:t>일  </a:t>
            </a:r>
            <a:r>
              <a:rPr lang="en-US" altLang="ko-KR" dirty="0">
                <a:latin typeface="+mj-ea"/>
                <a:ea typeface="+mj-ea"/>
              </a:rPr>
              <a:t>= 700MB</a:t>
            </a:r>
            <a:r>
              <a:rPr lang="ko-KR" altLang="en-US" dirty="0">
                <a:latin typeface="+mj-ea"/>
                <a:ea typeface="+mj-ea"/>
              </a:rPr>
              <a:t> </a:t>
            </a:r>
            <a:r>
              <a:rPr lang="ko-KR" altLang="en-US" dirty="0" err="1">
                <a:latin typeface="+mj-ea"/>
                <a:ea typeface="+mj-ea"/>
              </a:rPr>
              <a:t>도달시</a:t>
            </a:r>
            <a:r>
              <a:rPr lang="en-US" altLang="ko-KR" dirty="0">
                <a:latin typeface="+mj-ea"/>
                <a:ea typeface="+mj-ea"/>
              </a:rPr>
              <a:t> log.segment.ms </a:t>
            </a:r>
            <a:r>
              <a:rPr lang="ko-KR" altLang="en-US" dirty="0">
                <a:latin typeface="+mj-ea"/>
                <a:ea typeface="+mj-ea"/>
              </a:rPr>
              <a:t>조건을 충족하게 됨</a:t>
            </a:r>
            <a:endParaRPr lang="en-US" altLang="ko-KR" dirty="0">
              <a:latin typeface="+mj-ea"/>
              <a:ea typeface="+mj-ea"/>
            </a:endParaRPr>
          </a:p>
          <a:p>
            <a:pPr>
              <a:lnSpc>
                <a:spcPct val="150000"/>
              </a:lnSpc>
            </a:pPr>
            <a:r>
              <a:rPr lang="ko-KR" altLang="en-US" dirty="0">
                <a:latin typeface="+mj-ea"/>
                <a:ea typeface="+mj-ea"/>
              </a:rPr>
              <a:t> ②</a:t>
            </a:r>
            <a:r>
              <a:rPr lang="en-US" altLang="ko-KR" dirty="0">
                <a:latin typeface="+mj-ea"/>
                <a:ea typeface="+mj-ea"/>
              </a:rPr>
              <a:t> log.retention.ms(</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r>
              <a:rPr lang="ko-KR" altLang="en-US" dirty="0">
                <a:latin typeface="+mj-ea"/>
                <a:ea typeface="+mj-ea"/>
              </a:rPr>
              <a:t>도 충족하게 되어 삭제 대상이 됨</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③ </a:t>
            </a:r>
            <a:r>
              <a:rPr lang="en-US" altLang="ko-KR" dirty="0">
                <a:latin typeface="+mj-ea"/>
                <a:ea typeface="+mj-ea"/>
              </a:rPr>
              <a:t>7</a:t>
            </a:r>
            <a:r>
              <a:rPr lang="ko-KR" altLang="en-US" dirty="0">
                <a:latin typeface="+mj-ea"/>
                <a:ea typeface="+mj-ea"/>
              </a:rPr>
              <a:t>일 </a:t>
            </a:r>
            <a:r>
              <a:rPr lang="en-US" altLang="ko-KR" dirty="0">
                <a:latin typeface="+mj-ea"/>
                <a:ea typeface="+mj-ea"/>
              </a:rPr>
              <a:t>+ log.retention.check.interval.ms + </a:t>
            </a:r>
            <a:r>
              <a:rPr lang="en-US" altLang="ko-KR" sz="1800" dirty="0">
                <a:latin typeface="+mj-ea"/>
                <a:ea typeface="+mj-ea"/>
              </a:rPr>
              <a:t>file.delete.delay.ms </a:t>
            </a:r>
            <a:r>
              <a:rPr lang="ko-KR" altLang="en-US" sz="1800" dirty="0">
                <a:latin typeface="+mj-ea"/>
                <a:ea typeface="+mj-ea"/>
              </a:rPr>
              <a:t>이후 최종 삭제됨</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파일에 </a:t>
            </a:r>
            <a:r>
              <a:rPr lang="en-US" altLang="ko-KR" dirty="0">
                <a:latin typeface="+mj-ea"/>
                <a:ea typeface="+mj-ea"/>
              </a:rPr>
              <a:t>deleted</a:t>
            </a:r>
            <a:r>
              <a:rPr lang="ko-KR" altLang="en-US" dirty="0">
                <a:latin typeface="+mj-ea"/>
                <a:ea typeface="+mj-ea"/>
              </a:rPr>
              <a:t>라는 이름으로 마킹</a:t>
            </a:r>
            <a:r>
              <a:rPr lang="en-US" altLang="ko-KR" dirty="0">
                <a:latin typeface="+mj-ea"/>
                <a:ea typeface="+mj-ea"/>
              </a:rPr>
              <a:t>(</a:t>
            </a:r>
            <a:r>
              <a:rPr lang="ko-KR" altLang="en-US" dirty="0">
                <a:latin typeface="+mj-ea"/>
                <a:ea typeface="+mj-ea"/>
              </a:rPr>
              <a:t>확장자 접미사</a:t>
            </a:r>
            <a:r>
              <a:rPr lang="en-US" altLang="ko-KR" dirty="0">
                <a:latin typeface="+mj-ea"/>
                <a:ea typeface="+mj-ea"/>
              </a:rPr>
              <a:t>)</a:t>
            </a:r>
            <a:r>
              <a:rPr lang="ko-KR" altLang="en-US" dirty="0">
                <a:latin typeface="+mj-ea"/>
                <a:ea typeface="+mj-ea"/>
              </a:rPr>
              <a:t>을 </a:t>
            </a:r>
            <a:r>
              <a:rPr lang="ko-KR" altLang="en-US" dirty="0" err="1">
                <a:latin typeface="+mj-ea"/>
                <a:ea typeface="+mj-ea"/>
              </a:rPr>
              <a:t>해두고</a:t>
            </a:r>
            <a:r>
              <a:rPr lang="en-US" altLang="ko-KR" dirty="0">
                <a:latin typeface="+mj-ea"/>
                <a:ea typeface="+mj-ea"/>
              </a:rPr>
              <a:t>,</a:t>
            </a:r>
            <a:r>
              <a:rPr lang="ko-KR" altLang="en-US" dirty="0">
                <a:latin typeface="+mj-ea"/>
                <a:ea typeface="+mj-ea"/>
              </a:rPr>
              <a:t> </a:t>
            </a:r>
            <a:r>
              <a:rPr lang="en-US" altLang="ko-KR" sz="1800" dirty="0">
                <a:latin typeface="+mj-ea"/>
                <a:ea typeface="+mj-ea"/>
              </a:rPr>
              <a:t>file.delete.delay.ms(</a:t>
            </a:r>
            <a:r>
              <a:rPr lang="ko-KR" altLang="en-US" sz="1800" dirty="0">
                <a:latin typeface="+mj-ea"/>
                <a:ea typeface="+mj-ea"/>
              </a:rPr>
              <a:t>기본값 </a:t>
            </a:r>
            <a:r>
              <a:rPr lang="en-US" altLang="ko-KR" sz="1800" dirty="0">
                <a:latin typeface="+mj-ea"/>
                <a:ea typeface="+mj-ea"/>
              </a:rPr>
              <a:t>: 1</a:t>
            </a:r>
            <a:r>
              <a:rPr lang="ko-KR" altLang="en-US" sz="1800" dirty="0">
                <a:latin typeface="+mj-ea"/>
                <a:ea typeface="+mj-ea"/>
              </a:rPr>
              <a:t>분</a:t>
            </a:r>
            <a:r>
              <a:rPr lang="en-US" altLang="ko-KR" sz="1800" dirty="0">
                <a:latin typeface="+mj-ea"/>
                <a:ea typeface="+mj-ea"/>
              </a:rPr>
              <a:t>)</a:t>
            </a:r>
            <a:r>
              <a:rPr lang="ko-KR" altLang="en-US" sz="1800" dirty="0">
                <a:latin typeface="+mj-ea"/>
                <a:ea typeface="+mj-ea"/>
              </a:rPr>
              <a:t>후에 삭제함</a:t>
            </a:r>
            <a:endParaRPr lang="en-US" altLang="ko-KR" sz="1800" dirty="0">
              <a:latin typeface="+mj-ea"/>
              <a:ea typeface="+mj-ea"/>
            </a:endParaRPr>
          </a:p>
          <a:p>
            <a:pPr>
              <a:lnSpc>
                <a:spcPct val="150000"/>
              </a:lnSpc>
            </a:pPr>
            <a:r>
              <a:rPr lang="en-US" altLang="ko-KR" dirty="0">
                <a:latin typeface="+mj-ea"/>
                <a:ea typeface="+mj-ea"/>
              </a:rPr>
              <a:t>  * log.retention.check.interval.ms(</a:t>
            </a:r>
            <a:r>
              <a:rPr lang="ko-KR" altLang="en-US" dirty="0">
                <a:latin typeface="+mj-ea"/>
                <a:ea typeface="+mj-ea"/>
              </a:rPr>
              <a:t>기본값 </a:t>
            </a:r>
            <a:r>
              <a:rPr lang="en-US" altLang="ko-KR" dirty="0">
                <a:latin typeface="+mj-ea"/>
                <a:ea typeface="+mj-ea"/>
              </a:rPr>
              <a:t>: 5</a:t>
            </a:r>
            <a:r>
              <a:rPr lang="ko-KR" altLang="en-US" dirty="0">
                <a:latin typeface="+mj-ea"/>
                <a:ea typeface="+mj-ea"/>
              </a:rPr>
              <a:t>분</a:t>
            </a:r>
            <a:r>
              <a:rPr lang="en-US" altLang="ko-KR" dirty="0">
                <a:latin typeface="+mj-ea"/>
                <a:ea typeface="+mj-ea"/>
              </a:rPr>
              <a:t>)</a:t>
            </a:r>
            <a:r>
              <a:rPr lang="ko-KR" altLang="en-US" dirty="0">
                <a:latin typeface="+mj-ea"/>
                <a:ea typeface="+mj-ea"/>
              </a:rPr>
              <a:t> 삭제할 대상을 확인하는 주기</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보통 </a:t>
            </a:r>
            <a:r>
              <a:rPr lang="en-US" altLang="ko-KR" dirty="0" err="1">
                <a:latin typeface="+mj-ea"/>
                <a:ea typeface="+mj-ea"/>
              </a:rPr>
              <a:t>log.segment.bytes</a:t>
            </a:r>
            <a:r>
              <a:rPr lang="en-US" altLang="ko-KR" dirty="0">
                <a:latin typeface="+mj-ea"/>
                <a:ea typeface="+mj-ea"/>
              </a:rPr>
              <a:t> </a:t>
            </a:r>
            <a:r>
              <a:rPr lang="ko-KR" altLang="en-US" dirty="0">
                <a:latin typeface="+mj-ea"/>
                <a:ea typeface="+mj-ea"/>
              </a:rPr>
              <a:t>≤</a:t>
            </a:r>
            <a:r>
              <a:rPr lang="en-US" altLang="ko-KR" dirty="0">
                <a:latin typeface="+mj-ea"/>
                <a:ea typeface="+mj-ea"/>
              </a:rPr>
              <a:t> </a:t>
            </a:r>
            <a:r>
              <a:rPr lang="en-US" altLang="ko-KR" dirty="0" err="1">
                <a:latin typeface="+mj-ea"/>
                <a:ea typeface="+mj-ea"/>
              </a:rPr>
              <a:t>log.retention.bytes</a:t>
            </a:r>
            <a:r>
              <a:rPr lang="en-US" altLang="ko-KR" dirty="0">
                <a:latin typeface="+mj-ea"/>
                <a:ea typeface="+mj-ea"/>
              </a:rPr>
              <a:t> </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29641588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E1731-59BF-4642-A6D0-5E4093958D7E}"/>
              </a:ext>
            </a:extLst>
          </p:cNvPr>
          <p:cNvSpPr>
            <a:spLocks noGrp="1"/>
          </p:cNvSpPr>
          <p:nvPr>
            <p:ph type="title"/>
          </p:nvPr>
        </p:nvSpPr>
        <p:spPr>
          <a:xfrm>
            <a:off x="0" y="0"/>
            <a:ext cx="8596668" cy="1320800"/>
          </a:xfrm>
        </p:spPr>
        <p:txBody>
          <a:bodyPr/>
          <a:lstStyle/>
          <a:p>
            <a:r>
              <a:rPr lang="en-US" altLang="ko-KR" dirty="0"/>
              <a:t>Topic Level</a:t>
            </a:r>
            <a:r>
              <a:rPr lang="ko-KR" altLang="en-US" dirty="0"/>
              <a:t>에서 변경 가능한 설정</a:t>
            </a:r>
          </a:p>
        </p:txBody>
      </p:sp>
      <p:sp>
        <p:nvSpPr>
          <p:cNvPr id="3" name="TextBox 2">
            <a:extLst>
              <a:ext uri="{FF2B5EF4-FFF2-40B4-BE49-F238E27FC236}">
                <a16:creationId xmlns:a16="http://schemas.microsoft.com/office/drawing/2014/main" id="{92A3F96F-CE2C-4A1D-AD09-7AAF3EB40CF0}"/>
              </a:ext>
            </a:extLst>
          </p:cNvPr>
          <p:cNvSpPr txBox="1"/>
          <p:nvPr/>
        </p:nvSpPr>
        <p:spPr>
          <a:xfrm>
            <a:off x="966737" y="660400"/>
            <a:ext cx="6121932" cy="369332"/>
          </a:xfrm>
          <a:prstGeom prst="rect">
            <a:avLst/>
          </a:prstGeom>
          <a:noFill/>
        </p:spPr>
        <p:txBody>
          <a:bodyPr wrap="none" rtlCol="0">
            <a:spAutoFit/>
          </a:bodyPr>
          <a:lstStyle/>
          <a:p>
            <a:r>
              <a:rPr lang="en-US" altLang="ko-KR" b="0" i="0" dirty="0">
                <a:solidFill>
                  <a:srgbClr val="333333"/>
                </a:solidFill>
                <a:effectLst/>
                <a:latin typeface="+mj-ea"/>
                <a:ea typeface="+mj-ea"/>
              </a:rPr>
              <a:t>Topic </a:t>
            </a:r>
            <a:r>
              <a:rPr lang="ko-KR" altLang="en-US" b="0" i="0" dirty="0">
                <a:solidFill>
                  <a:srgbClr val="333333"/>
                </a:solidFill>
                <a:effectLst/>
                <a:latin typeface="+mj-ea"/>
                <a:ea typeface="+mj-ea"/>
              </a:rPr>
              <a:t>단위 적용시 </a:t>
            </a:r>
            <a:r>
              <a:rPr lang="en-US" altLang="ko-KR" b="0" i="0" dirty="0">
                <a:solidFill>
                  <a:srgbClr val="333333"/>
                </a:solidFill>
                <a:effectLst/>
                <a:latin typeface="+mj-ea"/>
                <a:ea typeface="+mj-ea"/>
              </a:rPr>
              <a:t>broker</a:t>
            </a:r>
            <a:r>
              <a:rPr lang="ko-KR" altLang="en-US" b="0" i="0" dirty="0">
                <a:solidFill>
                  <a:srgbClr val="333333"/>
                </a:solidFill>
                <a:effectLst/>
                <a:latin typeface="+mj-ea"/>
                <a:ea typeface="+mj-ea"/>
              </a:rPr>
              <a:t>를 </a:t>
            </a:r>
            <a:r>
              <a:rPr lang="ko-KR" altLang="en-US" b="0" i="0" dirty="0" err="1">
                <a:solidFill>
                  <a:srgbClr val="333333"/>
                </a:solidFill>
                <a:effectLst/>
                <a:latin typeface="+mj-ea"/>
                <a:ea typeface="+mj-ea"/>
              </a:rPr>
              <a:t>재기동하지</a:t>
            </a:r>
            <a:r>
              <a:rPr lang="ko-KR" altLang="en-US" b="0" i="0" dirty="0">
                <a:solidFill>
                  <a:srgbClr val="333333"/>
                </a:solidFill>
                <a:effectLst/>
                <a:latin typeface="+mj-ea"/>
                <a:ea typeface="+mj-ea"/>
              </a:rPr>
              <a:t> 않아도 변경 가능</a:t>
            </a:r>
            <a:endParaRPr lang="ko-KR" altLang="en-US" dirty="0">
              <a:latin typeface="+mj-ea"/>
              <a:ea typeface="+mj-ea"/>
            </a:endParaRPr>
          </a:p>
        </p:txBody>
      </p:sp>
      <p:sp>
        <p:nvSpPr>
          <p:cNvPr id="4" name="TextBox 3">
            <a:extLst>
              <a:ext uri="{FF2B5EF4-FFF2-40B4-BE49-F238E27FC236}">
                <a16:creationId xmlns:a16="http://schemas.microsoft.com/office/drawing/2014/main" id="{00507844-F16E-4851-9EC4-4ADAEF07AAD7}"/>
              </a:ext>
            </a:extLst>
          </p:cNvPr>
          <p:cNvSpPr txBox="1"/>
          <p:nvPr/>
        </p:nvSpPr>
        <p:spPr>
          <a:xfrm>
            <a:off x="966737" y="1843385"/>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kafka-topics.sh --bootstrap-server localhost:9092 --create --topic </a:t>
            </a:r>
            <a:r>
              <a:rPr lang="en-US" altLang="ko-KR" dirty="0" err="1">
                <a:latin typeface="+mj-ea"/>
                <a:ea typeface="+mj-ea"/>
              </a:rPr>
              <a:t>kopo</a:t>
            </a:r>
            <a:r>
              <a:rPr lang="en-US" altLang="ko-KR" dirty="0">
                <a:latin typeface="+mj-ea"/>
                <a:ea typeface="+mj-ea"/>
              </a:rPr>
              <a:t>-topic --partitions 1 --replication-factor 1 --config </a:t>
            </a:r>
            <a:r>
              <a:rPr lang="en-US" altLang="ko-KR" dirty="0" err="1">
                <a:latin typeface="+mj-ea"/>
                <a:ea typeface="+mj-ea"/>
              </a:rPr>
              <a:t>max.message.bytes</a:t>
            </a:r>
            <a:r>
              <a:rPr lang="en-US" altLang="ko-KR" dirty="0">
                <a:latin typeface="+mj-ea"/>
                <a:ea typeface="+mj-ea"/>
              </a:rPr>
              <a:t>=64000</a:t>
            </a:r>
            <a:endParaRPr lang="ko-KR" altLang="en-US" dirty="0">
              <a:latin typeface="+mj-ea"/>
              <a:ea typeface="+mj-ea"/>
            </a:endParaRPr>
          </a:p>
        </p:txBody>
      </p:sp>
      <p:sp>
        <p:nvSpPr>
          <p:cNvPr id="6" name="TextBox 5">
            <a:extLst>
              <a:ext uri="{FF2B5EF4-FFF2-40B4-BE49-F238E27FC236}">
                <a16:creationId xmlns:a16="http://schemas.microsoft.com/office/drawing/2014/main" id="{46A05B72-DA3C-4B4F-B871-7FECD57249FD}"/>
              </a:ext>
            </a:extLst>
          </p:cNvPr>
          <p:cNvSpPr txBox="1"/>
          <p:nvPr/>
        </p:nvSpPr>
        <p:spPr>
          <a:xfrm>
            <a:off x="966737" y="1474053"/>
            <a:ext cx="3512500"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토픽 생성시 설정 적용하는 방법</a:t>
            </a:r>
          </a:p>
        </p:txBody>
      </p:sp>
      <p:sp>
        <p:nvSpPr>
          <p:cNvPr id="7" name="TextBox 6">
            <a:extLst>
              <a:ext uri="{FF2B5EF4-FFF2-40B4-BE49-F238E27FC236}">
                <a16:creationId xmlns:a16="http://schemas.microsoft.com/office/drawing/2014/main" id="{CB66737E-5A25-4F38-ACC0-E48496E9CF6B}"/>
              </a:ext>
            </a:extLst>
          </p:cNvPr>
          <p:cNvSpPr txBox="1"/>
          <p:nvPr/>
        </p:nvSpPr>
        <p:spPr>
          <a:xfrm>
            <a:off x="966737" y="3043714"/>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add-config</a:t>
            </a:r>
            <a:r>
              <a:rPr lang="en-US" altLang="ko-KR" dirty="0">
                <a:latin typeface="+mj-ea"/>
                <a:ea typeface="+mj-ea"/>
              </a:rPr>
              <a:t> </a:t>
            </a:r>
            <a:r>
              <a:rPr lang="en-US" altLang="ko-KR" dirty="0" err="1">
                <a:latin typeface="+mj-ea"/>
                <a:ea typeface="+mj-ea"/>
              </a:rPr>
              <a:t>max.message.bytes</a:t>
            </a:r>
            <a:r>
              <a:rPr lang="en-US" altLang="ko-KR" dirty="0">
                <a:latin typeface="+mj-ea"/>
                <a:ea typeface="+mj-ea"/>
              </a:rPr>
              <a:t>=128000</a:t>
            </a:r>
            <a:endParaRPr lang="ko-KR" altLang="en-US" dirty="0">
              <a:latin typeface="+mj-ea"/>
              <a:ea typeface="+mj-ea"/>
            </a:endParaRPr>
          </a:p>
        </p:txBody>
      </p:sp>
      <p:sp>
        <p:nvSpPr>
          <p:cNvPr id="8" name="TextBox 7">
            <a:extLst>
              <a:ext uri="{FF2B5EF4-FFF2-40B4-BE49-F238E27FC236}">
                <a16:creationId xmlns:a16="http://schemas.microsoft.com/office/drawing/2014/main" id="{7A5E5A44-18CB-4D02-B814-158867A1B433}"/>
              </a:ext>
            </a:extLst>
          </p:cNvPr>
          <p:cNvSpPr txBox="1"/>
          <p:nvPr/>
        </p:nvSpPr>
        <p:spPr>
          <a:xfrm>
            <a:off x="966737" y="2674382"/>
            <a:ext cx="2185342"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수정</a:t>
            </a:r>
            <a:r>
              <a:rPr lang="en-US" altLang="ko-KR" dirty="0">
                <a:latin typeface="+mj-ea"/>
                <a:ea typeface="+mj-ea"/>
              </a:rPr>
              <a:t>(override)</a:t>
            </a:r>
            <a:endParaRPr lang="ko-KR" altLang="en-US" dirty="0">
              <a:latin typeface="+mj-ea"/>
              <a:ea typeface="+mj-ea"/>
            </a:endParaRPr>
          </a:p>
        </p:txBody>
      </p:sp>
      <p:sp>
        <p:nvSpPr>
          <p:cNvPr id="9" name="TextBox 8">
            <a:extLst>
              <a:ext uri="{FF2B5EF4-FFF2-40B4-BE49-F238E27FC236}">
                <a16:creationId xmlns:a16="http://schemas.microsoft.com/office/drawing/2014/main" id="{3EBBC015-862C-4228-9FEA-C13768396840}"/>
              </a:ext>
            </a:extLst>
          </p:cNvPr>
          <p:cNvSpPr txBox="1"/>
          <p:nvPr/>
        </p:nvSpPr>
        <p:spPr>
          <a:xfrm>
            <a:off x="966737" y="424404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describe</a:t>
            </a:r>
            <a:endParaRPr lang="ko-KR" altLang="en-US" dirty="0">
              <a:solidFill>
                <a:srgbClr val="FF0000"/>
              </a:solidFill>
              <a:latin typeface="+mj-ea"/>
              <a:ea typeface="+mj-ea"/>
            </a:endParaRPr>
          </a:p>
        </p:txBody>
      </p:sp>
      <p:sp>
        <p:nvSpPr>
          <p:cNvPr id="10" name="TextBox 9">
            <a:extLst>
              <a:ext uri="{FF2B5EF4-FFF2-40B4-BE49-F238E27FC236}">
                <a16:creationId xmlns:a16="http://schemas.microsoft.com/office/drawing/2014/main" id="{DC5BF093-233E-4E2A-AD2F-F2A1E75D54C3}"/>
              </a:ext>
            </a:extLst>
          </p:cNvPr>
          <p:cNvSpPr txBox="1"/>
          <p:nvPr/>
        </p:nvSpPr>
        <p:spPr>
          <a:xfrm>
            <a:off x="966737" y="3874711"/>
            <a:ext cx="196399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설정한 속성 조회</a:t>
            </a:r>
          </a:p>
        </p:txBody>
      </p:sp>
      <p:sp>
        <p:nvSpPr>
          <p:cNvPr id="11" name="TextBox 10">
            <a:extLst>
              <a:ext uri="{FF2B5EF4-FFF2-40B4-BE49-F238E27FC236}">
                <a16:creationId xmlns:a16="http://schemas.microsoft.com/office/drawing/2014/main" id="{124BC6AE-722F-4E62-B65D-EAC812A117E5}"/>
              </a:ext>
            </a:extLst>
          </p:cNvPr>
          <p:cNvSpPr txBox="1"/>
          <p:nvPr/>
        </p:nvSpPr>
        <p:spPr>
          <a:xfrm>
            <a:off x="966737" y="556861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delete-config</a:t>
            </a:r>
            <a:r>
              <a:rPr lang="en-US" altLang="ko-KR" dirty="0">
                <a:latin typeface="+mj-ea"/>
                <a:ea typeface="+mj-ea"/>
              </a:rPr>
              <a:t> </a:t>
            </a:r>
            <a:r>
              <a:rPr lang="en-US" altLang="ko-KR" dirty="0" err="1">
                <a:latin typeface="+mj-ea"/>
                <a:ea typeface="+mj-ea"/>
              </a:rPr>
              <a:t>max.message.bytes</a:t>
            </a:r>
            <a:endParaRPr lang="ko-KR" altLang="en-US" dirty="0">
              <a:latin typeface="+mj-ea"/>
              <a:ea typeface="+mj-ea"/>
            </a:endParaRPr>
          </a:p>
        </p:txBody>
      </p:sp>
      <p:sp>
        <p:nvSpPr>
          <p:cNvPr id="12" name="TextBox 11">
            <a:extLst>
              <a:ext uri="{FF2B5EF4-FFF2-40B4-BE49-F238E27FC236}">
                <a16:creationId xmlns:a16="http://schemas.microsoft.com/office/drawing/2014/main" id="{0AD75957-B2DE-4A7A-9E93-498E0578ECB4}"/>
              </a:ext>
            </a:extLst>
          </p:cNvPr>
          <p:cNvSpPr txBox="1"/>
          <p:nvPr/>
        </p:nvSpPr>
        <p:spPr>
          <a:xfrm>
            <a:off x="966737" y="5199281"/>
            <a:ext cx="118974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삭제</a:t>
            </a:r>
          </a:p>
        </p:txBody>
      </p:sp>
      <p:sp>
        <p:nvSpPr>
          <p:cNvPr id="14" name="TextBox 13">
            <a:extLst>
              <a:ext uri="{FF2B5EF4-FFF2-40B4-BE49-F238E27FC236}">
                <a16:creationId xmlns:a16="http://schemas.microsoft.com/office/drawing/2014/main" id="{157883FC-5508-4213-B1E0-C5E3A75FCB31}"/>
              </a:ext>
            </a:extLst>
          </p:cNvPr>
          <p:cNvSpPr txBox="1"/>
          <p:nvPr/>
        </p:nvSpPr>
        <p:spPr>
          <a:xfrm>
            <a:off x="5007384" y="6488668"/>
            <a:ext cx="7178568" cy="369332"/>
          </a:xfrm>
          <a:prstGeom prst="rect">
            <a:avLst/>
          </a:prstGeom>
          <a:noFill/>
        </p:spPr>
        <p:txBody>
          <a:bodyPr wrap="none" rtlCol="0">
            <a:spAutoFit/>
          </a:bodyPr>
          <a:lstStyle/>
          <a:p>
            <a:r>
              <a:rPr lang="en-US" altLang="ko-KR" dirty="0"/>
              <a:t>reference : https://kafka.apache.org/documentation/#topicconfigs</a:t>
            </a:r>
            <a:endParaRPr lang="ko-KR" altLang="en-US" dirty="0"/>
          </a:p>
        </p:txBody>
      </p:sp>
    </p:spTree>
    <p:extLst>
      <p:ext uri="{BB962C8B-B14F-4D97-AF65-F5344CB8AC3E}">
        <p14:creationId xmlns:p14="http://schemas.microsoft.com/office/powerpoint/2010/main" val="332403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DE94DE2-E1ED-49FA-ACEA-1D2DE2E6EF8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CFA55E0-7A0A-4D60-A921-61CF585A2663}"/>
              </a:ext>
            </a:extLst>
          </p:cNvPr>
          <p:cNvSpPr>
            <a:spLocks noGrp="1"/>
          </p:cNvSpPr>
          <p:nvPr>
            <p:ph type="title"/>
          </p:nvPr>
        </p:nvSpPr>
        <p:spPr>
          <a:xfrm>
            <a:off x="677334" y="609600"/>
            <a:ext cx="8596668" cy="1320800"/>
          </a:xfrm>
        </p:spPr>
        <p:txBody>
          <a:bodyPr/>
          <a:lstStyle/>
          <a:p>
            <a:r>
              <a:rPr lang="en-US" altLang="ko-KR" dirty="0"/>
              <a:t>Kafka working mechanism</a:t>
            </a:r>
            <a:endParaRPr lang="ko-KR" altLang="en-US" dirty="0"/>
          </a:p>
        </p:txBody>
      </p:sp>
      <p:sp>
        <p:nvSpPr>
          <p:cNvPr id="6" name="직사각형 5">
            <a:extLst>
              <a:ext uri="{FF2B5EF4-FFF2-40B4-BE49-F238E27FC236}">
                <a16:creationId xmlns:a16="http://schemas.microsoft.com/office/drawing/2014/main" id="{E0AF85EA-70D2-4DF7-8F5D-34194C7979FD}"/>
              </a:ext>
            </a:extLst>
          </p:cNvPr>
          <p:cNvSpPr/>
          <p:nvPr/>
        </p:nvSpPr>
        <p:spPr>
          <a:xfrm>
            <a:off x="9191625" y="3429000"/>
            <a:ext cx="2505075" cy="2686050"/>
          </a:xfrm>
          <a:prstGeom prst="rect">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내용 개체 틀 6">
            <a:extLst>
              <a:ext uri="{FF2B5EF4-FFF2-40B4-BE49-F238E27FC236}">
                <a16:creationId xmlns:a16="http://schemas.microsoft.com/office/drawing/2014/main" id="{968400AE-E99A-491A-A679-51FB456A6A51}"/>
              </a:ext>
            </a:extLst>
          </p:cNvPr>
          <p:cNvPicPr>
            <a:picLocks noGrp="1" noChangeAspect="1"/>
          </p:cNvPicPr>
          <p:nvPr>
            <p:ph idx="1"/>
          </p:nvPr>
        </p:nvPicPr>
        <p:blipFill>
          <a:blip r:embed="rId3"/>
          <a:stretch>
            <a:fillRect/>
          </a:stretch>
        </p:blipFill>
        <p:spPr>
          <a:xfrm>
            <a:off x="343959" y="2704312"/>
            <a:ext cx="3713691" cy="2770648"/>
          </a:xfrm>
        </p:spPr>
      </p:pic>
      <p:sp>
        <p:nvSpPr>
          <p:cNvPr id="8" name="TextBox 7">
            <a:extLst>
              <a:ext uri="{FF2B5EF4-FFF2-40B4-BE49-F238E27FC236}">
                <a16:creationId xmlns:a16="http://schemas.microsoft.com/office/drawing/2014/main" id="{7220F0E2-0AF2-4366-A0D8-A32966D39CE6}"/>
              </a:ext>
            </a:extLst>
          </p:cNvPr>
          <p:cNvSpPr txBox="1"/>
          <p:nvPr/>
        </p:nvSpPr>
        <p:spPr>
          <a:xfrm>
            <a:off x="10464526" y="3059668"/>
            <a:ext cx="72180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Topic</a:t>
            </a:r>
            <a:endParaRPr lang="ko-KR" altLang="en-US" dirty="0"/>
          </a:p>
        </p:txBody>
      </p:sp>
      <p:sp>
        <p:nvSpPr>
          <p:cNvPr id="9" name="TextBox 8">
            <a:extLst>
              <a:ext uri="{FF2B5EF4-FFF2-40B4-BE49-F238E27FC236}">
                <a16:creationId xmlns:a16="http://schemas.microsoft.com/office/drawing/2014/main" id="{15197CAC-CD83-47C9-85C5-2BB3AF76AA6D}"/>
              </a:ext>
            </a:extLst>
          </p:cNvPr>
          <p:cNvSpPr txBox="1"/>
          <p:nvPr/>
        </p:nvSpPr>
        <p:spPr>
          <a:xfrm>
            <a:off x="9274002" y="3904970"/>
            <a:ext cx="877163"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err="1"/>
              <a:t>예적금</a:t>
            </a:r>
            <a:endParaRPr lang="ko-KR" altLang="en-US" dirty="0"/>
          </a:p>
        </p:txBody>
      </p:sp>
      <p:sp>
        <p:nvSpPr>
          <p:cNvPr id="10" name="TextBox 9">
            <a:extLst>
              <a:ext uri="{FF2B5EF4-FFF2-40B4-BE49-F238E27FC236}">
                <a16:creationId xmlns:a16="http://schemas.microsoft.com/office/drawing/2014/main" id="{21245435-1D40-40EA-8FE6-FD848879DCEF}"/>
              </a:ext>
            </a:extLst>
          </p:cNvPr>
          <p:cNvSpPr txBox="1"/>
          <p:nvPr/>
        </p:nvSpPr>
        <p:spPr>
          <a:xfrm>
            <a:off x="9274002" y="5169399"/>
            <a:ext cx="1107996"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기업금융</a:t>
            </a:r>
          </a:p>
        </p:txBody>
      </p:sp>
      <p:sp>
        <p:nvSpPr>
          <p:cNvPr id="11" name="TextBox 10">
            <a:extLst>
              <a:ext uri="{FF2B5EF4-FFF2-40B4-BE49-F238E27FC236}">
                <a16:creationId xmlns:a16="http://schemas.microsoft.com/office/drawing/2014/main" id="{7CC591AC-8F1C-4E34-9CEA-80669C555BDF}"/>
              </a:ext>
            </a:extLst>
          </p:cNvPr>
          <p:cNvSpPr txBox="1"/>
          <p:nvPr/>
        </p:nvSpPr>
        <p:spPr>
          <a:xfrm>
            <a:off x="9274002" y="4533091"/>
            <a:ext cx="64633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대출</a:t>
            </a:r>
          </a:p>
        </p:txBody>
      </p:sp>
    </p:spTree>
    <p:extLst>
      <p:ext uri="{BB962C8B-B14F-4D97-AF65-F5344CB8AC3E}">
        <p14:creationId xmlns:p14="http://schemas.microsoft.com/office/powerpoint/2010/main" val="3987234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A3DF3-7EC8-4761-9A19-6C2B9A1CBE46}"/>
              </a:ext>
            </a:extLst>
          </p:cNvPr>
          <p:cNvSpPr>
            <a:spLocks noGrp="1"/>
          </p:cNvSpPr>
          <p:nvPr>
            <p:ph type="title"/>
          </p:nvPr>
        </p:nvSpPr>
        <p:spPr/>
        <p:txBody>
          <a:bodyPr/>
          <a:lstStyle/>
          <a:p>
            <a:r>
              <a:rPr lang="ko-KR" altLang="en-US" dirty="0" err="1"/>
              <a:t>장애시</a:t>
            </a:r>
            <a:r>
              <a:rPr lang="ko-KR" altLang="en-US" dirty="0"/>
              <a:t> </a:t>
            </a:r>
            <a:r>
              <a:rPr lang="en-US" altLang="ko-KR" dirty="0"/>
              <a:t>Topic</a:t>
            </a:r>
            <a:r>
              <a:rPr lang="ko-KR" altLang="en-US" dirty="0"/>
              <a:t> </a:t>
            </a:r>
            <a:r>
              <a:rPr lang="en-US" altLang="ko-KR" dirty="0"/>
              <a:t>Log </a:t>
            </a:r>
            <a:r>
              <a:rPr lang="ko-KR" altLang="en-US" dirty="0"/>
              <a:t>삭제 방법</a:t>
            </a:r>
          </a:p>
        </p:txBody>
      </p:sp>
      <p:sp>
        <p:nvSpPr>
          <p:cNvPr id="3" name="TextBox 2">
            <a:extLst>
              <a:ext uri="{FF2B5EF4-FFF2-40B4-BE49-F238E27FC236}">
                <a16:creationId xmlns:a16="http://schemas.microsoft.com/office/drawing/2014/main" id="{0CAE6135-9EB6-4DA9-A4DC-CF629941F46D}"/>
              </a:ext>
            </a:extLst>
          </p:cNvPr>
          <p:cNvSpPr txBox="1"/>
          <p:nvPr/>
        </p:nvSpPr>
        <p:spPr>
          <a:xfrm>
            <a:off x="1120984" y="3282496"/>
            <a:ext cx="7502247"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① </a:t>
            </a:r>
            <a:r>
              <a:rPr lang="en-US" altLang="ko-KR" dirty="0">
                <a:latin typeface="+mj-ea"/>
                <a:ea typeface="+mj-ea"/>
              </a:rPr>
              <a:t>$KAFKA/config/</a:t>
            </a:r>
            <a:r>
              <a:rPr lang="en-US" altLang="ko-KR" dirty="0" err="1">
                <a:latin typeface="+mj-ea"/>
                <a:ea typeface="+mj-ea"/>
              </a:rPr>
              <a:t>server.properties</a:t>
            </a:r>
            <a:r>
              <a:rPr lang="ko-KR" altLang="en-US" dirty="0">
                <a:latin typeface="+mj-ea"/>
                <a:ea typeface="+mj-ea"/>
              </a:rPr>
              <a:t>에 설정된 </a:t>
            </a:r>
            <a:r>
              <a:rPr lang="en-US" altLang="ko-KR" dirty="0" err="1">
                <a:latin typeface="+mj-ea"/>
                <a:ea typeface="+mj-ea"/>
              </a:rPr>
              <a:t>log.dirs</a:t>
            </a:r>
            <a:r>
              <a:rPr lang="en-US" altLang="ko-KR" dirty="0">
                <a:latin typeface="+mj-ea"/>
                <a:ea typeface="+mj-ea"/>
              </a:rPr>
              <a:t> </a:t>
            </a:r>
            <a:r>
              <a:rPr lang="ko-KR" altLang="en-US" dirty="0">
                <a:latin typeface="+mj-ea"/>
                <a:ea typeface="+mj-ea"/>
              </a:rPr>
              <a:t>디렉토리로 이동</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a:t>
            </a:r>
            <a:r>
              <a:rPr lang="en-US" altLang="ko-KR" dirty="0" err="1">
                <a:latin typeface="+mj-ea"/>
                <a:ea typeface="+mj-ea"/>
              </a:rPr>
              <a:t>log.dirs</a:t>
            </a:r>
            <a:r>
              <a:rPr lang="en-US" altLang="ko-KR" dirty="0">
                <a:latin typeface="+mj-ea"/>
                <a:ea typeface="+mj-ea"/>
              </a:rPr>
              <a:t>=/kdata1,/kdata2</a:t>
            </a:r>
          </a:p>
          <a:p>
            <a:pPr>
              <a:lnSpc>
                <a:spcPct val="150000"/>
              </a:lnSpc>
            </a:pPr>
            <a:endParaRPr lang="en-US" altLang="ko-KR" dirty="0">
              <a:latin typeface="+mj-ea"/>
              <a:ea typeface="+mj-ea"/>
            </a:endParaRPr>
          </a:p>
          <a:p>
            <a:pPr>
              <a:lnSpc>
                <a:spcPct val="150000"/>
              </a:lnSpc>
            </a:pPr>
            <a:r>
              <a:rPr lang="ko-KR" altLang="en-US" dirty="0">
                <a:latin typeface="+mj-ea"/>
                <a:ea typeface="+mj-ea"/>
              </a:rPr>
              <a:t>② 해당</a:t>
            </a:r>
            <a:r>
              <a:rPr lang="en-US" altLang="ko-KR" dirty="0">
                <a:latin typeface="+mj-ea"/>
                <a:ea typeface="+mj-ea"/>
              </a:rPr>
              <a:t>&lt;</a:t>
            </a:r>
            <a:r>
              <a:rPr lang="ko-KR" altLang="en-US" dirty="0" err="1">
                <a:latin typeface="+mj-ea"/>
                <a:ea typeface="+mj-ea"/>
              </a:rPr>
              <a:t>토픽명</a:t>
            </a:r>
            <a:r>
              <a:rPr lang="en-US" altLang="ko-KR" dirty="0">
                <a:latin typeface="+mj-ea"/>
                <a:ea typeface="+mj-ea"/>
              </a:rPr>
              <a:t>&gt;-&lt;</a:t>
            </a:r>
            <a:r>
              <a:rPr lang="ko-KR" altLang="en-US" dirty="0">
                <a:latin typeface="+mj-ea"/>
                <a:ea typeface="+mj-ea"/>
              </a:rPr>
              <a:t>파티션 번호</a:t>
            </a:r>
            <a:r>
              <a:rPr lang="en-US" altLang="ko-KR" dirty="0">
                <a:latin typeface="+mj-ea"/>
                <a:ea typeface="+mj-ea"/>
              </a:rPr>
              <a:t>&gt;</a:t>
            </a:r>
            <a:r>
              <a:rPr lang="ko-KR" altLang="en-US" dirty="0">
                <a:latin typeface="+mj-ea"/>
                <a:ea typeface="+mj-ea"/>
              </a:rPr>
              <a:t> 디렉토리를 강제 삭제</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rm –rf javatopic-0/</a:t>
            </a:r>
          </a:p>
          <a:p>
            <a:pPr>
              <a:lnSpc>
                <a:spcPct val="150000"/>
              </a:lnSpc>
            </a:pPr>
            <a:r>
              <a:rPr lang="en-US" altLang="ko-KR" dirty="0">
                <a:latin typeface="+mj-ea"/>
                <a:ea typeface="+mj-ea"/>
              </a:rPr>
              <a:t>         rm –rf javatopic-1/</a:t>
            </a:r>
          </a:p>
          <a:p>
            <a:pPr>
              <a:lnSpc>
                <a:spcPct val="150000"/>
              </a:lnSpc>
            </a:pPr>
            <a:endParaRPr lang="en-US" altLang="ko-KR" dirty="0">
              <a:latin typeface="+mj-ea"/>
              <a:ea typeface="+mj-ea"/>
            </a:endParaRPr>
          </a:p>
          <a:p>
            <a:pPr>
              <a:lnSpc>
                <a:spcPct val="150000"/>
              </a:lnSpc>
            </a:pPr>
            <a:r>
              <a:rPr lang="ko-KR" altLang="en-US" dirty="0">
                <a:latin typeface="+mj-ea"/>
                <a:ea typeface="+mj-ea"/>
              </a:rPr>
              <a:t>③ 모든 </a:t>
            </a:r>
            <a:r>
              <a:rPr lang="en-US" altLang="ko-KR" dirty="0">
                <a:latin typeface="+mj-ea"/>
                <a:ea typeface="+mj-ea"/>
              </a:rPr>
              <a:t>Broker, </a:t>
            </a:r>
            <a:r>
              <a:rPr lang="ko-KR" altLang="en-US" dirty="0">
                <a:latin typeface="+mj-ea"/>
                <a:ea typeface="+mj-ea"/>
              </a:rPr>
              <a:t>모든 로그 디렉토리에 대해 동일 작업 수행</a:t>
            </a:r>
            <a:endParaRPr lang="en-US" altLang="ko-KR" dirty="0">
              <a:latin typeface="+mj-ea"/>
              <a:ea typeface="+mj-ea"/>
            </a:endParaRPr>
          </a:p>
        </p:txBody>
      </p:sp>
      <p:pic>
        <p:nvPicPr>
          <p:cNvPr id="5" name="그림 4">
            <a:extLst>
              <a:ext uri="{FF2B5EF4-FFF2-40B4-BE49-F238E27FC236}">
                <a16:creationId xmlns:a16="http://schemas.microsoft.com/office/drawing/2014/main" id="{6FEAA15A-B455-48C1-AD06-21A0FAC0E710}"/>
              </a:ext>
            </a:extLst>
          </p:cNvPr>
          <p:cNvPicPr>
            <a:picLocks noChangeAspect="1"/>
          </p:cNvPicPr>
          <p:nvPr/>
        </p:nvPicPr>
        <p:blipFill>
          <a:blip r:embed="rId2"/>
          <a:stretch>
            <a:fillRect/>
          </a:stretch>
        </p:blipFill>
        <p:spPr>
          <a:xfrm>
            <a:off x="7427705" y="4674087"/>
            <a:ext cx="2109681" cy="12139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0E3E2B-76D8-4B47-A28F-266173216A82}"/>
              </a:ext>
            </a:extLst>
          </p:cNvPr>
          <p:cNvSpPr txBox="1"/>
          <p:nvPr/>
        </p:nvSpPr>
        <p:spPr>
          <a:xfrm>
            <a:off x="4872107" y="2199788"/>
            <a:ext cx="4761240" cy="830997"/>
          </a:xfrm>
          <a:prstGeom prst="rect">
            <a:avLst/>
          </a:prstGeom>
          <a:solidFill>
            <a:schemeClr val="bg1"/>
          </a:solidFill>
          <a:ln>
            <a:solidFill>
              <a:srgbClr val="0000FF"/>
            </a:solidFill>
          </a:ln>
        </p:spPr>
        <p:txBody>
          <a:bodyPr wrap="none" rtlCol="0">
            <a:spAutoFit/>
          </a:bodyPr>
          <a:lstStyle/>
          <a:p>
            <a:r>
              <a:rPr lang="en-US" altLang="ko-KR" sz="1200" dirty="0" err="1"/>
              <a:t>KStream</a:t>
            </a:r>
            <a:r>
              <a:rPr lang="en-US" altLang="ko-KR" sz="1200" dirty="0"/>
              <a:t>&lt;String, String&gt; source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200" dirty="0" err="1"/>
              <a:t>KStream</a:t>
            </a:r>
            <a:r>
              <a:rPr lang="en-US" altLang="ko-KR" sz="1200" dirty="0"/>
              <a:t>&lt;String, String&gt; </a:t>
            </a:r>
            <a:r>
              <a:rPr lang="en-US" altLang="ko-KR" sz="1200" dirty="0" err="1"/>
              <a:t>javasource</a:t>
            </a:r>
            <a:r>
              <a:rPr lang="en-US" altLang="ko-KR" sz="1200" dirty="0"/>
              <a:t> = </a:t>
            </a:r>
            <a:r>
              <a:rPr lang="en-US" altLang="ko-KR" sz="1200" dirty="0" err="1"/>
              <a:t>builder.stream</a:t>
            </a:r>
            <a:r>
              <a:rPr lang="en-US" altLang="ko-KR" sz="1200" dirty="0"/>
              <a:t>(“</a:t>
            </a:r>
            <a:r>
              <a:rPr lang="en-US" altLang="ko-KR" sz="1200" dirty="0" err="1"/>
              <a:t>javatopic</a:t>
            </a:r>
            <a:r>
              <a:rPr lang="en-US" altLang="ko-KR" sz="1200" dirty="0"/>
              <a:t>");</a:t>
            </a:r>
          </a:p>
          <a:p>
            <a:r>
              <a:rPr lang="en-US" altLang="ko-KR" sz="1200" dirty="0" err="1"/>
              <a:t>KStream</a:t>
            </a:r>
            <a:r>
              <a:rPr lang="en-US" altLang="ko-KR" sz="1200" dirty="0"/>
              <a:t>&lt;String, String&gt; </a:t>
            </a:r>
            <a:r>
              <a:rPr lang="en-US" altLang="ko-KR" sz="1200" dirty="0" err="1"/>
              <a:t>mergesource</a:t>
            </a:r>
            <a:r>
              <a:rPr lang="en-US" altLang="ko-KR" sz="1200" dirty="0"/>
              <a:t> = </a:t>
            </a:r>
            <a:r>
              <a:rPr lang="en-US" altLang="ko-KR" sz="1200" dirty="0" err="1"/>
              <a:t>javasource.merge</a:t>
            </a:r>
            <a:r>
              <a:rPr lang="en-US" altLang="ko-KR" sz="1200" dirty="0"/>
              <a:t>(source);</a:t>
            </a:r>
          </a:p>
          <a:p>
            <a:r>
              <a:rPr lang="en-US" altLang="ko-KR" sz="1200" dirty="0"/>
              <a:t>mergesource.to("</a:t>
            </a:r>
            <a:r>
              <a:rPr lang="en-US" altLang="ko-KR" sz="1200" dirty="0" err="1"/>
              <a:t>javatopic</a:t>
            </a:r>
            <a:r>
              <a:rPr lang="en-US" altLang="ko-KR" sz="1200" dirty="0"/>
              <a:t>");</a:t>
            </a:r>
          </a:p>
        </p:txBody>
      </p:sp>
      <p:grpSp>
        <p:nvGrpSpPr>
          <p:cNvPr id="18" name="그룹 17">
            <a:extLst>
              <a:ext uri="{FF2B5EF4-FFF2-40B4-BE49-F238E27FC236}">
                <a16:creationId xmlns:a16="http://schemas.microsoft.com/office/drawing/2014/main" id="{573262A1-DD7C-433E-8A7A-718CE00763A4}"/>
              </a:ext>
            </a:extLst>
          </p:cNvPr>
          <p:cNvGrpSpPr/>
          <p:nvPr/>
        </p:nvGrpSpPr>
        <p:grpSpPr>
          <a:xfrm>
            <a:off x="1485900" y="1848584"/>
            <a:ext cx="2724150" cy="912813"/>
            <a:chOff x="8705850" y="523875"/>
            <a:chExt cx="2724150" cy="912813"/>
          </a:xfrm>
        </p:grpSpPr>
        <p:sp>
          <p:nvSpPr>
            <p:cNvPr id="7" name="직사각형 6">
              <a:extLst>
                <a:ext uri="{FF2B5EF4-FFF2-40B4-BE49-F238E27FC236}">
                  <a16:creationId xmlns:a16="http://schemas.microsoft.com/office/drawing/2014/main" id="{DD9B2456-F0CF-4A77-A8F1-86C75A96A511}"/>
                </a:ext>
              </a:extLst>
            </p:cNvPr>
            <p:cNvSpPr/>
            <p:nvPr/>
          </p:nvSpPr>
          <p:spPr>
            <a:xfrm>
              <a:off x="8705850" y="523875"/>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kopo</a:t>
              </a:r>
              <a:r>
                <a:rPr lang="en-US" altLang="ko-KR" sz="1400" dirty="0"/>
                <a:t>-topic</a:t>
              </a:r>
              <a:endParaRPr lang="ko-KR" altLang="en-US" sz="1400" dirty="0"/>
            </a:p>
          </p:txBody>
        </p:sp>
        <p:sp>
          <p:nvSpPr>
            <p:cNvPr id="9" name="직사각형 8">
              <a:extLst>
                <a:ext uri="{FF2B5EF4-FFF2-40B4-BE49-F238E27FC236}">
                  <a16:creationId xmlns:a16="http://schemas.microsoft.com/office/drawing/2014/main" id="{574CA787-ED7F-4C42-A0D9-A25D23A138D6}"/>
                </a:ext>
              </a:extLst>
            </p:cNvPr>
            <p:cNvSpPr/>
            <p:nvPr/>
          </p:nvSpPr>
          <p:spPr>
            <a:xfrm>
              <a:off x="8705850" y="1046163"/>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javatopic</a:t>
              </a:r>
              <a:endParaRPr lang="ko-KR" altLang="en-US" sz="1400" dirty="0"/>
            </a:p>
          </p:txBody>
        </p:sp>
        <p:sp>
          <p:nvSpPr>
            <p:cNvPr id="10" name="직사각형 9">
              <a:extLst>
                <a:ext uri="{FF2B5EF4-FFF2-40B4-BE49-F238E27FC236}">
                  <a16:creationId xmlns:a16="http://schemas.microsoft.com/office/drawing/2014/main" id="{F6131548-79AF-4978-A34F-5F91B012C271}"/>
                </a:ext>
              </a:extLst>
            </p:cNvPr>
            <p:cNvSpPr/>
            <p:nvPr/>
          </p:nvSpPr>
          <p:spPr>
            <a:xfrm>
              <a:off x="10353675" y="774700"/>
              <a:ext cx="1076325"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Merge</a:t>
              </a:r>
              <a:endParaRPr lang="ko-KR" altLang="en-US" dirty="0"/>
            </a:p>
          </p:txBody>
        </p:sp>
        <p:cxnSp>
          <p:nvCxnSpPr>
            <p:cNvPr id="12" name="연결선: 꺾임 11">
              <a:extLst>
                <a:ext uri="{FF2B5EF4-FFF2-40B4-BE49-F238E27FC236}">
                  <a16:creationId xmlns:a16="http://schemas.microsoft.com/office/drawing/2014/main" id="{6F9A0D79-7059-422B-B057-2143A8071255}"/>
                </a:ext>
              </a:extLst>
            </p:cNvPr>
            <p:cNvCxnSpPr>
              <a:stCxn id="7" idx="3"/>
              <a:endCxn id="10" idx="1"/>
            </p:cNvCxnSpPr>
            <p:nvPr/>
          </p:nvCxnSpPr>
          <p:spPr>
            <a:xfrm>
              <a:off x="9870107" y="719138"/>
              <a:ext cx="483568" cy="250825"/>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09662FA8-79A3-456C-9429-6D576955E8A9}"/>
                </a:ext>
              </a:extLst>
            </p:cNvPr>
            <p:cNvCxnSpPr>
              <a:cxnSpLocks/>
              <a:stCxn id="9" idx="3"/>
              <a:endCxn id="10" idx="1"/>
            </p:cNvCxnSpPr>
            <p:nvPr/>
          </p:nvCxnSpPr>
          <p:spPr>
            <a:xfrm flipV="1">
              <a:off x="9870107" y="969963"/>
              <a:ext cx="483568" cy="271463"/>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182CF4E1-89DE-40B5-A4F4-2091A61ACADF}"/>
                </a:ext>
              </a:extLst>
            </p:cNvPr>
            <p:cNvCxnSpPr>
              <a:stCxn id="10" idx="3"/>
              <a:endCxn id="9" idx="1"/>
            </p:cNvCxnSpPr>
            <p:nvPr/>
          </p:nvCxnSpPr>
          <p:spPr>
            <a:xfrm flipH="1">
              <a:off x="8705850" y="969963"/>
              <a:ext cx="2724150" cy="271463"/>
            </a:xfrm>
            <a:prstGeom prst="bentConnector5">
              <a:avLst>
                <a:gd name="adj1" fmla="val -8392"/>
                <a:gd name="adj2" fmla="val 256140"/>
                <a:gd name="adj3" fmla="val 108392"/>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E9D6C3CB-FB64-42F1-B253-723BB1946EB6}"/>
              </a:ext>
            </a:extLst>
          </p:cNvPr>
          <p:cNvSpPr/>
          <p:nvPr/>
        </p:nvSpPr>
        <p:spPr>
          <a:xfrm>
            <a:off x="1002332" y="1629962"/>
            <a:ext cx="9065593" cy="1513288"/>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E5E5529-A87B-4463-9593-9D179D752211}"/>
              </a:ext>
            </a:extLst>
          </p:cNvPr>
          <p:cNvSpPr txBox="1"/>
          <p:nvPr/>
        </p:nvSpPr>
        <p:spPr>
          <a:xfrm rot="19607072">
            <a:off x="526573" y="1601863"/>
            <a:ext cx="1189749" cy="369332"/>
          </a:xfrm>
          <a:prstGeom prst="rect">
            <a:avLst/>
          </a:prstGeom>
          <a:solidFill>
            <a:schemeClr val="bg1"/>
          </a:solidFill>
          <a:ln>
            <a:solidFill>
              <a:schemeClr val="accent1">
                <a:shade val="50000"/>
              </a:schemeClr>
            </a:solidFill>
          </a:ln>
        </p:spPr>
        <p:txBody>
          <a:bodyPr wrap="none" rtlCol="0">
            <a:spAutoFit/>
          </a:bodyPr>
          <a:lstStyle/>
          <a:p>
            <a:r>
              <a:rPr lang="ko-KR" altLang="en-US" dirty="0">
                <a:latin typeface="+mj-ea"/>
                <a:ea typeface="+mj-ea"/>
              </a:rPr>
              <a:t>장애 예시</a:t>
            </a:r>
          </a:p>
        </p:txBody>
      </p:sp>
      <p:sp>
        <p:nvSpPr>
          <p:cNvPr id="21" name="폭발: 8pt 20">
            <a:extLst>
              <a:ext uri="{FF2B5EF4-FFF2-40B4-BE49-F238E27FC236}">
                <a16:creationId xmlns:a16="http://schemas.microsoft.com/office/drawing/2014/main" id="{B6CAD9FB-B304-498C-A655-2E78DFCAA35D}"/>
              </a:ext>
            </a:extLst>
          </p:cNvPr>
          <p:cNvSpPr/>
          <p:nvPr/>
        </p:nvSpPr>
        <p:spPr>
          <a:xfrm>
            <a:off x="2847975" y="2724575"/>
            <a:ext cx="478457" cy="471488"/>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487235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C2AC1-4142-40EB-AD54-FB7F9324B29D}"/>
              </a:ext>
            </a:extLst>
          </p:cNvPr>
          <p:cNvSpPr>
            <a:spLocks noGrp="1"/>
          </p:cNvSpPr>
          <p:nvPr>
            <p:ph type="title"/>
          </p:nvPr>
        </p:nvSpPr>
        <p:spPr>
          <a:xfrm>
            <a:off x="115359" y="77129"/>
            <a:ext cx="8596668" cy="1320800"/>
          </a:xfrm>
        </p:spPr>
        <p:txBody>
          <a:bodyPr/>
          <a:lstStyle/>
          <a:p>
            <a:r>
              <a:rPr lang="ko-KR" altLang="en-US" dirty="0"/>
              <a:t>메모리 관리</a:t>
            </a:r>
          </a:p>
        </p:txBody>
      </p:sp>
      <p:sp>
        <p:nvSpPr>
          <p:cNvPr id="3" name="TextBox 2">
            <a:extLst>
              <a:ext uri="{FF2B5EF4-FFF2-40B4-BE49-F238E27FC236}">
                <a16:creationId xmlns:a16="http://schemas.microsoft.com/office/drawing/2014/main" id="{DFEC10E3-0C87-4253-86A2-57C5E178D8BA}"/>
              </a:ext>
            </a:extLst>
          </p:cNvPr>
          <p:cNvSpPr txBox="1"/>
          <p:nvPr/>
        </p:nvSpPr>
        <p:spPr>
          <a:xfrm>
            <a:off x="115359" y="1174296"/>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$KAFKA/bin/kafka-server-start.sh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1GB)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Broker </a:t>
            </a:r>
            <a:r>
              <a:rPr lang="ko-KR" altLang="en-US" dirty="0" err="1">
                <a:latin typeface="+mj-ea"/>
                <a:ea typeface="+mj-ea"/>
              </a:rPr>
              <a:t>재기동</a:t>
            </a:r>
            <a:endParaRPr lang="en-US" altLang="ko-KR" dirty="0">
              <a:latin typeface="+mj-ea"/>
              <a:ea typeface="+mj-ea"/>
            </a:endParaRPr>
          </a:p>
        </p:txBody>
      </p:sp>
      <p:sp>
        <p:nvSpPr>
          <p:cNvPr id="4" name="TextBox 3">
            <a:extLst>
              <a:ext uri="{FF2B5EF4-FFF2-40B4-BE49-F238E27FC236}">
                <a16:creationId xmlns:a16="http://schemas.microsoft.com/office/drawing/2014/main" id="{2B73FE3A-169A-4B03-BDEA-7181AF859016}"/>
              </a:ext>
            </a:extLst>
          </p:cNvPr>
          <p:cNvSpPr txBox="1"/>
          <p:nvPr/>
        </p:nvSpPr>
        <p:spPr>
          <a:xfrm>
            <a:off x="832701" y="2161312"/>
            <a:ext cx="5393271" cy="923330"/>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if [ "</a:t>
            </a:r>
            <a:r>
              <a:rPr lang="en-US" altLang="ko-KR" dirty="0" err="1">
                <a:latin typeface="+mj-ea"/>
                <a:ea typeface="+mj-ea"/>
              </a:rPr>
              <a:t>x$KAFKA_HEAP_OPTS</a:t>
            </a:r>
            <a:r>
              <a:rPr lang="en-US" altLang="ko-KR" dirty="0">
                <a:latin typeface="+mj-ea"/>
                <a:ea typeface="+mj-ea"/>
              </a:rPr>
              <a:t>" = "x" ]; then</a:t>
            </a:r>
          </a:p>
          <a:p>
            <a:r>
              <a:rPr lang="en-US" altLang="ko-KR" dirty="0">
                <a:latin typeface="+mj-ea"/>
                <a:ea typeface="+mj-ea"/>
              </a:rPr>
              <a:t>    export KAFKA_HEAP_OPTS="-Xmx</a:t>
            </a:r>
            <a:r>
              <a:rPr lang="en-US" altLang="ko-KR" b="1" dirty="0">
                <a:solidFill>
                  <a:srgbClr val="FF0000"/>
                </a:solidFill>
                <a:latin typeface="+mj-ea"/>
                <a:ea typeface="+mj-ea"/>
              </a:rPr>
              <a:t>1G</a:t>
            </a:r>
            <a:r>
              <a:rPr lang="en-US" altLang="ko-KR" dirty="0">
                <a:latin typeface="+mj-ea"/>
                <a:ea typeface="+mj-ea"/>
              </a:rPr>
              <a:t> -Xms</a:t>
            </a:r>
            <a:r>
              <a:rPr lang="en-US" altLang="ko-KR" b="1" dirty="0">
                <a:solidFill>
                  <a:srgbClr val="FF0000"/>
                </a:solidFill>
                <a:latin typeface="+mj-ea"/>
                <a:ea typeface="+mj-ea"/>
              </a:rPr>
              <a:t>1G</a:t>
            </a:r>
            <a:r>
              <a:rPr lang="en-US" altLang="ko-KR" dirty="0">
                <a:latin typeface="+mj-ea"/>
                <a:ea typeface="+mj-ea"/>
              </a:rPr>
              <a:t>"</a:t>
            </a:r>
          </a:p>
          <a:p>
            <a:r>
              <a:rPr lang="en-US" altLang="ko-KR" dirty="0">
                <a:latin typeface="+mj-ea"/>
                <a:ea typeface="+mj-ea"/>
              </a:rPr>
              <a:t>fi</a:t>
            </a:r>
          </a:p>
        </p:txBody>
      </p:sp>
      <p:sp>
        <p:nvSpPr>
          <p:cNvPr id="5" name="TextBox 4">
            <a:extLst>
              <a:ext uri="{FF2B5EF4-FFF2-40B4-BE49-F238E27FC236}">
                <a16:creationId xmlns:a16="http://schemas.microsoft.com/office/drawing/2014/main" id="{C6789052-AE47-44D4-887A-4675AE2BFF94}"/>
              </a:ext>
            </a:extLst>
          </p:cNvPr>
          <p:cNvSpPr txBox="1"/>
          <p:nvPr/>
        </p:nvSpPr>
        <p:spPr>
          <a:xfrm>
            <a:off x="115360" y="804964"/>
            <a:ext cx="877163"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KAFKA</a:t>
            </a:r>
            <a:endParaRPr lang="ko-KR" altLang="en-US" dirty="0">
              <a:latin typeface="+mj-ea"/>
              <a:ea typeface="+mj-ea"/>
            </a:endParaRPr>
          </a:p>
        </p:txBody>
      </p:sp>
      <p:sp>
        <p:nvSpPr>
          <p:cNvPr id="6" name="TextBox 5">
            <a:extLst>
              <a:ext uri="{FF2B5EF4-FFF2-40B4-BE49-F238E27FC236}">
                <a16:creationId xmlns:a16="http://schemas.microsoft.com/office/drawing/2014/main" id="{B6EACB55-D5D2-426A-8E8D-FC84702B47F6}"/>
              </a:ext>
            </a:extLst>
          </p:cNvPr>
          <p:cNvSpPr txBox="1"/>
          <p:nvPr/>
        </p:nvSpPr>
        <p:spPr>
          <a:xfrm>
            <a:off x="115359" y="4144313"/>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$ZOOKEEPER/bin/zkEnv.sh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1000MB)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Zookeeper </a:t>
            </a:r>
            <a:r>
              <a:rPr lang="ko-KR" altLang="en-US" dirty="0" err="1">
                <a:latin typeface="+mj-ea"/>
                <a:ea typeface="+mj-ea"/>
              </a:rPr>
              <a:t>재기동</a:t>
            </a:r>
            <a:endParaRPr lang="en-US" altLang="ko-KR" dirty="0">
              <a:latin typeface="+mj-ea"/>
              <a:ea typeface="+mj-ea"/>
            </a:endParaRPr>
          </a:p>
        </p:txBody>
      </p:sp>
      <p:sp>
        <p:nvSpPr>
          <p:cNvPr id="7" name="TextBox 6">
            <a:extLst>
              <a:ext uri="{FF2B5EF4-FFF2-40B4-BE49-F238E27FC236}">
                <a16:creationId xmlns:a16="http://schemas.microsoft.com/office/drawing/2014/main" id="{BD8A628C-699D-419F-B412-E05D483ED473}"/>
              </a:ext>
            </a:extLst>
          </p:cNvPr>
          <p:cNvSpPr txBox="1"/>
          <p:nvPr/>
        </p:nvSpPr>
        <p:spPr>
          <a:xfrm>
            <a:off x="475197" y="5034328"/>
            <a:ext cx="6532494" cy="738664"/>
          </a:xfrm>
          <a:prstGeom prst="rect">
            <a:avLst/>
          </a:prstGeom>
          <a:solidFill>
            <a:schemeClr val="bg1"/>
          </a:solidFill>
          <a:ln>
            <a:solidFill>
              <a:srgbClr val="0000FF"/>
            </a:solidFill>
          </a:ln>
        </p:spPr>
        <p:txBody>
          <a:bodyPr wrap="none" rtlCol="0">
            <a:spAutoFit/>
          </a:bodyPr>
          <a:lstStyle/>
          <a:p>
            <a:r>
              <a:rPr lang="en-US" altLang="ko-KR" sz="1400" dirty="0">
                <a:solidFill>
                  <a:srgbClr val="000000"/>
                </a:solidFill>
                <a:effectLst/>
                <a:latin typeface="+mj-ea"/>
                <a:ea typeface="+mj-ea"/>
              </a:rPr>
              <a:t># default heap for zookeeper server</a:t>
            </a:r>
            <a:endParaRPr lang="en-US" altLang="ko-KR" sz="1400" dirty="0">
              <a:latin typeface="+mj-ea"/>
              <a:ea typeface="+mj-ea"/>
            </a:endParaRPr>
          </a:p>
          <a:p>
            <a:r>
              <a:rPr lang="en-US" altLang="ko-KR" sz="1400" dirty="0">
                <a:solidFill>
                  <a:srgbClr val="000000"/>
                </a:solidFill>
                <a:effectLst/>
                <a:latin typeface="+mj-ea"/>
                <a:ea typeface="+mj-ea"/>
              </a:rPr>
              <a:t>ZK_SERVER_HEAP="${ZK_SERVER_HEAP:-</a:t>
            </a:r>
            <a:r>
              <a:rPr lang="en-US" altLang="ko-KR" sz="1400" b="1" dirty="0">
                <a:solidFill>
                  <a:srgbClr val="FF0000"/>
                </a:solidFill>
                <a:effectLst/>
                <a:latin typeface="+mj-ea"/>
                <a:ea typeface="+mj-ea"/>
              </a:rPr>
              <a:t>1000</a:t>
            </a:r>
            <a:r>
              <a:rPr lang="en-US" altLang="ko-KR" sz="1400" dirty="0">
                <a:solidFill>
                  <a:srgbClr val="000000"/>
                </a:solidFill>
                <a:effectLst/>
                <a:latin typeface="+mj-ea"/>
                <a:ea typeface="+mj-ea"/>
              </a:rPr>
              <a:t>}"</a:t>
            </a:r>
            <a:endParaRPr lang="en-US" altLang="ko-KR" sz="1400" dirty="0">
              <a:latin typeface="+mj-ea"/>
              <a:ea typeface="+mj-ea"/>
            </a:endParaRPr>
          </a:p>
          <a:p>
            <a:r>
              <a:rPr lang="en-US" altLang="ko-KR" sz="1400" dirty="0">
                <a:solidFill>
                  <a:srgbClr val="000000"/>
                </a:solidFill>
                <a:effectLst/>
                <a:latin typeface="+mj-ea"/>
                <a:ea typeface="+mj-ea"/>
              </a:rPr>
              <a:t>export SERVER_JVMFLAGS="-</a:t>
            </a:r>
            <a:r>
              <a:rPr lang="en-US" altLang="ko-KR" sz="1400" dirty="0" err="1">
                <a:solidFill>
                  <a:srgbClr val="000000"/>
                </a:solidFill>
                <a:effectLst/>
                <a:latin typeface="+mj-ea"/>
                <a:ea typeface="+mj-ea"/>
              </a:rPr>
              <a:t>Xmx</a:t>
            </a:r>
            <a:r>
              <a:rPr lang="en-US" altLang="ko-KR" sz="1400" dirty="0">
                <a:solidFill>
                  <a:srgbClr val="000000"/>
                </a:solidFill>
                <a:effectLst/>
                <a:latin typeface="+mj-ea"/>
                <a:ea typeface="+mj-ea"/>
              </a:rPr>
              <a:t>${ZK_SERVER_HEAP}m $SERVER_JVMFLAGS"</a:t>
            </a:r>
            <a:endParaRPr lang="en-US" altLang="ko-KR" sz="1400" dirty="0">
              <a:latin typeface="+mj-ea"/>
              <a:ea typeface="+mj-ea"/>
            </a:endParaRPr>
          </a:p>
        </p:txBody>
      </p:sp>
      <p:sp>
        <p:nvSpPr>
          <p:cNvPr id="8" name="TextBox 7">
            <a:extLst>
              <a:ext uri="{FF2B5EF4-FFF2-40B4-BE49-F238E27FC236}">
                <a16:creationId xmlns:a16="http://schemas.microsoft.com/office/drawing/2014/main" id="{4648CF1E-CBC7-43A7-AD70-ABC42E4D9A3C}"/>
              </a:ext>
            </a:extLst>
          </p:cNvPr>
          <p:cNvSpPr txBox="1"/>
          <p:nvPr/>
        </p:nvSpPr>
        <p:spPr>
          <a:xfrm>
            <a:off x="115360" y="3774981"/>
            <a:ext cx="1439818"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ZOOKEEPER</a:t>
            </a:r>
            <a:endParaRPr lang="ko-KR" altLang="en-US" dirty="0">
              <a:latin typeface="+mj-ea"/>
              <a:ea typeface="+mj-ea"/>
            </a:endParaRPr>
          </a:p>
        </p:txBody>
      </p:sp>
      <p:sp>
        <p:nvSpPr>
          <p:cNvPr id="9" name="TextBox 8">
            <a:extLst>
              <a:ext uri="{FF2B5EF4-FFF2-40B4-BE49-F238E27FC236}">
                <a16:creationId xmlns:a16="http://schemas.microsoft.com/office/drawing/2014/main" id="{24B5F657-EC2A-4035-8CD8-CF49E13CC8E7}"/>
              </a:ext>
            </a:extLst>
          </p:cNvPr>
          <p:cNvSpPr txBox="1"/>
          <p:nvPr/>
        </p:nvSpPr>
        <p:spPr>
          <a:xfrm>
            <a:off x="6930470" y="5288340"/>
            <a:ext cx="5254259" cy="1569660"/>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Default : </a:t>
            </a:r>
            <a:r>
              <a:rPr lang="ko-KR" altLang="en-US" sz="1200" dirty="0">
                <a:latin typeface="+mj-ea"/>
                <a:ea typeface="+mj-ea"/>
              </a:rPr>
              <a:t>초기 </a:t>
            </a:r>
            <a:r>
              <a:rPr lang="ko-KR" altLang="en-US" sz="1200" dirty="0" err="1">
                <a:latin typeface="+mj-ea"/>
                <a:ea typeface="+mj-ea"/>
              </a:rPr>
              <a:t>힙</a:t>
            </a:r>
            <a:r>
              <a:rPr lang="ko-KR" altLang="en-US" sz="1200" dirty="0">
                <a:latin typeface="+mj-ea"/>
                <a:ea typeface="+mj-ea"/>
              </a:rPr>
              <a:t> 메모리 크기는 </a:t>
            </a:r>
            <a:r>
              <a:rPr lang="en-US" altLang="ko-KR" sz="1200" dirty="0">
                <a:latin typeface="+mj-ea"/>
                <a:ea typeface="+mj-ea"/>
              </a:rPr>
              <a:t>JVM</a:t>
            </a:r>
            <a:r>
              <a:rPr lang="ko-KR" altLang="en-US" sz="1200" dirty="0">
                <a:latin typeface="+mj-ea"/>
                <a:ea typeface="+mj-ea"/>
              </a:rPr>
              <a:t>에 따른다</a:t>
            </a:r>
            <a:r>
              <a:rPr lang="en-US" altLang="ko-KR" sz="1200" dirty="0">
                <a:latin typeface="+mj-ea"/>
                <a:ea typeface="+mj-ea"/>
              </a:rPr>
              <a:t>.(30MB)</a:t>
            </a:r>
            <a:br>
              <a:rPr lang="en-US" altLang="ko-KR" sz="1200" dirty="0">
                <a:latin typeface="+mj-ea"/>
                <a:ea typeface="+mj-ea"/>
              </a:rPr>
            </a:br>
            <a:endParaRPr lang="en-US" altLang="ko-KR" sz="1200" dirty="0">
              <a:latin typeface="+mj-ea"/>
              <a:ea typeface="+mj-ea"/>
            </a:endParaRPr>
          </a:p>
          <a:p>
            <a:r>
              <a:rPr lang="en-US" altLang="ko-KR" sz="1200" dirty="0">
                <a:latin typeface="+mj-ea"/>
                <a:ea typeface="+mj-ea"/>
              </a:rPr>
              <a:t>java -XX:+</a:t>
            </a:r>
            <a:r>
              <a:rPr lang="en-US" altLang="ko-KR" sz="1200" dirty="0" err="1">
                <a:latin typeface="+mj-ea"/>
                <a:ea typeface="+mj-ea"/>
              </a:rPr>
              <a:t>PrintFlagsFinal</a:t>
            </a:r>
            <a:r>
              <a:rPr lang="en-US" altLang="ko-KR" sz="1200" dirty="0">
                <a:latin typeface="+mj-ea"/>
                <a:ea typeface="+mj-ea"/>
              </a:rPr>
              <a:t> -version | grep -</a:t>
            </a:r>
            <a:r>
              <a:rPr lang="en-US" altLang="ko-KR" sz="1200" dirty="0" err="1">
                <a:latin typeface="+mj-ea"/>
                <a:ea typeface="+mj-ea"/>
              </a:rPr>
              <a:t>i</a:t>
            </a:r>
            <a:r>
              <a:rPr lang="en-US" altLang="ko-KR" sz="1200" dirty="0">
                <a:latin typeface="+mj-ea"/>
                <a:ea typeface="+mj-ea"/>
              </a:rPr>
              <a:t> -E '</a:t>
            </a:r>
            <a:r>
              <a:rPr lang="en-US" altLang="ko-KR" sz="1200" dirty="0" err="1">
                <a:latin typeface="+mj-ea"/>
                <a:ea typeface="+mj-ea"/>
              </a:rPr>
              <a:t>heapsize|permsize|version</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ErgoHeapSizeLimit</a:t>
            </a:r>
            <a:r>
              <a:rPr lang="en-US" altLang="ko-KR" sz="1200" dirty="0">
                <a:latin typeface="+mj-ea"/>
                <a:ea typeface="+mj-ea"/>
              </a:rPr>
              <a:t>                         = 0 </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HeapSizePerGCThread</a:t>
            </a:r>
            <a:r>
              <a:rPr lang="en-US" altLang="ko-KR" sz="1200" dirty="0">
                <a:latin typeface="+mj-ea"/>
                <a:ea typeface="+mj-ea"/>
              </a:rPr>
              <a:t>                       = 87241520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InitialHeapSize</a:t>
            </a:r>
            <a:r>
              <a:rPr lang="en-US" altLang="ko-KR" sz="1200" dirty="0">
                <a:latin typeface="+mj-ea"/>
                <a:ea typeface="+mj-ea"/>
              </a:rPr>
              <a:t>                          := </a:t>
            </a:r>
            <a:r>
              <a:rPr lang="en-US" altLang="ko-KR" sz="1200" b="1" dirty="0">
                <a:solidFill>
                  <a:srgbClr val="FF0000"/>
                </a:solidFill>
                <a:latin typeface="+mj-ea"/>
                <a:ea typeface="+mj-ea"/>
              </a:rPr>
              <a:t>31457280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LargePageHeapSizeThreshold</a:t>
            </a:r>
            <a:r>
              <a:rPr lang="en-US" altLang="ko-KR" sz="1200" dirty="0">
                <a:latin typeface="+mj-ea"/>
                <a:ea typeface="+mj-ea"/>
              </a:rPr>
              <a:t>                = 134217728 </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MaxHeapSize</a:t>
            </a:r>
            <a:r>
              <a:rPr lang="en-US" altLang="ko-KR" sz="1200" dirty="0">
                <a:latin typeface="+mj-ea"/>
                <a:ea typeface="+mj-ea"/>
              </a:rPr>
              <a:t>                              := 482344960 </a:t>
            </a:r>
            <a:endParaRPr lang="ko-KR" altLang="en-US" sz="1200" dirty="0">
              <a:latin typeface="+mj-ea"/>
              <a:ea typeface="+mj-ea"/>
            </a:endParaRPr>
          </a:p>
        </p:txBody>
      </p:sp>
    </p:spTree>
    <p:extLst>
      <p:ext uri="{BB962C8B-B14F-4D97-AF65-F5344CB8AC3E}">
        <p14:creationId xmlns:p14="http://schemas.microsoft.com/office/powerpoint/2010/main" val="2615372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8DE32A-87B6-42C2-89FD-48AF74262AE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3" name="TextBox 2">
            <a:extLst>
              <a:ext uri="{FF2B5EF4-FFF2-40B4-BE49-F238E27FC236}">
                <a16:creationId xmlns:a16="http://schemas.microsoft.com/office/drawing/2014/main" id="{6A1BCD7A-2142-4C29-88A2-031666516320}"/>
              </a:ext>
            </a:extLst>
          </p:cNvPr>
          <p:cNvSpPr txBox="1"/>
          <p:nvPr/>
        </p:nvSpPr>
        <p:spPr>
          <a:xfrm>
            <a:off x="767387" y="855026"/>
            <a:ext cx="8936101"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운영체제에서는 프로세스당 열 수 있는 파일 최대 개수 제한이 있음</a:t>
            </a:r>
            <a:endParaRPr lang="en-US" altLang="ko-KR" dirty="0">
              <a:latin typeface="+mj-ea"/>
              <a:ea typeface="+mj-ea"/>
            </a:endParaRPr>
          </a:p>
          <a:p>
            <a:endParaRPr lang="en-US" altLang="ko-KR" dirty="0">
              <a:latin typeface="+mj-ea"/>
              <a:ea typeface="+mj-ea"/>
            </a:endParaRPr>
          </a:p>
          <a:p>
            <a:r>
              <a:rPr lang="ko-KR" altLang="en-US" dirty="0">
                <a:latin typeface="+mj-ea"/>
                <a:ea typeface="+mj-ea"/>
              </a:rPr>
              <a:t>특정 </a:t>
            </a:r>
            <a:r>
              <a:rPr lang="en-US" altLang="ko-KR" dirty="0">
                <a:latin typeface="+mj-ea"/>
                <a:ea typeface="+mj-ea"/>
              </a:rPr>
              <a:t>Broker</a:t>
            </a:r>
            <a:r>
              <a:rPr lang="ko-KR" altLang="en-US" dirty="0">
                <a:latin typeface="+mj-ea"/>
                <a:ea typeface="+mj-ea"/>
              </a:rPr>
              <a:t>에 </a:t>
            </a:r>
            <a:r>
              <a:rPr lang="en-US" altLang="ko-KR" dirty="0">
                <a:latin typeface="+mj-ea"/>
                <a:ea typeface="+mj-ea"/>
              </a:rPr>
              <a:t>Partition</a:t>
            </a:r>
            <a:r>
              <a:rPr lang="ko-KR" altLang="en-US" dirty="0">
                <a:latin typeface="+mj-ea"/>
                <a:ea typeface="+mj-ea"/>
              </a:rPr>
              <a:t>이 집중되어 있는 경우</a:t>
            </a:r>
            <a:r>
              <a:rPr lang="en-US" altLang="ko-KR" dirty="0">
                <a:latin typeface="+mj-ea"/>
                <a:ea typeface="+mj-ea"/>
              </a:rPr>
              <a:t>, Kafka</a:t>
            </a:r>
            <a:r>
              <a:rPr lang="ko-KR" altLang="en-US" dirty="0">
                <a:latin typeface="+mj-ea"/>
                <a:ea typeface="+mj-ea"/>
              </a:rPr>
              <a:t>에서 다음의 오류 메시지가 발생</a:t>
            </a:r>
            <a:endParaRPr lang="en-US" altLang="ko-KR" dirty="0">
              <a:latin typeface="+mj-ea"/>
              <a:ea typeface="+mj-ea"/>
            </a:endParaRPr>
          </a:p>
          <a:p>
            <a:r>
              <a:rPr lang="en-US" altLang="ko-KR" dirty="0" err="1">
                <a:latin typeface="+mj-ea"/>
                <a:ea typeface="+mj-ea"/>
              </a:rPr>
              <a:t>java.io.IOException</a:t>
            </a:r>
            <a:r>
              <a:rPr lang="en-US" altLang="ko-KR" dirty="0">
                <a:latin typeface="+mj-ea"/>
                <a:ea typeface="+mj-ea"/>
              </a:rPr>
              <a:t>: Too many open files</a:t>
            </a:r>
          </a:p>
        </p:txBody>
      </p:sp>
      <p:pic>
        <p:nvPicPr>
          <p:cNvPr id="6" name="그림 5">
            <a:extLst>
              <a:ext uri="{FF2B5EF4-FFF2-40B4-BE49-F238E27FC236}">
                <a16:creationId xmlns:a16="http://schemas.microsoft.com/office/drawing/2014/main" id="{0B687F1D-6264-4872-B34B-B318B39C6A53}"/>
              </a:ext>
            </a:extLst>
          </p:cNvPr>
          <p:cNvPicPr>
            <a:picLocks noChangeAspect="1"/>
          </p:cNvPicPr>
          <p:nvPr/>
        </p:nvPicPr>
        <p:blipFill>
          <a:blip r:embed="rId2"/>
          <a:stretch>
            <a:fillRect/>
          </a:stretch>
        </p:blipFill>
        <p:spPr>
          <a:xfrm>
            <a:off x="5894266" y="2370725"/>
            <a:ext cx="4767894" cy="40083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0D20075-F7CF-44E8-9BF8-BE6DC403D286}"/>
              </a:ext>
            </a:extLst>
          </p:cNvPr>
          <p:cNvSpPr txBox="1"/>
          <p:nvPr/>
        </p:nvSpPr>
        <p:spPr>
          <a:xfrm>
            <a:off x="767387" y="2370724"/>
            <a:ext cx="4963218"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① 운영체제</a:t>
            </a:r>
            <a:r>
              <a:rPr lang="en-US" altLang="ko-KR" dirty="0">
                <a:latin typeface="+mj-ea"/>
                <a:ea typeface="+mj-ea"/>
              </a:rPr>
              <a:t>, </a:t>
            </a:r>
            <a:r>
              <a:rPr lang="ko-KR" altLang="en-US" dirty="0">
                <a:latin typeface="+mj-ea"/>
                <a:ea typeface="+mj-ea"/>
              </a:rPr>
              <a:t>오픈 가능한 파일 최대 개수 확인</a:t>
            </a:r>
            <a:endParaRPr lang="en-US" altLang="ko-KR" dirty="0">
              <a:latin typeface="+mj-ea"/>
              <a:ea typeface="+mj-ea"/>
            </a:endParaRPr>
          </a:p>
          <a:p>
            <a:r>
              <a:rPr lang="en-US" altLang="ko-KR" dirty="0">
                <a:latin typeface="+mj-ea"/>
                <a:ea typeface="+mj-ea"/>
              </a:rPr>
              <a:t>    </a:t>
            </a:r>
            <a:r>
              <a:rPr lang="en-US" altLang="ko-KR" dirty="0" err="1">
                <a:latin typeface="+mj-ea"/>
                <a:ea typeface="+mj-ea"/>
              </a:rPr>
              <a:t>ulimit</a:t>
            </a:r>
            <a:r>
              <a:rPr lang="en-US" altLang="ko-KR" dirty="0">
                <a:latin typeface="+mj-ea"/>
                <a:ea typeface="+mj-ea"/>
              </a:rPr>
              <a:t> -a</a:t>
            </a:r>
          </a:p>
          <a:p>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예시에서는 </a:t>
            </a:r>
            <a:r>
              <a:rPr lang="en-US" altLang="ko-KR" dirty="0">
                <a:latin typeface="+mj-ea"/>
                <a:ea typeface="+mj-ea"/>
              </a:rPr>
              <a:t>1024</a:t>
            </a:r>
            <a:r>
              <a:rPr lang="ko-KR" altLang="en-US" dirty="0">
                <a:latin typeface="+mj-ea"/>
                <a:ea typeface="+mj-ea"/>
              </a:rPr>
              <a:t>개로 조회됨</a:t>
            </a:r>
          </a:p>
        </p:txBody>
      </p:sp>
      <p:sp>
        <p:nvSpPr>
          <p:cNvPr id="8" name="직사각형 7">
            <a:extLst>
              <a:ext uri="{FF2B5EF4-FFF2-40B4-BE49-F238E27FC236}">
                <a16:creationId xmlns:a16="http://schemas.microsoft.com/office/drawing/2014/main" id="{168D7A2F-88A1-4444-B38D-8F7F1583DE81}"/>
              </a:ext>
            </a:extLst>
          </p:cNvPr>
          <p:cNvSpPr/>
          <p:nvPr/>
        </p:nvSpPr>
        <p:spPr>
          <a:xfrm>
            <a:off x="5730605" y="3822932"/>
            <a:ext cx="5046252" cy="252098"/>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73B91C1A-1674-4B0E-809C-2CA9A18DB392}"/>
              </a:ext>
            </a:extLst>
          </p:cNvPr>
          <p:cNvCxnSpPr>
            <a:cxnSpLocks/>
            <a:stCxn id="8" idx="1"/>
          </p:cNvCxnSpPr>
          <p:nvPr/>
        </p:nvCxnSpPr>
        <p:spPr>
          <a:xfrm flipH="1" flipV="1">
            <a:off x="2884714" y="3537858"/>
            <a:ext cx="2845891" cy="411123"/>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998E4-1120-42D0-8A6F-FA13BF25F597}"/>
              </a:ext>
            </a:extLst>
          </p:cNvPr>
          <p:cNvSpPr txBox="1"/>
          <p:nvPr/>
        </p:nvSpPr>
        <p:spPr>
          <a:xfrm>
            <a:off x="767387" y="4075030"/>
            <a:ext cx="4802918" cy="2308324"/>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② </a:t>
            </a:r>
            <a:r>
              <a:rPr lang="en-US" altLang="ko-KR" dirty="0">
                <a:latin typeface="+mj-ea"/>
                <a:ea typeface="+mj-ea"/>
              </a:rPr>
              <a:t>Kafka PID</a:t>
            </a:r>
            <a:r>
              <a:rPr lang="ko-KR" altLang="en-US" dirty="0">
                <a:latin typeface="+mj-ea"/>
                <a:ea typeface="+mj-ea"/>
              </a:rPr>
              <a:t>를 조회하여</a:t>
            </a:r>
            <a:r>
              <a:rPr lang="en-US" altLang="ko-KR" dirty="0">
                <a:latin typeface="+mj-ea"/>
                <a:ea typeface="+mj-ea"/>
              </a:rPr>
              <a:t>, </a:t>
            </a:r>
            <a:r>
              <a:rPr lang="ko-KR" altLang="en-US" dirty="0">
                <a:latin typeface="+mj-ea"/>
                <a:ea typeface="+mj-ea"/>
              </a:rPr>
              <a:t>해당 프로세스에서</a:t>
            </a:r>
            <a:endParaRPr lang="en-US" altLang="ko-KR" dirty="0">
              <a:latin typeface="+mj-ea"/>
              <a:ea typeface="+mj-ea"/>
            </a:endParaRPr>
          </a:p>
          <a:p>
            <a:r>
              <a:rPr lang="en-US" altLang="ko-KR" dirty="0">
                <a:latin typeface="+mj-ea"/>
                <a:ea typeface="+mj-ea"/>
              </a:rPr>
              <a:t>    </a:t>
            </a:r>
            <a:r>
              <a:rPr lang="ko-KR" altLang="en-US" dirty="0">
                <a:latin typeface="+mj-ea"/>
                <a:ea typeface="+mj-ea"/>
              </a:rPr>
              <a:t>몇 개의 파일을 오픈했는지 확인</a:t>
            </a:r>
            <a:endParaRPr lang="en-US" altLang="ko-KR" dirty="0">
              <a:latin typeface="+mj-ea"/>
              <a:ea typeface="+mj-ea"/>
            </a:endParaRPr>
          </a:p>
          <a:p>
            <a:r>
              <a:rPr lang="en-US" altLang="ko-KR" dirty="0">
                <a:latin typeface="+mj-ea"/>
                <a:ea typeface="+mj-ea"/>
              </a:rPr>
              <a:t>    (</a:t>
            </a:r>
            <a:r>
              <a:rPr lang="ko-KR" altLang="en-US" dirty="0">
                <a:latin typeface="+mj-ea"/>
                <a:ea typeface="+mj-ea"/>
              </a:rPr>
              <a:t>아래 예시에서는 </a:t>
            </a:r>
            <a:r>
              <a:rPr lang="en-US" altLang="ko-KR" dirty="0">
                <a:latin typeface="+mj-ea"/>
                <a:ea typeface="+mj-ea"/>
              </a:rPr>
              <a:t>209</a:t>
            </a:r>
            <a:r>
              <a:rPr lang="ko-KR" altLang="en-US" dirty="0">
                <a:latin typeface="+mj-ea"/>
                <a:ea typeface="+mj-ea"/>
              </a:rPr>
              <a:t>개 오픈</a:t>
            </a:r>
            <a:r>
              <a:rPr lang="en-US" altLang="ko-KR" dirty="0">
                <a:latin typeface="+mj-ea"/>
                <a:ea typeface="+mj-ea"/>
              </a:rPr>
              <a:t>)</a:t>
            </a: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13" name="그림 12">
            <a:extLst>
              <a:ext uri="{FF2B5EF4-FFF2-40B4-BE49-F238E27FC236}">
                <a16:creationId xmlns:a16="http://schemas.microsoft.com/office/drawing/2014/main" id="{16F3E9B4-EC7B-46E6-9F9E-6AACC779E6EB}"/>
              </a:ext>
            </a:extLst>
          </p:cNvPr>
          <p:cNvPicPr>
            <a:picLocks noChangeAspect="1"/>
          </p:cNvPicPr>
          <p:nvPr/>
        </p:nvPicPr>
        <p:blipFill>
          <a:blip r:embed="rId3"/>
          <a:stretch>
            <a:fillRect/>
          </a:stretch>
        </p:blipFill>
        <p:spPr>
          <a:xfrm>
            <a:off x="1071903" y="5183191"/>
            <a:ext cx="4354185" cy="408604"/>
          </a:xfrm>
          <a:prstGeom prst="rect">
            <a:avLst/>
          </a:prstGeom>
        </p:spPr>
      </p:pic>
      <p:pic>
        <p:nvPicPr>
          <p:cNvPr id="15" name="그림 14">
            <a:extLst>
              <a:ext uri="{FF2B5EF4-FFF2-40B4-BE49-F238E27FC236}">
                <a16:creationId xmlns:a16="http://schemas.microsoft.com/office/drawing/2014/main" id="{96CFDAD7-CC1D-4F34-8B37-ACF5D4199050}"/>
              </a:ext>
            </a:extLst>
          </p:cNvPr>
          <p:cNvPicPr>
            <a:picLocks noChangeAspect="1"/>
          </p:cNvPicPr>
          <p:nvPr/>
        </p:nvPicPr>
        <p:blipFill>
          <a:blip r:embed="rId4"/>
          <a:stretch>
            <a:fillRect/>
          </a:stretch>
        </p:blipFill>
        <p:spPr>
          <a:xfrm>
            <a:off x="1071903" y="5739934"/>
            <a:ext cx="4354184" cy="371287"/>
          </a:xfrm>
          <a:prstGeom prst="rect">
            <a:avLst/>
          </a:prstGeom>
        </p:spPr>
      </p:pic>
    </p:spTree>
    <p:extLst>
      <p:ext uri="{BB962C8B-B14F-4D97-AF65-F5344CB8AC3E}">
        <p14:creationId xmlns:p14="http://schemas.microsoft.com/office/powerpoint/2010/main" val="39981892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AFB00A8-A42B-4DDE-8F07-4E50F8EE156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5" name="TextBox 4">
            <a:extLst>
              <a:ext uri="{FF2B5EF4-FFF2-40B4-BE49-F238E27FC236}">
                <a16:creationId xmlns:a16="http://schemas.microsoft.com/office/drawing/2014/main" id="{1CAE8955-5E6F-42E5-BE8D-0635ED7FFD9F}"/>
              </a:ext>
            </a:extLst>
          </p:cNvPr>
          <p:cNvSpPr txBox="1"/>
          <p:nvPr/>
        </p:nvSpPr>
        <p:spPr>
          <a:xfrm>
            <a:off x="821816" y="1529940"/>
            <a:ext cx="7906267" cy="203132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③ 최대 파일 오픈 한계를 상향 조정</a:t>
            </a:r>
            <a:endParaRPr lang="en-US" altLang="ko-KR" dirty="0">
              <a:latin typeface="+mj-ea"/>
              <a:ea typeface="+mj-ea"/>
            </a:endParaRPr>
          </a:p>
          <a:p>
            <a:pPr>
              <a:lnSpc>
                <a:spcPct val="150000"/>
              </a:lnSpc>
            </a:pPr>
            <a:r>
              <a:rPr lang="en-US" altLang="ko-KR" dirty="0">
                <a:latin typeface="+mj-ea"/>
                <a:ea typeface="+mj-ea"/>
              </a:rPr>
              <a:t>     /</a:t>
            </a:r>
            <a:r>
              <a:rPr lang="en-US" altLang="ko-KR" dirty="0" err="1">
                <a:latin typeface="+mj-ea"/>
                <a:ea typeface="+mj-ea"/>
              </a:rPr>
              <a:t>etc</a:t>
            </a:r>
            <a:r>
              <a:rPr lang="en-US" altLang="ko-KR" dirty="0">
                <a:latin typeface="+mj-ea"/>
                <a:ea typeface="+mj-ea"/>
              </a:rPr>
              <a:t>/security/</a:t>
            </a:r>
            <a:r>
              <a:rPr lang="en-US" altLang="ko-KR" dirty="0" err="1">
                <a:latin typeface="+mj-ea"/>
                <a:ea typeface="+mj-ea"/>
              </a:rPr>
              <a:t>limits.conf</a:t>
            </a:r>
            <a:r>
              <a:rPr lang="en-US" altLang="ko-KR" dirty="0">
                <a:latin typeface="+mj-ea"/>
                <a:ea typeface="+mj-ea"/>
              </a:rPr>
              <a:t> </a:t>
            </a:r>
            <a:r>
              <a:rPr lang="ko-KR" altLang="en-US" dirty="0">
                <a:latin typeface="+mj-ea"/>
                <a:ea typeface="+mj-ea"/>
              </a:rPr>
              <a:t>파일에 아래의 설정을 추가하고 시스템 재시작</a:t>
            </a:r>
            <a:endParaRPr lang="en-US" altLang="ko-KR" dirty="0">
              <a:latin typeface="+mj-ea"/>
              <a:ea typeface="+mj-ea"/>
            </a:endParaRPr>
          </a:p>
          <a:p>
            <a:pPr>
              <a:lnSpc>
                <a:spcPct val="150000"/>
              </a:lnSpc>
            </a:pPr>
            <a:r>
              <a:rPr lang="en-US" altLang="ko-KR" dirty="0">
                <a:latin typeface="+mj-ea"/>
                <a:ea typeface="+mj-ea"/>
              </a:rPr>
              <a:t>     </a:t>
            </a:r>
            <a:r>
              <a:rPr lang="nn-NO" altLang="ko-KR" dirty="0">
                <a:latin typeface="+mj-ea"/>
                <a:ea typeface="+mj-ea"/>
              </a:rPr>
              <a:t>* hard nofile 100000</a:t>
            </a:r>
          </a:p>
          <a:p>
            <a:pPr>
              <a:lnSpc>
                <a:spcPct val="150000"/>
              </a:lnSpc>
            </a:pPr>
            <a:r>
              <a:rPr lang="nn-NO" altLang="ko-KR" dirty="0">
                <a:latin typeface="+mj-ea"/>
                <a:ea typeface="+mj-ea"/>
              </a:rPr>
              <a:t>     * soft nofile 100000</a:t>
            </a:r>
          </a:p>
          <a:p>
            <a:endParaRPr lang="ko-KR" altLang="en-US" dirty="0">
              <a:latin typeface="+mj-ea"/>
              <a:ea typeface="+mj-ea"/>
            </a:endParaRPr>
          </a:p>
        </p:txBody>
      </p:sp>
      <p:grpSp>
        <p:nvGrpSpPr>
          <p:cNvPr id="10" name="그룹 9">
            <a:extLst>
              <a:ext uri="{FF2B5EF4-FFF2-40B4-BE49-F238E27FC236}">
                <a16:creationId xmlns:a16="http://schemas.microsoft.com/office/drawing/2014/main" id="{5F24B634-6C69-476A-BB03-77436364C29C}"/>
              </a:ext>
            </a:extLst>
          </p:cNvPr>
          <p:cNvGrpSpPr/>
          <p:nvPr/>
        </p:nvGrpSpPr>
        <p:grpSpPr>
          <a:xfrm>
            <a:off x="5806805" y="2672074"/>
            <a:ext cx="5998922" cy="1778382"/>
            <a:chOff x="2334262" y="1803018"/>
            <a:chExt cx="5998922" cy="1778382"/>
          </a:xfrm>
        </p:grpSpPr>
        <p:pic>
          <p:nvPicPr>
            <p:cNvPr id="8" name="그림 7">
              <a:extLst>
                <a:ext uri="{FF2B5EF4-FFF2-40B4-BE49-F238E27FC236}">
                  <a16:creationId xmlns:a16="http://schemas.microsoft.com/office/drawing/2014/main" id="{5FEDAB1E-D8AD-4A2E-89D1-71F55B3D08BC}"/>
                </a:ext>
              </a:extLst>
            </p:cNvPr>
            <p:cNvPicPr>
              <a:picLocks noChangeAspect="1"/>
            </p:cNvPicPr>
            <p:nvPr/>
          </p:nvPicPr>
          <p:blipFill>
            <a:blip r:embed="rId3"/>
            <a:stretch>
              <a:fillRect/>
            </a:stretch>
          </p:blipFill>
          <p:spPr>
            <a:xfrm>
              <a:off x="2487847" y="1803018"/>
              <a:ext cx="5845337" cy="177838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B4B9495D-40CC-4DA5-A801-2B3FF28CD3A1}"/>
                </a:ext>
              </a:extLst>
            </p:cNvPr>
            <p:cNvSpPr/>
            <p:nvPr/>
          </p:nvSpPr>
          <p:spPr>
            <a:xfrm>
              <a:off x="2334262" y="2864989"/>
              <a:ext cx="5046252" cy="455154"/>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 name="직선 화살표 연결선 10">
            <a:extLst>
              <a:ext uri="{FF2B5EF4-FFF2-40B4-BE49-F238E27FC236}">
                <a16:creationId xmlns:a16="http://schemas.microsoft.com/office/drawing/2014/main" id="{49A75856-A6F2-4E25-928C-6CF15FBA551F}"/>
              </a:ext>
            </a:extLst>
          </p:cNvPr>
          <p:cNvCxnSpPr>
            <a:cxnSpLocks/>
          </p:cNvCxnSpPr>
          <p:nvPr/>
        </p:nvCxnSpPr>
        <p:spPr>
          <a:xfrm flipH="1" flipV="1">
            <a:off x="3635829" y="2850740"/>
            <a:ext cx="2170976" cy="1110882"/>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1EC49104-2087-445D-A4C3-621D5D225082}"/>
              </a:ext>
            </a:extLst>
          </p:cNvPr>
          <p:cNvPicPr>
            <a:picLocks noChangeAspect="1"/>
          </p:cNvPicPr>
          <p:nvPr/>
        </p:nvPicPr>
        <p:blipFill>
          <a:blip r:embed="rId4"/>
          <a:stretch>
            <a:fillRect/>
          </a:stretch>
        </p:blipFill>
        <p:spPr>
          <a:xfrm>
            <a:off x="821816" y="4855601"/>
            <a:ext cx="8510725" cy="97770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7B27099-D183-44F3-A2CE-8763B5A829A2}"/>
              </a:ext>
            </a:extLst>
          </p:cNvPr>
          <p:cNvSpPr txBox="1"/>
          <p:nvPr/>
        </p:nvSpPr>
        <p:spPr>
          <a:xfrm>
            <a:off x="2503715" y="5548580"/>
            <a:ext cx="6046848" cy="523220"/>
          </a:xfrm>
          <a:prstGeom prst="rect">
            <a:avLst/>
          </a:prstGeom>
          <a:solidFill>
            <a:schemeClr val="bg1"/>
          </a:solidFill>
          <a:ln>
            <a:solidFill>
              <a:srgbClr val="0000FF"/>
            </a:solidFill>
          </a:ln>
        </p:spPr>
        <p:txBody>
          <a:bodyPr wrap="none" rtlCol="0">
            <a:spAutoFit/>
          </a:bodyPr>
          <a:lstStyle/>
          <a:p>
            <a:r>
              <a:rPr lang="en-US" altLang="ko-KR" sz="1400" dirty="0"/>
              <a:t>Kafka Optimization</a:t>
            </a:r>
          </a:p>
          <a:p>
            <a:r>
              <a:rPr lang="en-US" altLang="ko-KR" sz="1400" dirty="0"/>
              <a:t>https://dattell.com/data-architecture-blog/apache-kafka-optimization/</a:t>
            </a:r>
            <a:endParaRPr lang="ko-KR" altLang="en-US" sz="1400" dirty="0"/>
          </a:p>
        </p:txBody>
      </p:sp>
    </p:spTree>
    <p:extLst>
      <p:ext uri="{BB962C8B-B14F-4D97-AF65-F5344CB8AC3E}">
        <p14:creationId xmlns:p14="http://schemas.microsoft.com/office/powerpoint/2010/main" val="26920912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8E2C6-DCAC-4F90-B966-492A1B505384}"/>
              </a:ext>
            </a:extLst>
          </p:cNvPr>
          <p:cNvSpPr>
            <a:spLocks noGrp="1"/>
          </p:cNvSpPr>
          <p:nvPr>
            <p:ph type="title"/>
          </p:nvPr>
        </p:nvSpPr>
        <p:spPr/>
        <p:txBody>
          <a:bodyPr/>
          <a:lstStyle/>
          <a:p>
            <a:r>
              <a:rPr lang="en-US" altLang="ko-KR" dirty="0" err="1"/>
              <a:t>TroubleShooting</a:t>
            </a:r>
            <a:endParaRPr lang="ko-KR" altLang="en-US" dirty="0"/>
          </a:p>
        </p:txBody>
      </p:sp>
      <p:sp>
        <p:nvSpPr>
          <p:cNvPr id="3" name="TextBox 2">
            <a:extLst>
              <a:ext uri="{FF2B5EF4-FFF2-40B4-BE49-F238E27FC236}">
                <a16:creationId xmlns:a16="http://schemas.microsoft.com/office/drawing/2014/main" id="{4B0F4BA2-6740-4730-9719-CE98969DBF99}"/>
              </a:ext>
            </a:extLst>
          </p:cNvPr>
          <p:cNvSpPr txBox="1"/>
          <p:nvPr/>
        </p:nvSpPr>
        <p:spPr>
          <a:xfrm>
            <a:off x="798786" y="1930400"/>
            <a:ext cx="9483709" cy="1200329"/>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ERROR Fatal error during </a:t>
            </a:r>
            <a:r>
              <a:rPr lang="en-US" altLang="ko-KR" dirty="0" err="1"/>
              <a:t>KafkaServer</a:t>
            </a:r>
            <a:r>
              <a:rPr lang="en-US" altLang="ko-KR" dirty="0"/>
              <a:t> startup. Prepare to shutdown (</a:t>
            </a:r>
            <a:r>
              <a:rPr lang="en-US" altLang="ko-KR" dirty="0" err="1"/>
              <a:t>kafka.server.KafkaServer</a:t>
            </a:r>
            <a:r>
              <a:rPr lang="en-US" altLang="ko-KR" dirty="0"/>
              <a:t>)</a:t>
            </a:r>
          </a:p>
          <a:p>
            <a:r>
              <a:rPr lang="en-US" altLang="ko-KR" dirty="0" err="1"/>
              <a:t>kafka.common.InconsistentClusterIdException</a:t>
            </a:r>
            <a:r>
              <a:rPr lang="en-US" altLang="ko-KR" dirty="0"/>
              <a:t>: The Cluster ID pMfJp7wlRQ6L4Dsx6jBy4A doesn't match stored </a:t>
            </a:r>
            <a:r>
              <a:rPr lang="en-US" altLang="ko-KR" dirty="0" err="1"/>
              <a:t>clusterId</a:t>
            </a:r>
            <a:r>
              <a:rPr lang="en-US" altLang="ko-KR" dirty="0"/>
              <a:t> Some(KyKRQGEaQRmsXm7kUtGPlA) in </a:t>
            </a:r>
            <a:r>
              <a:rPr lang="en-US" altLang="ko-KR" dirty="0" err="1"/>
              <a:t>meta.properties</a:t>
            </a:r>
            <a:r>
              <a:rPr lang="en-US" altLang="ko-KR" dirty="0"/>
              <a:t>.</a:t>
            </a:r>
            <a:endParaRPr lang="ko-KR" altLang="en-US" dirty="0"/>
          </a:p>
        </p:txBody>
      </p:sp>
      <p:sp>
        <p:nvSpPr>
          <p:cNvPr id="4" name="TextBox 3">
            <a:extLst>
              <a:ext uri="{FF2B5EF4-FFF2-40B4-BE49-F238E27FC236}">
                <a16:creationId xmlns:a16="http://schemas.microsoft.com/office/drawing/2014/main" id="{B4980107-313B-4DF5-BA7D-6E3D3AFEA891}"/>
              </a:ext>
            </a:extLst>
          </p:cNvPr>
          <p:cNvSpPr txBox="1"/>
          <p:nvPr/>
        </p:nvSpPr>
        <p:spPr>
          <a:xfrm>
            <a:off x="1008993" y="5103051"/>
            <a:ext cx="9483709" cy="923330"/>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cluster.id=KyKRQGEaQRmsXm7kUtGPlA</a:t>
            </a:r>
          </a:p>
          <a:p>
            <a:r>
              <a:rPr lang="en-US" altLang="ko-KR" dirty="0"/>
              <a:t>version=0</a:t>
            </a:r>
          </a:p>
          <a:p>
            <a:r>
              <a:rPr lang="en-US" altLang="ko-KR" dirty="0"/>
              <a:t>broker.id=3</a:t>
            </a:r>
          </a:p>
        </p:txBody>
      </p:sp>
      <p:sp>
        <p:nvSpPr>
          <p:cNvPr id="5" name="TextBox 4">
            <a:extLst>
              <a:ext uri="{FF2B5EF4-FFF2-40B4-BE49-F238E27FC236}">
                <a16:creationId xmlns:a16="http://schemas.microsoft.com/office/drawing/2014/main" id="{6609E5B5-9F9F-4102-B1F7-A5FBA621B9F3}"/>
              </a:ext>
            </a:extLst>
          </p:cNvPr>
          <p:cNvSpPr txBox="1"/>
          <p:nvPr/>
        </p:nvSpPr>
        <p:spPr>
          <a:xfrm>
            <a:off x="903890" y="3563007"/>
            <a:ext cx="10364376" cy="869790"/>
          </a:xfrm>
          <a:prstGeom prst="rect">
            <a:avLst/>
          </a:prstGeom>
          <a:noFill/>
        </p:spPr>
        <p:txBody>
          <a:bodyPr wrap="none" rtlCol="0">
            <a:spAutoFit/>
          </a:bodyPr>
          <a:lstStyle/>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서버 이전 등 카프카 클러스터 변경으로 인하여 기 접속했던 클러스터 </a:t>
            </a:r>
            <a:r>
              <a:rPr lang="en-US" altLang="ko-KR" dirty="0">
                <a:latin typeface="+mj-ea"/>
                <a:ea typeface="+mj-ea"/>
              </a:rPr>
              <a:t>ID</a:t>
            </a:r>
            <a:r>
              <a:rPr lang="ko-KR" altLang="en-US" dirty="0">
                <a:latin typeface="+mj-ea"/>
                <a:ea typeface="+mj-ea"/>
              </a:rPr>
              <a:t> 정보와 불일치</a:t>
            </a: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$KAFKA/config/</a:t>
            </a:r>
            <a:r>
              <a:rPr lang="en-US" altLang="ko-KR" dirty="0" err="1">
                <a:latin typeface="+mj-ea"/>
                <a:ea typeface="+mj-ea"/>
              </a:rPr>
              <a:t>server.properties</a:t>
            </a:r>
            <a:r>
              <a:rPr lang="ko-KR" altLang="en-US" dirty="0">
                <a:latin typeface="+mj-ea"/>
                <a:ea typeface="+mj-ea"/>
              </a:rPr>
              <a:t>의 </a:t>
            </a:r>
            <a:r>
              <a:rPr lang="en-US" altLang="ko-KR" dirty="0" err="1">
                <a:latin typeface="+mj-ea"/>
                <a:ea typeface="+mj-ea"/>
              </a:rPr>
              <a:t>log.dirs</a:t>
            </a:r>
            <a:r>
              <a:rPr lang="ko-KR" altLang="en-US" dirty="0">
                <a:latin typeface="+mj-ea"/>
                <a:ea typeface="+mj-ea"/>
              </a:rPr>
              <a:t>에 설정한 디렉토리의 </a:t>
            </a:r>
            <a:r>
              <a:rPr lang="en-US" altLang="ko-KR" dirty="0" err="1">
                <a:latin typeface="+mj-ea"/>
                <a:ea typeface="+mj-ea"/>
              </a:rPr>
              <a:t>meta.properties</a:t>
            </a:r>
            <a:r>
              <a:rPr lang="en-US" altLang="ko-KR" dirty="0">
                <a:latin typeface="+mj-ea"/>
                <a:ea typeface="+mj-ea"/>
              </a:rPr>
              <a:t> </a:t>
            </a:r>
            <a:r>
              <a:rPr lang="ko-KR" altLang="en-US" dirty="0">
                <a:latin typeface="+mj-ea"/>
                <a:ea typeface="+mj-ea"/>
              </a:rPr>
              <a:t>파일 삭제</a:t>
            </a:r>
            <a:endParaRPr lang="en-US" altLang="ko-KR" dirty="0">
              <a:latin typeface="+mj-ea"/>
              <a:ea typeface="+mj-ea"/>
            </a:endParaRPr>
          </a:p>
        </p:txBody>
      </p:sp>
      <p:sp>
        <p:nvSpPr>
          <p:cNvPr id="6" name="TextBox 5">
            <a:extLst>
              <a:ext uri="{FF2B5EF4-FFF2-40B4-BE49-F238E27FC236}">
                <a16:creationId xmlns:a16="http://schemas.microsoft.com/office/drawing/2014/main" id="{9A794754-B368-45E4-BEED-C1924CFADC9A}"/>
              </a:ext>
            </a:extLst>
          </p:cNvPr>
          <p:cNvSpPr txBox="1"/>
          <p:nvPr/>
        </p:nvSpPr>
        <p:spPr>
          <a:xfrm>
            <a:off x="1008993" y="4733719"/>
            <a:ext cx="6271269" cy="369332"/>
          </a:xfrm>
          <a:prstGeom prst="rect">
            <a:avLst/>
          </a:prstGeom>
          <a:solidFill>
            <a:schemeClr val="bg1"/>
          </a:solidFill>
          <a:ln>
            <a:solidFill>
              <a:srgbClr val="0000FF"/>
            </a:solidFill>
          </a:ln>
        </p:spPr>
        <p:txBody>
          <a:bodyPr wrap="none" rtlCol="0">
            <a:spAutoFit/>
          </a:bodyPr>
          <a:lstStyle/>
          <a:p>
            <a:r>
              <a:rPr lang="ko-KR" altLang="en-US" dirty="0"/>
              <a:t>예</a:t>
            </a:r>
            <a:r>
              <a:rPr lang="en-US" altLang="ko-KR" dirty="0"/>
              <a:t>&gt; /kdata1/</a:t>
            </a:r>
            <a:r>
              <a:rPr lang="en-US" altLang="ko-KR" dirty="0" err="1"/>
              <a:t>meta.properties</a:t>
            </a:r>
            <a:r>
              <a:rPr lang="en-US" altLang="ko-KR" dirty="0"/>
              <a:t>      /kdata2/</a:t>
            </a:r>
            <a:r>
              <a:rPr lang="en-US" altLang="ko-KR" dirty="0" err="1"/>
              <a:t>meta.properties</a:t>
            </a:r>
            <a:endParaRPr lang="ko-KR" altLang="en-US" dirty="0"/>
          </a:p>
        </p:txBody>
      </p:sp>
    </p:spTree>
    <p:extLst>
      <p:ext uri="{BB962C8B-B14F-4D97-AF65-F5344CB8AC3E}">
        <p14:creationId xmlns:p14="http://schemas.microsoft.com/office/powerpoint/2010/main" val="3993526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D5A8D4-D1F4-CB7C-C9D3-73C932B1D2F6}"/>
              </a:ext>
            </a:extLst>
          </p:cNvPr>
          <p:cNvSpPr>
            <a:spLocks noGrp="1"/>
          </p:cNvSpPr>
          <p:nvPr>
            <p:ph type="title"/>
          </p:nvPr>
        </p:nvSpPr>
        <p:spPr>
          <a:xfrm>
            <a:off x="668190" y="0"/>
            <a:ext cx="8596668" cy="1320800"/>
          </a:xfrm>
        </p:spPr>
        <p:txBody>
          <a:bodyPr/>
          <a:lstStyle/>
          <a:p>
            <a:r>
              <a:rPr lang="ko-KR" altLang="en-US" dirty="0"/>
              <a:t>카프카 서버 로그의 종류 </a:t>
            </a:r>
            <a:r>
              <a:rPr lang="en-US" altLang="ko-KR" dirty="0"/>
              <a:t>($KAFKA/logs/)</a:t>
            </a:r>
            <a:endParaRPr lang="ko-KR" altLang="en-US" dirty="0"/>
          </a:p>
        </p:txBody>
      </p:sp>
      <p:sp>
        <p:nvSpPr>
          <p:cNvPr id="5" name="TextBox 4">
            <a:extLst>
              <a:ext uri="{FF2B5EF4-FFF2-40B4-BE49-F238E27FC236}">
                <a16:creationId xmlns:a16="http://schemas.microsoft.com/office/drawing/2014/main" id="{5E4C3324-6C17-269A-1BE0-6B7C4D502F77}"/>
              </a:ext>
            </a:extLst>
          </p:cNvPr>
          <p:cNvSpPr txBox="1"/>
          <p:nvPr/>
        </p:nvSpPr>
        <p:spPr>
          <a:xfrm>
            <a:off x="792366" y="1096924"/>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해당 브로커</a:t>
            </a:r>
            <a:r>
              <a:rPr lang="en-US" altLang="ko-KR" dirty="0">
                <a:latin typeface="+mj-ea"/>
                <a:ea typeface="+mj-ea"/>
              </a:rPr>
              <a:t>(</a:t>
            </a:r>
            <a:r>
              <a:rPr lang="ko-KR" altLang="en-US" dirty="0">
                <a:latin typeface="+mj-ea"/>
                <a:ea typeface="+mj-ea"/>
              </a:rPr>
              <a:t>서버</a:t>
            </a:r>
            <a:r>
              <a:rPr lang="en-US" altLang="ko-KR" dirty="0">
                <a:latin typeface="+mj-ea"/>
                <a:ea typeface="+mj-ea"/>
              </a:rPr>
              <a:t>)</a:t>
            </a:r>
            <a:r>
              <a:rPr lang="ko-KR" altLang="en-US" dirty="0">
                <a:latin typeface="+mj-ea"/>
                <a:ea typeface="+mj-ea"/>
              </a:rPr>
              <a:t>가 클러스터의 리더 역할을 수행하게 될 경우 남는 로그</a:t>
            </a:r>
            <a:endParaRPr lang="en-US" altLang="ko-KR" dirty="0">
              <a:latin typeface="+mj-ea"/>
              <a:ea typeface="+mj-ea"/>
            </a:endParaRPr>
          </a:p>
          <a:p>
            <a:pPr>
              <a:lnSpc>
                <a:spcPct val="150000"/>
              </a:lnSpc>
            </a:pPr>
            <a:r>
              <a:rPr lang="ko-KR" altLang="en-US" dirty="0">
                <a:latin typeface="+mj-ea"/>
                <a:ea typeface="+mj-ea"/>
              </a:rPr>
              <a:t>② 컨트롤러가 타 브로커와 송수신한 내역 </a:t>
            </a:r>
            <a:endParaRPr lang="en-US" altLang="ko-KR" dirty="0">
              <a:latin typeface="+mj-ea"/>
              <a:ea typeface="+mj-ea"/>
            </a:endParaRPr>
          </a:p>
        </p:txBody>
      </p:sp>
      <p:sp>
        <p:nvSpPr>
          <p:cNvPr id="6" name="TextBox 5">
            <a:extLst>
              <a:ext uri="{FF2B5EF4-FFF2-40B4-BE49-F238E27FC236}">
                <a16:creationId xmlns:a16="http://schemas.microsoft.com/office/drawing/2014/main" id="{E4EF818B-BF37-AC46-C167-229FABF22ABD}"/>
              </a:ext>
            </a:extLst>
          </p:cNvPr>
          <p:cNvSpPr txBox="1"/>
          <p:nvPr/>
        </p:nvSpPr>
        <p:spPr>
          <a:xfrm>
            <a:off x="792367" y="727592"/>
            <a:ext cx="154247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controller.log</a:t>
            </a:r>
            <a:endParaRPr lang="ko-KR" altLang="en-US" dirty="0">
              <a:latin typeface="+mj-ea"/>
              <a:ea typeface="+mj-ea"/>
            </a:endParaRPr>
          </a:p>
        </p:txBody>
      </p:sp>
      <p:pic>
        <p:nvPicPr>
          <p:cNvPr id="8" name="그림 7">
            <a:extLst>
              <a:ext uri="{FF2B5EF4-FFF2-40B4-BE49-F238E27FC236}">
                <a16:creationId xmlns:a16="http://schemas.microsoft.com/office/drawing/2014/main" id="{712371E2-E7D1-DD4A-ADA3-7852D693F78E}"/>
              </a:ext>
            </a:extLst>
          </p:cNvPr>
          <p:cNvPicPr>
            <a:picLocks noChangeAspect="1"/>
          </p:cNvPicPr>
          <p:nvPr/>
        </p:nvPicPr>
        <p:blipFill rotWithShape="1">
          <a:blip r:embed="rId3"/>
          <a:srcRect t="30927"/>
          <a:stretch/>
        </p:blipFill>
        <p:spPr>
          <a:xfrm>
            <a:off x="792366" y="2080999"/>
            <a:ext cx="7568344" cy="993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DBA5A58-4959-58AB-D04B-4467E417612B}"/>
              </a:ext>
            </a:extLst>
          </p:cNvPr>
          <p:cNvSpPr txBox="1"/>
          <p:nvPr/>
        </p:nvSpPr>
        <p:spPr>
          <a:xfrm>
            <a:off x="792366" y="3689909"/>
            <a:ext cx="9442241" cy="454292"/>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기본 로그</a:t>
            </a:r>
            <a:r>
              <a:rPr lang="en-US" altLang="ko-KR" dirty="0">
                <a:latin typeface="+mj-ea"/>
                <a:ea typeface="+mj-ea"/>
              </a:rPr>
              <a:t>, </a:t>
            </a:r>
            <a:r>
              <a:rPr lang="ko-KR" altLang="en-US" dirty="0">
                <a:latin typeface="+mj-ea"/>
                <a:ea typeface="+mj-ea"/>
              </a:rPr>
              <a:t>메시지 삭제</a:t>
            </a:r>
            <a:r>
              <a:rPr lang="en-US" altLang="ko-KR" dirty="0">
                <a:latin typeface="+mj-ea"/>
                <a:ea typeface="+mj-ea"/>
              </a:rPr>
              <a:t>, </a:t>
            </a:r>
            <a:r>
              <a:rPr lang="ko-KR" altLang="en-US" dirty="0">
                <a:latin typeface="+mj-ea"/>
                <a:ea typeface="+mj-ea"/>
              </a:rPr>
              <a:t>서버 기동 상황 등의 내역</a:t>
            </a:r>
            <a:endParaRPr lang="en-US" altLang="ko-KR" dirty="0">
              <a:latin typeface="+mj-ea"/>
              <a:ea typeface="+mj-ea"/>
            </a:endParaRPr>
          </a:p>
        </p:txBody>
      </p:sp>
      <p:sp>
        <p:nvSpPr>
          <p:cNvPr id="10" name="TextBox 9">
            <a:extLst>
              <a:ext uri="{FF2B5EF4-FFF2-40B4-BE49-F238E27FC236}">
                <a16:creationId xmlns:a16="http://schemas.microsoft.com/office/drawing/2014/main" id="{C9AA6BF2-FC54-A7CC-EE40-9C4E9F39AF6E}"/>
              </a:ext>
            </a:extLst>
          </p:cNvPr>
          <p:cNvSpPr txBox="1"/>
          <p:nvPr/>
        </p:nvSpPr>
        <p:spPr>
          <a:xfrm>
            <a:off x="792367" y="3320577"/>
            <a:ext cx="1179169"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server.log</a:t>
            </a:r>
            <a:endParaRPr lang="ko-KR" altLang="en-US" dirty="0">
              <a:latin typeface="+mj-ea"/>
              <a:ea typeface="+mj-ea"/>
            </a:endParaRPr>
          </a:p>
        </p:txBody>
      </p:sp>
      <p:pic>
        <p:nvPicPr>
          <p:cNvPr id="11" name="그림 10">
            <a:extLst>
              <a:ext uri="{FF2B5EF4-FFF2-40B4-BE49-F238E27FC236}">
                <a16:creationId xmlns:a16="http://schemas.microsoft.com/office/drawing/2014/main" id="{AE46220D-AD9A-D381-C7CC-22D73026A14E}"/>
              </a:ext>
            </a:extLst>
          </p:cNvPr>
          <p:cNvPicPr>
            <a:picLocks noChangeAspect="1"/>
          </p:cNvPicPr>
          <p:nvPr/>
        </p:nvPicPr>
        <p:blipFill>
          <a:blip r:embed="rId4"/>
          <a:stretch>
            <a:fillRect/>
          </a:stretch>
        </p:blipFill>
        <p:spPr>
          <a:xfrm>
            <a:off x="792366" y="5616830"/>
            <a:ext cx="8162925" cy="101917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B14059A-ECB3-23D5-FE2D-32F8A1A75AF5}"/>
              </a:ext>
            </a:extLst>
          </p:cNvPr>
          <p:cNvSpPr txBox="1"/>
          <p:nvPr/>
        </p:nvSpPr>
        <p:spPr>
          <a:xfrm>
            <a:off x="792366" y="4627818"/>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Partition</a:t>
            </a:r>
            <a:r>
              <a:rPr lang="ko-KR" altLang="en-US" dirty="0">
                <a:latin typeface="+mj-ea"/>
                <a:ea typeface="+mj-ea"/>
              </a:rPr>
              <a:t>의 상태 변화 로그</a:t>
            </a:r>
            <a:endParaRPr lang="en-US" altLang="ko-KR" dirty="0">
              <a:latin typeface="+mj-ea"/>
              <a:ea typeface="+mj-ea"/>
            </a:endParaRPr>
          </a:p>
          <a:p>
            <a:pPr>
              <a:lnSpc>
                <a:spcPct val="150000"/>
              </a:lnSpc>
            </a:pPr>
            <a:r>
              <a:rPr lang="ko-KR" altLang="en-US" dirty="0">
                <a:latin typeface="+mj-ea"/>
                <a:ea typeface="+mj-ea"/>
              </a:rPr>
              <a:t>②</a:t>
            </a:r>
            <a:r>
              <a:rPr lang="en-US" altLang="ko-KR" dirty="0">
                <a:latin typeface="+mj-ea"/>
                <a:ea typeface="+mj-ea"/>
              </a:rPr>
              <a:t> </a:t>
            </a:r>
            <a:r>
              <a:rPr lang="ko-KR" altLang="en-US" dirty="0">
                <a:latin typeface="+mj-ea"/>
                <a:ea typeface="+mj-ea"/>
              </a:rPr>
              <a:t>서버 다운으로 인한 컨트롤러</a:t>
            </a:r>
            <a:r>
              <a:rPr lang="en-US" altLang="ko-KR" dirty="0">
                <a:latin typeface="+mj-ea"/>
                <a:ea typeface="+mj-ea"/>
              </a:rPr>
              <a:t>, </a:t>
            </a:r>
            <a:r>
              <a:rPr lang="ko-KR" altLang="en-US" dirty="0">
                <a:latin typeface="+mj-ea"/>
                <a:ea typeface="+mj-ea"/>
              </a:rPr>
              <a:t>파티션 리더 변경 등의 로그</a:t>
            </a:r>
            <a:endParaRPr lang="en-US" altLang="ko-KR" dirty="0">
              <a:latin typeface="+mj-ea"/>
              <a:ea typeface="+mj-ea"/>
            </a:endParaRPr>
          </a:p>
        </p:txBody>
      </p:sp>
      <p:sp>
        <p:nvSpPr>
          <p:cNvPr id="13" name="TextBox 12">
            <a:extLst>
              <a:ext uri="{FF2B5EF4-FFF2-40B4-BE49-F238E27FC236}">
                <a16:creationId xmlns:a16="http://schemas.microsoft.com/office/drawing/2014/main" id="{4C90654A-C743-18C6-F2CE-E6C6FA8D6D0B}"/>
              </a:ext>
            </a:extLst>
          </p:cNvPr>
          <p:cNvSpPr txBox="1"/>
          <p:nvPr/>
        </p:nvSpPr>
        <p:spPr>
          <a:xfrm>
            <a:off x="792367" y="4258486"/>
            <a:ext cx="192360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state-change.log</a:t>
            </a:r>
            <a:endParaRPr lang="ko-KR" altLang="en-US" dirty="0">
              <a:latin typeface="+mj-ea"/>
              <a:ea typeface="+mj-ea"/>
            </a:endParaRPr>
          </a:p>
        </p:txBody>
      </p:sp>
    </p:spTree>
    <p:extLst>
      <p:ext uri="{BB962C8B-B14F-4D97-AF65-F5344CB8AC3E}">
        <p14:creationId xmlns:p14="http://schemas.microsoft.com/office/powerpoint/2010/main" val="3645003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0E168E-F29A-D92A-5233-BC34DF1B273B}"/>
              </a:ext>
            </a:extLst>
          </p:cNvPr>
          <p:cNvSpPr>
            <a:spLocks noGrp="1"/>
          </p:cNvSpPr>
          <p:nvPr>
            <p:ph type="title"/>
          </p:nvPr>
        </p:nvSpPr>
        <p:spPr>
          <a:xfrm>
            <a:off x="677334" y="609600"/>
            <a:ext cx="11081850" cy="1320800"/>
          </a:xfrm>
        </p:spPr>
        <p:txBody>
          <a:bodyPr/>
          <a:lstStyle/>
          <a:p>
            <a:r>
              <a:rPr lang="ko-KR" altLang="en-US" dirty="0"/>
              <a:t>카프카 서버 로그 레벨 조정 등의 설정</a:t>
            </a:r>
          </a:p>
        </p:txBody>
      </p:sp>
      <p:pic>
        <p:nvPicPr>
          <p:cNvPr id="8" name="그림 7">
            <a:extLst>
              <a:ext uri="{FF2B5EF4-FFF2-40B4-BE49-F238E27FC236}">
                <a16:creationId xmlns:a16="http://schemas.microsoft.com/office/drawing/2014/main" id="{58244DBF-3214-AFA9-376D-E3D4C3F5B283}"/>
              </a:ext>
            </a:extLst>
          </p:cNvPr>
          <p:cNvPicPr>
            <a:picLocks noChangeAspect="1"/>
          </p:cNvPicPr>
          <p:nvPr/>
        </p:nvPicPr>
        <p:blipFill>
          <a:blip r:embed="rId2"/>
          <a:stretch>
            <a:fillRect/>
          </a:stretch>
        </p:blipFill>
        <p:spPr>
          <a:xfrm>
            <a:off x="744198" y="2496183"/>
            <a:ext cx="8248650" cy="8096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E495B01-4C8E-4ED6-7D0B-8E96FC6F696F}"/>
              </a:ext>
            </a:extLst>
          </p:cNvPr>
          <p:cNvSpPr txBox="1"/>
          <p:nvPr/>
        </p:nvSpPr>
        <p:spPr>
          <a:xfrm>
            <a:off x="787061" y="1930400"/>
            <a:ext cx="9442241" cy="456151"/>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$KAFKA/config/log4j.properties </a:t>
            </a:r>
            <a:r>
              <a:rPr lang="ko-KR" altLang="en-US" dirty="0">
                <a:latin typeface="+mj-ea"/>
                <a:ea typeface="+mj-ea"/>
              </a:rPr>
              <a:t>에서 원하는 항목의 설정을 </a:t>
            </a:r>
            <a:r>
              <a:rPr lang="en-US" altLang="ko-KR" dirty="0">
                <a:latin typeface="+mj-ea"/>
                <a:ea typeface="+mj-ea"/>
              </a:rPr>
              <a:t>INFO </a:t>
            </a:r>
            <a:r>
              <a:rPr lang="en-US" altLang="ko-KR" dirty="0">
                <a:latin typeface="+mj-ea"/>
                <a:ea typeface="+mj-ea"/>
                <a:sym typeface="Wingdings" panose="05000000000000000000" pitchFamily="2" charset="2"/>
              </a:rPr>
              <a:t> DEBUG</a:t>
            </a:r>
            <a:r>
              <a:rPr lang="ko-KR" altLang="en-US" dirty="0">
                <a:latin typeface="+mj-ea"/>
                <a:ea typeface="+mj-ea"/>
                <a:sym typeface="Wingdings" panose="05000000000000000000" pitchFamily="2" charset="2"/>
              </a:rPr>
              <a:t>로 조정</a:t>
            </a:r>
            <a:endParaRPr lang="en-US" altLang="ko-KR" dirty="0">
              <a:latin typeface="+mj-ea"/>
              <a:ea typeface="+mj-ea"/>
            </a:endParaRPr>
          </a:p>
        </p:txBody>
      </p:sp>
      <p:sp>
        <p:nvSpPr>
          <p:cNvPr id="10" name="TextBox 9">
            <a:extLst>
              <a:ext uri="{FF2B5EF4-FFF2-40B4-BE49-F238E27FC236}">
                <a16:creationId xmlns:a16="http://schemas.microsoft.com/office/drawing/2014/main" id="{35C2E424-AD99-048A-B78C-47D8DEE14579}"/>
              </a:ext>
            </a:extLst>
          </p:cNvPr>
          <p:cNvSpPr txBox="1"/>
          <p:nvPr/>
        </p:nvSpPr>
        <p:spPr>
          <a:xfrm>
            <a:off x="787062" y="1561068"/>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레벨 조정</a:t>
            </a:r>
          </a:p>
        </p:txBody>
      </p:sp>
      <p:sp>
        <p:nvSpPr>
          <p:cNvPr id="11" name="TextBox 10">
            <a:extLst>
              <a:ext uri="{FF2B5EF4-FFF2-40B4-BE49-F238E27FC236}">
                <a16:creationId xmlns:a16="http://schemas.microsoft.com/office/drawing/2014/main" id="{CFEA1909-D1BB-41F1-396A-F22C14548C34}"/>
              </a:ext>
            </a:extLst>
          </p:cNvPr>
          <p:cNvSpPr txBox="1"/>
          <p:nvPr/>
        </p:nvSpPr>
        <p:spPr>
          <a:xfrm>
            <a:off x="787061" y="3871591"/>
            <a:ext cx="9442241" cy="1285288"/>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원하는 로그 항목의 최대파일 크기와 개수 제한을 설정 </a:t>
            </a:r>
            <a:r>
              <a:rPr lang="en-US" altLang="ko-KR" dirty="0">
                <a:latin typeface="+mj-ea"/>
                <a:ea typeface="+mj-ea"/>
              </a:rPr>
              <a:t>log4j.appender.kafkaAppender.MaxFileSize=25MB</a:t>
            </a:r>
          </a:p>
          <a:p>
            <a:pPr>
              <a:lnSpc>
                <a:spcPct val="150000"/>
              </a:lnSpc>
            </a:pPr>
            <a:r>
              <a:rPr lang="en-US" altLang="ko-KR" dirty="0">
                <a:latin typeface="+mj-ea"/>
                <a:ea typeface="+mj-ea"/>
              </a:rPr>
              <a:t>log4j.appender.kafkaAppender.MaxBackupIndex=10</a:t>
            </a:r>
          </a:p>
        </p:txBody>
      </p:sp>
      <p:sp>
        <p:nvSpPr>
          <p:cNvPr id="12" name="TextBox 11">
            <a:extLst>
              <a:ext uri="{FF2B5EF4-FFF2-40B4-BE49-F238E27FC236}">
                <a16:creationId xmlns:a16="http://schemas.microsoft.com/office/drawing/2014/main" id="{EBA8B88D-ACB3-330E-8A82-9FF4D56E55F1}"/>
              </a:ext>
            </a:extLst>
          </p:cNvPr>
          <p:cNvSpPr txBox="1"/>
          <p:nvPr/>
        </p:nvSpPr>
        <p:spPr>
          <a:xfrm>
            <a:off x="787062" y="3502259"/>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롤링 삭제</a:t>
            </a:r>
          </a:p>
        </p:txBody>
      </p:sp>
      <p:pic>
        <p:nvPicPr>
          <p:cNvPr id="14" name="그림 13">
            <a:extLst>
              <a:ext uri="{FF2B5EF4-FFF2-40B4-BE49-F238E27FC236}">
                <a16:creationId xmlns:a16="http://schemas.microsoft.com/office/drawing/2014/main" id="{6FC6D534-1EB6-4043-2EB4-C7B510B008B9}"/>
              </a:ext>
            </a:extLst>
          </p:cNvPr>
          <p:cNvPicPr>
            <a:picLocks noChangeAspect="1"/>
          </p:cNvPicPr>
          <p:nvPr/>
        </p:nvPicPr>
        <p:blipFill>
          <a:blip r:embed="rId3"/>
          <a:stretch>
            <a:fillRect/>
          </a:stretch>
        </p:blipFill>
        <p:spPr>
          <a:xfrm>
            <a:off x="787061" y="5296932"/>
            <a:ext cx="6505575" cy="134302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378038-A5AB-A8CA-6C1B-614A515E1E6F}"/>
              </a:ext>
            </a:extLst>
          </p:cNvPr>
          <p:cNvSpPr txBox="1"/>
          <p:nvPr/>
        </p:nvSpPr>
        <p:spPr>
          <a:xfrm>
            <a:off x="8852624" y="6211669"/>
            <a:ext cx="3339376"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j-ea"/>
                <a:ea typeface="+mj-ea"/>
              </a:rPr>
              <a:t>브로커 </a:t>
            </a:r>
            <a:r>
              <a:rPr lang="ko-KR" altLang="en-US" dirty="0" err="1">
                <a:latin typeface="+mj-ea"/>
                <a:ea typeface="+mj-ea"/>
              </a:rPr>
              <a:t>재기동</a:t>
            </a:r>
            <a:r>
              <a:rPr lang="ko-KR" altLang="en-US" dirty="0">
                <a:latin typeface="+mj-ea"/>
                <a:ea typeface="+mj-ea"/>
              </a:rPr>
              <a:t> 필요</a:t>
            </a:r>
            <a:endParaRPr lang="en-US" altLang="ko-KR" dirty="0">
              <a:latin typeface="+mj-ea"/>
              <a:ea typeface="+mj-ea"/>
            </a:endParaRPr>
          </a:p>
          <a:p>
            <a:pPr marL="285750" indent="-285750">
              <a:buFont typeface="Arial" panose="020B0604020202020204" pitchFamily="34" charset="0"/>
              <a:buChar char="•"/>
            </a:pPr>
            <a:r>
              <a:rPr lang="ko-KR" altLang="en-US" dirty="0" err="1">
                <a:latin typeface="+mj-ea"/>
                <a:ea typeface="+mj-ea"/>
              </a:rPr>
              <a:t>재기동</a:t>
            </a:r>
            <a:r>
              <a:rPr lang="ko-KR" altLang="en-US" dirty="0">
                <a:latin typeface="+mj-ea"/>
                <a:ea typeface="+mj-ea"/>
              </a:rPr>
              <a:t> 이후부터 정책 적용</a:t>
            </a:r>
          </a:p>
        </p:txBody>
      </p:sp>
    </p:spTree>
    <p:extLst>
      <p:ext uri="{BB962C8B-B14F-4D97-AF65-F5344CB8AC3E}">
        <p14:creationId xmlns:p14="http://schemas.microsoft.com/office/powerpoint/2010/main" val="25951818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CED42C-84DD-46CE-B930-BCF69D361027}"/>
              </a:ext>
            </a:extLst>
          </p:cNvPr>
          <p:cNvSpPr>
            <a:spLocks noGrp="1"/>
          </p:cNvSpPr>
          <p:nvPr>
            <p:ph type="title"/>
          </p:nvPr>
        </p:nvSpPr>
        <p:spPr/>
        <p:txBody>
          <a:bodyPr/>
          <a:lstStyle/>
          <a:p>
            <a:r>
              <a:rPr lang="en-US" altLang="ko-KR" dirty="0"/>
              <a:t>1MB</a:t>
            </a:r>
            <a:r>
              <a:rPr lang="ko-KR" altLang="en-US" dirty="0"/>
              <a:t>를 초과하는 메시지 </a:t>
            </a:r>
            <a:r>
              <a:rPr lang="ko-KR" altLang="en-US" dirty="0" err="1"/>
              <a:t>전송시</a:t>
            </a:r>
            <a:r>
              <a:rPr lang="ko-KR" altLang="en-US" dirty="0"/>
              <a:t> 고려 사항</a:t>
            </a:r>
          </a:p>
        </p:txBody>
      </p:sp>
      <p:pic>
        <p:nvPicPr>
          <p:cNvPr id="4" name="그림 3">
            <a:extLst>
              <a:ext uri="{FF2B5EF4-FFF2-40B4-BE49-F238E27FC236}">
                <a16:creationId xmlns:a16="http://schemas.microsoft.com/office/drawing/2014/main" id="{4ECE4C29-BC23-434D-8B03-EAABD0C8551C}"/>
              </a:ext>
            </a:extLst>
          </p:cNvPr>
          <p:cNvPicPr>
            <a:picLocks noChangeAspect="1"/>
          </p:cNvPicPr>
          <p:nvPr/>
        </p:nvPicPr>
        <p:blipFill>
          <a:blip r:embed="rId3"/>
          <a:stretch>
            <a:fillRect/>
          </a:stretch>
        </p:blipFill>
        <p:spPr>
          <a:xfrm>
            <a:off x="677334" y="1508069"/>
            <a:ext cx="10458450" cy="46196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06370F3-9CE8-4934-9B12-77B5B71D5E4B}"/>
              </a:ext>
            </a:extLst>
          </p:cNvPr>
          <p:cNvSpPr txBox="1"/>
          <p:nvPr/>
        </p:nvSpPr>
        <p:spPr>
          <a:xfrm>
            <a:off x="830317" y="6411310"/>
            <a:ext cx="9184117" cy="307777"/>
          </a:xfrm>
          <a:prstGeom prst="rect">
            <a:avLst/>
          </a:prstGeom>
          <a:noFill/>
        </p:spPr>
        <p:txBody>
          <a:bodyPr wrap="none" rtlCol="0">
            <a:spAutoFit/>
          </a:bodyPr>
          <a:lstStyle/>
          <a:p>
            <a:r>
              <a:rPr lang="en-US" altLang="ko-KR" sz="1400" i="1" dirty="0"/>
              <a:t>source : https://stackoverflow.com/questions/21020347/how-can-i-send-large-messages-with-kafka-over-15mb</a:t>
            </a:r>
            <a:endParaRPr lang="ko-KR" altLang="en-US" sz="1400" i="1" dirty="0"/>
          </a:p>
        </p:txBody>
      </p:sp>
    </p:spTree>
    <p:extLst>
      <p:ext uri="{BB962C8B-B14F-4D97-AF65-F5344CB8AC3E}">
        <p14:creationId xmlns:p14="http://schemas.microsoft.com/office/powerpoint/2010/main" val="2931216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A9009-90C1-7369-DE1C-B21848F17835}"/>
              </a:ext>
            </a:extLst>
          </p:cNvPr>
          <p:cNvSpPr>
            <a:spLocks noGrp="1"/>
          </p:cNvSpPr>
          <p:nvPr>
            <p:ph type="title"/>
          </p:nvPr>
        </p:nvSpPr>
        <p:spPr>
          <a:xfrm>
            <a:off x="272379" y="151356"/>
            <a:ext cx="11186808" cy="1320800"/>
          </a:xfrm>
        </p:spPr>
        <p:txBody>
          <a:bodyPr>
            <a:normAutofit/>
          </a:bodyPr>
          <a:lstStyle/>
          <a:p>
            <a:r>
              <a:rPr lang="en-US" altLang="ko-KR" sz="3200" dirty="0"/>
              <a:t>TCP</a:t>
            </a:r>
            <a:r>
              <a:rPr lang="ko-KR" altLang="en-US" sz="3200" dirty="0"/>
              <a:t>로 인한 대규모 </a:t>
            </a:r>
            <a:r>
              <a:rPr lang="en-US" altLang="ko-KR" sz="3200" dirty="0"/>
              <a:t>Kafka </a:t>
            </a:r>
            <a:r>
              <a:rPr lang="ko-KR" altLang="en-US" sz="3200" dirty="0"/>
              <a:t>클러스터 요청 지연 </a:t>
            </a:r>
            <a:r>
              <a:rPr lang="ko-KR" altLang="en-US" sz="3200" b="1" dirty="0">
                <a:ln w="22225">
                  <a:solidFill>
                    <a:srgbClr val="90C226"/>
                  </a:solidFill>
                </a:ln>
                <a:solidFill>
                  <a:schemeClr val="bg1"/>
                </a:solidFill>
              </a:rPr>
              <a:t>문</a:t>
            </a:r>
            <a:r>
              <a:rPr lang="ko-KR" altLang="en-US" sz="3200" b="1" dirty="0">
                <a:ln w="15875">
                  <a:solidFill>
                    <a:srgbClr val="90C226"/>
                  </a:solidFill>
                </a:ln>
                <a:solidFill>
                  <a:schemeClr val="bg1"/>
                </a:solidFill>
              </a:rPr>
              <a:t>제 해결 사례</a:t>
            </a:r>
            <a:br>
              <a:rPr lang="en-US" altLang="ko-KR" sz="3200" dirty="0"/>
            </a:br>
            <a:r>
              <a:rPr lang="en-US" altLang="ko-KR" sz="2000" dirty="0"/>
              <a:t>(</a:t>
            </a:r>
            <a:r>
              <a:rPr lang="ko-KR" altLang="en-US" sz="2000" dirty="0"/>
              <a:t>출처 </a:t>
            </a:r>
            <a:r>
              <a:rPr lang="en-US" altLang="ko-KR" sz="2000" dirty="0"/>
              <a:t>: Line</a:t>
            </a:r>
            <a:r>
              <a:rPr lang="ko-KR" altLang="en-US" sz="2000" dirty="0"/>
              <a:t> </a:t>
            </a:r>
            <a:r>
              <a:rPr lang="en-US" altLang="ko-KR" sz="2000" dirty="0"/>
              <a:t>Developer</a:t>
            </a:r>
            <a:r>
              <a:rPr lang="ko-KR" altLang="en-US" sz="2000" dirty="0"/>
              <a:t> </a:t>
            </a:r>
            <a:r>
              <a:rPr lang="en-US" altLang="ko-KR" sz="2000" dirty="0"/>
              <a:t>Day</a:t>
            </a:r>
            <a:r>
              <a:rPr lang="ko-KR" altLang="en-US" sz="2000" dirty="0"/>
              <a:t> </a:t>
            </a:r>
            <a:r>
              <a:rPr lang="en-US" altLang="ko-KR" sz="2000" dirty="0"/>
              <a:t>2021, https://youtu.be/_2F_qdwfUas)</a:t>
            </a:r>
            <a:endParaRPr lang="ko-KR" altLang="en-US" sz="2000" dirty="0"/>
          </a:p>
        </p:txBody>
      </p:sp>
      <p:sp>
        <p:nvSpPr>
          <p:cNvPr id="3" name="TextBox 2">
            <a:extLst>
              <a:ext uri="{FF2B5EF4-FFF2-40B4-BE49-F238E27FC236}">
                <a16:creationId xmlns:a16="http://schemas.microsoft.com/office/drawing/2014/main" id="{F9208911-A499-77BC-13AD-938B25555168}"/>
              </a:ext>
            </a:extLst>
          </p:cNvPr>
          <p:cNvSpPr txBox="1"/>
          <p:nvPr/>
        </p:nvSpPr>
        <p:spPr>
          <a:xfrm>
            <a:off x="326251" y="1264596"/>
            <a:ext cx="11312007" cy="4489819"/>
          </a:xfrm>
          <a:prstGeom prst="rect">
            <a:avLst/>
          </a:prstGeom>
          <a:solidFill>
            <a:schemeClr val="bg1"/>
          </a:solidFill>
          <a:ln>
            <a:solidFill>
              <a:srgbClr val="0000FF"/>
            </a:solidFill>
          </a:ln>
          <a:effectLst>
            <a:glow rad="63500">
              <a:schemeClr val="accent1">
                <a:satMod val="175000"/>
                <a:alpha val="40000"/>
              </a:schemeClr>
            </a:glow>
          </a:effectLst>
        </p:spPr>
        <p:txBody>
          <a:bodyPr wrap="none" rtlCol="0">
            <a:spAutoFit/>
          </a:bodyPr>
          <a:lstStyle/>
          <a:p>
            <a:pPr>
              <a:lnSpc>
                <a:spcPct val="150000"/>
              </a:lnSpc>
            </a:pPr>
            <a:r>
              <a:rPr lang="ko-KR" altLang="en-US" dirty="0">
                <a:latin typeface="+mj-ea"/>
                <a:ea typeface="+mj-ea"/>
              </a:rPr>
              <a:t>현상 </a:t>
            </a:r>
            <a:r>
              <a:rPr lang="en-US" altLang="ko-KR" dirty="0">
                <a:latin typeface="+mj-ea"/>
                <a:ea typeface="+mj-ea"/>
              </a:rPr>
              <a:t>: Broker</a:t>
            </a:r>
            <a:r>
              <a:rPr lang="ko-KR" altLang="en-US" dirty="0">
                <a:latin typeface="+mj-ea"/>
                <a:ea typeface="+mj-ea"/>
              </a:rPr>
              <a:t> 재기동시 </a:t>
            </a:r>
            <a:r>
              <a:rPr lang="en-US" altLang="ko-KR" dirty="0">
                <a:latin typeface="+mj-ea"/>
                <a:ea typeface="+mj-ea"/>
              </a:rPr>
              <a:t>Producer Time-out </a:t>
            </a:r>
            <a:r>
              <a:rPr lang="ko-KR" altLang="en-US" dirty="0">
                <a:latin typeface="+mj-ea"/>
                <a:ea typeface="+mj-ea"/>
              </a:rPr>
              <a:t>발생 누적</a:t>
            </a:r>
            <a:r>
              <a:rPr lang="en-US" altLang="ko-KR" dirty="0">
                <a:latin typeface="+mj-ea"/>
                <a:ea typeface="+mj-ea"/>
              </a:rPr>
              <a:t>(CentOS7, Kafka 2.4.1, 18K Connection)</a:t>
            </a:r>
          </a:p>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리눅스 커널</a:t>
            </a:r>
            <a:r>
              <a:rPr lang="en-US" altLang="ko-KR" dirty="0">
                <a:latin typeface="+mj-ea"/>
                <a:ea typeface="+mj-ea"/>
              </a:rPr>
              <a:t>(5.10 </a:t>
            </a:r>
            <a:r>
              <a:rPr lang="ko-KR" altLang="en-US" dirty="0">
                <a:latin typeface="+mj-ea"/>
                <a:ea typeface="+mj-ea"/>
              </a:rPr>
              <a:t>미만</a:t>
            </a:r>
            <a:r>
              <a:rPr lang="en-US" altLang="ko-KR" dirty="0">
                <a:latin typeface="+mj-ea"/>
                <a:ea typeface="+mj-ea"/>
              </a:rPr>
              <a:t>)</a:t>
            </a:r>
            <a:r>
              <a:rPr lang="ko-KR" altLang="en-US" dirty="0">
                <a:latin typeface="+mj-ea"/>
                <a:ea typeface="+mj-ea"/>
              </a:rPr>
              <a:t>의 버그</a:t>
            </a:r>
            <a:r>
              <a:rPr lang="en-US" altLang="ko-KR" dirty="0">
                <a:latin typeface="+mj-ea"/>
                <a:ea typeface="+mj-ea"/>
              </a:rPr>
              <a:t>(TCP</a:t>
            </a:r>
            <a:r>
              <a:rPr lang="ko-KR" altLang="en-US" dirty="0">
                <a:latin typeface="+mj-ea"/>
                <a:ea typeface="+mj-ea"/>
              </a:rPr>
              <a:t> </a:t>
            </a:r>
            <a:r>
              <a:rPr lang="en-US" altLang="ko-KR" dirty="0">
                <a:latin typeface="+mj-ea"/>
                <a:ea typeface="+mj-ea"/>
              </a:rPr>
              <a:t>Syn</a:t>
            </a:r>
            <a:r>
              <a:rPr lang="ko-KR" altLang="en-US" dirty="0">
                <a:latin typeface="+mj-ea"/>
                <a:ea typeface="+mj-ea"/>
              </a:rPr>
              <a:t> </a:t>
            </a:r>
            <a:r>
              <a:rPr lang="en-US" altLang="ko-KR" dirty="0">
                <a:latin typeface="+mj-ea"/>
                <a:ea typeface="+mj-ea"/>
              </a:rPr>
              <a:t>Cookies </a:t>
            </a:r>
            <a:r>
              <a:rPr lang="ko-KR" altLang="en-US" dirty="0">
                <a:latin typeface="+mj-ea"/>
                <a:ea typeface="+mj-ea"/>
              </a:rPr>
              <a:t>사용시 </a:t>
            </a:r>
            <a:r>
              <a:rPr lang="en-US" altLang="ko-KR" dirty="0">
                <a:latin typeface="+mj-ea"/>
                <a:ea typeface="+mj-ea"/>
              </a:rPr>
              <a:t>TCP Window Size </a:t>
            </a:r>
            <a:r>
              <a:rPr lang="ko-KR" altLang="en-US" dirty="0">
                <a:latin typeface="+mj-ea"/>
                <a:ea typeface="+mj-ea"/>
              </a:rPr>
              <a:t>송수신간 불일치</a:t>
            </a:r>
            <a:r>
              <a:rPr lang="en-US" altLang="ko-KR" dirty="0">
                <a:latin typeface="+mj-ea"/>
                <a:ea typeface="+mj-ea"/>
              </a:rPr>
              <a:t>)</a:t>
            </a:r>
            <a:br>
              <a:rPr lang="en-US" altLang="ko-KR" dirty="0">
                <a:latin typeface="+mj-ea"/>
                <a:ea typeface="+mj-ea"/>
              </a:rPr>
            </a:br>
            <a:r>
              <a:rPr lang="ko-KR" altLang="en-US" dirty="0">
                <a:solidFill>
                  <a:schemeClr val="bg1"/>
                </a:solidFill>
                <a:latin typeface="+mj-ea"/>
                <a:ea typeface="+mj-ea"/>
              </a:rPr>
              <a:t>원인 </a:t>
            </a:r>
            <a:r>
              <a:rPr lang="en-US" altLang="ko-KR" dirty="0">
                <a:solidFill>
                  <a:schemeClr val="bg1"/>
                </a:solidFill>
                <a:latin typeface="+mj-ea"/>
                <a:ea typeface="+mj-ea"/>
              </a:rPr>
              <a:t>: </a:t>
            </a:r>
            <a:r>
              <a:rPr lang="en-US" altLang="ko-KR" dirty="0">
                <a:latin typeface="+mj-ea"/>
                <a:ea typeface="+mj-ea"/>
              </a:rPr>
              <a:t>Kafka Backlog Size</a:t>
            </a:r>
            <a:r>
              <a:rPr lang="ko-KR" altLang="en-US" dirty="0">
                <a:latin typeface="+mj-ea"/>
                <a:ea typeface="+mj-ea"/>
              </a:rPr>
              <a:t>가 </a:t>
            </a:r>
            <a:r>
              <a:rPr lang="en-US" altLang="ko-KR" dirty="0">
                <a:latin typeface="+mj-ea"/>
                <a:ea typeface="+mj-ea"/>
              </a:rPr>
              <a:t>50</a:t>
            </a:r>
            <a:r>
              <a:rPr lang="ko-KR" altLang="en-US" dirty="0">
                <a:latin typeface="+mj-ea"/>
                <a:ea typeface="+mj-ea"/>
              </a:rPr>
              <a:t>으로 고정된 한계</a:t>
            </a:r>
            <a:r>
              <a:rPr lang="en-US" altLang="ko-KR" dirty="0">
                <a:latin typeface="+mj-ea"/>
                <a:ea typeface="+mj-ea"/>
              </a:rPr>
              <a:t>(&lt;Kafka 3.2.0 </a:t>
            </a:r>
            <a:r>
              <a:rPr lang="ko-KR" altLang="en-US" dirty="0">
                <a:latin typeface="+mj-ea"/>
                <a:ea typeface="+mj-ea"/>
              </a:rPr>
              <a:t>미만</a:t>
            </a:r>
            <a:r>
              <a:rPr lang="en-US" altLang="ko-KR" dirty="0">
                <a:latin typeface="+mj-ea"/>
                <a:ea typeface="+mj-ea"/>
              </a:rPr>
              <a:t>)</a:t>
            </a:r>
            <a:r>
              <a:rPr lang="ko-KR" altLang="en-US" dirty="0">
                <a:latin typeface="+mj-ea"/>
                <a:ea typeface="+mj-ea"/>
              </a:rPr>
              <a:t>로 </a:t>
            </a:r>
            <a:r>
              <a:rPr lang="en-US" altLang="ko-KR" dirty="0">
                <a:latin typeface="+mj-ea"/>
                <a:ea typeface="+mj-ea"/>
              </a:rPr>
              <a:t>SYN FLOOD </a:t>
            </a:r>
            <a:r>
              <a:rPr lang="ko-KR" altLang="en-US" dirty="0">
                <a:latin typeface="+mj-ea"/>
                <a:ea typeface="+mj-ea"/>
              </a:rPr>
              <a:t>발생 가능성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① </a:t>
            </a:r>
            <a:r>
              <a:rPr lang="en-US" altLang="ko-KR" dirty="0">
                <a:latin typeface="+mj-ea"/>
                <a:ea typeface="+mj-ea"/>
              </a:rPr>
              <a:t>Kafka 3.2.0 </a:t>
            </a:r>
            <a:r>
              <a:rPr lang="ko-KR" altLang="en-US" dirty="0">
                <a:latin typeface="+mj-ea"/>
                <a:ea typeface="+mj-ea"/>
              </a:rPr>
              <a:t>이상 적용</a:t>
            </a:r>
            <a:r>
              <a:rPr lang="en-US" altLang="ko-KR" dirty="0">
                <a:latin typeface="+mj-ea"/>
                <a:ea typeface="+mj-ea"/>
              </a:rPr>
              <a:t>(Backlog </a:t>
            </a:r>
            <a:r>
              <a:rPr lang="ko-KR" altLang="en-US" dirty="0">
                <a:latin typeface="+mj-ea"/>
                <a:ea typeface="+mj-ea"/>
              </a:rPr>
              <a:t>동적 변경 가능</a:t>
            </a:r>
            <a:r>
              <a:rPr lang="en-US" altLang="ko-KR" dirty="0">
                <a:latin typeface="+mj-ea"/>
                <a:ea typeface="+mj-ea"/>
              </a:rPr>
              <a:t>, default: 50 -&gt; 512</a:t>
            </a:r>
            <a:r>
              <a:rPr lang="ko-KR" altLang="en-US" dirty="0">
                <a:latin typeface="+mj-ea"/>
                <a:ea typeface="+mj-ea"/>
              </a:rPr>
              <a:t>로 조정 권고</a:t>
            </a:r>
            <a:r>
              <a:rPr lang="en-US" altLang="ko-KR" dirty="0">
                <a:latin typeface="+mj-ea"/>
                <a:ea typeface="+mj-ea"/>
              </a:rPr>
              <a:t>)</a:t>
            </a:r>
          </a:p>
          <a:p>
            <a:pPr>
              <a:lnSpc>
                <a:spcPct val="150000"/>
              </a:lnSpc>
            </a:pPr>
            <a:r>
              <a:rPr lang="en-US" altLang="ko-KR" dirty="0">
                <a:latin typeface="+mj-ea"/>
                <a:ea typeface="+mj-ea"/>
              </a:rPr>
              <a:t>	   </a:t>
            </a:r>
            <a:r>
              <a:rPr lang="ko-KR" altLang="en-US" dirty="0">
                <a:latin typeface="+mj-ea"/>
                <a:ea typeface="+mj-ea"/>
              </a:rPr>
              <a:t>② </a:t>
            </a:r>
            <a:r>
              <a:rPr lang="en-US" altLang="ko-KR" dirty="0">
                <a:latin typeface="+mj-ea"/>
                <a:ea typeface="+mj-ea"/>
              </a:rPr>
              <a:t>Linux Kernel 5.10 </a:t>
            </a:r>
            <a:r>
              <a:rPr lang="ko-KR" altLang="en-US" dirty="0">
                <a:latin typeface="+mj-ea"/>
                <a:ea typeface="+mj-ea"/>
              </a:rPr>
              <a:t>이상에서 운용 권고</a:t>
            </a:r>
            <a:r>
              <a:rPr lang="en-US" altLang="ko-KR" dirty="0">
                <a:latin typeface="+mj-ea"/>
                <a:ea typeface="+mj-ea"/>
              </a:rPr>
              <a:t>, Kafka 3.2.0 </a:t>
            </a:r>
            <a:r>
              <a:rPr lang="ko-KR" altLang="en-US" dirty="0">
                <a:latin typeface="+mj-ea"/>
                <a:ea typeface="+mj-ea"/>
              </a:rPr>
              <a:t>이상 적용과 커널 업그레이드가 불가한 경우 </a:t>
            </a:r>
            <a:br>
              <a:rPr lang="en-US" altLang="ko-KR" dirty="0">
                <a:latin typeface="+mj-ea"/>
                <a:ea typeface="+mj-ea"/>
              </a:rPr>
            </a:br>
            <a:r>
              <a:rPr lang="en-US" altLang="ko-KR" dirty="0">
                <a:latin typeface="+mj-ea"/>
                <a:ea typeface="+mj-ea"/>
              </a:rPr>
              <a:t>             TCP Syn Cookies </a:t>
            </a:r>
            <a:r>
              <a:rPr lang="ko-KR" altLang="en-US" dirty="0">
                <a:latin typeface="+mj-ea"/>
                <a:ea typeface="+mj-ea"/>
              </a:rPr>
              <a:t>옵션을 비활성화를 고려해야 함</a:t>
            </a:r>
            <a:r>
              <a:rPr lang="en-US" altLang="ko-KR" dirty="0">
                <a:latin typeface="+mj-ea"/>
                <a:ea typeface="+mj-ea"/>
              </a:rPr>
              <a:t>(</a:t>
            </a:r>
            <a:r>
              <a:rPr lang="en-US" altLang="ko-KR" dirty="0" err="1">
                <a:latin typeface="+mj-ea"/>
                <a:ea typeface="+mj-ea"/>
              </a:rPr>
              <a:t>sysctl</a:t>
            </a:r>
            <a:r>
              <a:rPr lang="en-US" altLang="ko-KR" dirty="0">
                <a:latin typeface="+mj-ea"/>
                <a:ea typeface="+mj-ea"/>
              </a:rPr>
              <a:t> -w net.ipv4.tcp_syncookies=0)</a:t>
            </a:r>
            <a:br>
              <a:rPr lang="en-US" altLang="ko-KR" dirty="0">
                <a:latin typeface="+mj-ea"/>
                <a:ea typeface="+mj-ea"/>
              </a:rPr>
            </a:br>
            <a:r>
              <a:rPr lang="en-US" altLang="ko-KR" sz="1200" dirty="0">
                <a:latin typeface="+mj-ea"/>
                <a:ea typeface="+mj-ea"/>
              </a:rPr>
              <a:t> (</a:t>
            </a:r>
            <a:r>
              <a:rPr lang="en-US" altLang="ko-KR" sz="1200" dirty="0">
                <a:latin typeface="+mj-ea"/>
                <a:ea typeface="+mj-ea"/>
                <a:sym typeface="Wingdings" panose="05000000000000000000" pitchFamily="2" charset="2"/>
              </a:rPr>
              <a:t> </a:t>
            </a:r>
            <a:r>
              <a:rPr lang="ko-KR" altLang="en-US" sz="1200" dirty="0">
                <a:latin typeface="+mj-ea"/>
                <a:ea typeface="+mj-ea"/>
                <a:sym typeface="Wingdings" panose="05000000000000000000" pitchFamily="2" charset="2"/>
              </a:rPr>
              <a:t>카프카 운용 중</a:t>
            </a:r>
            <a:r>
              <a:rPr lang="en-US" altLang="ko-KR" sz="1200" dirty="0">
                <a:latin typeface="+mj-ea"/>
                <a:ea typeface="+mj-ea"/>
                <a:sym typeface="Wingdings" panose="05000000000000000000" pitchFamily="2" charset="2"/>
              </a:rPr>
              <a:t>, Syn Flood</a:t>
            </a:r>
            <a:r>
              <a:rPr lang="ko-KR" altLang="en-US" sz="1200" dirty="0">
                <a:latin typeface="+mj-ea"/>
                <a:ea typeface="+mj-ea"/>
                <a:sym typeface="Wingdings" panose="05000000000000000000" pitchFamily="2" charset="2"/>
              </a:rPr>
              <a:t>時 잘못된 </a:t>
            </a:r>
            <a:r>
              <a:rPr lang="en-US" altLang="ko-KR" sz="1200" dirty="0">
                <a:latin typeface="+mj-ea"/>
                <a:ea typeface="+mj-ea"/>
                <a:sym typeface="Wingdings" panose="05000000000000000000" pitchFamily="2" charset="2"/>
              </a:rPr>
              <a:t>TCP Window Scaling</a:t>
            </a:r>
            <a:r>
              <a:rPr lang="ko-KR" altLang="en-US" sz="1200" dirty="0">
                <a:latin typeface="+mj-ea"/>
                <a:ea typeface="+mj-ea"/>
                <a:sym typeface="Wingdings" panose="05000000000000000000" pitchFamily="2" charset="2"/>
              </a:rPr>
              <a:t>으로 인하여</a:t>
            </a:r>
            <a:r>
              <a:rPr lang="en-US" altLang="ko-KR" sz="1200" dirty="0">
                <a:latin typeface="+mj-ea"/>
                <a:ea typeface="+mj-ea"/>
                <a:sym typeface="Wingdings" panose="05000000000000000000" pitchFamily="2" charset="2"/>
              </a:rPr>
              <a:t> Producer</a:t>
            </a:r>
            <a:r>
              <a:rPr lang="ko-KR" altLang="en-US" sz="1200" dirty="0">
                <a:latin typeface="+mj-ea"/>
                <a:ea typeface="+mj-ea"/>
                <a:sym typeface="Wingdings" panose="05000000000000000000" pitchFamily="2" charset="2"/>
              </a:rPr>
              <a:t>의 </a:t>
            </a:r>
            <a:r>
              <a:rPr lang="ko-KR" altLang="en-US" sz="1200" dirty="0" err="1">
                <a:latin typeface="+mj-ea"/>
                <a:ea typeface="+mj-ea"/>
                <a:sym typeface="Wingdings" panose="05000000000000000000" pitchFamily="2" charset="2"/>
              </a:rPr>
              <a:t>송신량이</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TCP Syn Cookies</a:t>
            </a:r>
            <a:r>
              <a:rPr lang="ko-KR" altLang="en-US" sz="1200" dirty="0">
                <a:latin typeface="+mj-ea"/>
                <a:ea typeface="+mj-ea"/>
                <a:sym typeface="Wingdings" panose="05000000000000000000" pitchFamily="2" charset="2"/>
              </a:rPr>
              <a:t>가 적용되지 않는 경우보다 훨씬 줄어들기 때문</a:t>
            </a:r>
            <a:r>
              <a:rPr lang="en-US" altLang="ko-KR" sz="1200" dirty="0">
                <a:latin typeface="+mj-ea"/>
                <a:ea typeface="+mj-ea"/>
                <a:sym typeface="Wingdings" panose="05000000000000000000" pitchFamily="2" charset="2"/>
              </a:rPr>
              <a:t>)</a:t>
            </a:r>
            <a:endParaRPr lang="ko-KR" altLang="en-US" sz="1200" dirty="0">
              <a:latin typeface="+mj-ea"/>
              <a:ea typeface="+mj-ea"/>
            </a:endParaRPr>
          </a:p>
        </p:txBody>
      </p:sp>
      <p:grpSp>
        <p:nvGrpSpPr>
          <p:cNvPr id="12" name="그룹 11">
            <a:extLst>
              <a:ext uri="{FF2B5EF4-FFF2-40B4-BE49-F238E27FC236}">
                <a16:creationId xmlns:a16="http://schemas.microsoft.com/office/drawing/2014/main" id="{7BCFE50E-58C2-89D5-A13C-E1155422E8BE}"/>
              </a:ext>
            </a:extLst>
          </p:cNvPr>
          <p:cNvGrpSpPr/>
          <p:nvPr/>
        </p:nvGrpSpPr>
        <p:grpSpPr>
          <a:xfrm>
            <a:off x="1872944" y="2816157"/>
            <a:ext cx="7684853" cy="914401"/>
            <a:chOff x="1950766" y="2660515"/>
            <a:chExt cx="7684853" cy="914401"/>
          </a:xfrm>
        </p:grpSpPr>
        <p:sp>
          <p:nvSpPr>
            <p:cNvPr id="4" name="직사각형 3">
              <a:extLst>
                <a:ext uri="{FF2B5EF4-FFF2-40B4-BE49-F238E27FC236}">
                  <a16:creationId xmlns:a16="http://schemas.microsoft.com/office/drawing/2014/main" id="{3C3D60E5-9D7A-7A81-AE70-314FC5944209}"/>
                </a:ext>
              </a:extLst>
            </p:cNvPr>
            <p:cNvSpPr/>
            <p:nvPr/>
          </p:nvSpPr>
          <p:spPr>
            <a:xfrm>
              <a:off x="1950766" y="2660517"/>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브로커 </a:t>
              </a:r>
              <a:r>
                <a:rPr lang="ko-KR" altLang="en-US" sz="1200" dirty="0" err="1">
                  <a:latin typeface="+mj-ea"/>
                  <a:ea typeface="+mj-ea"/>
                </a:rPr>
                <a:t>재기동</a:t>
              </a:r>
              <a:endParaRPr lang="ko-KR" altLang="en-US" sz="1200" dirty="0">
                <a:latin typeface="+mj-ea"/>
                <a:ea typeface="+mj-ea"/>
              </a:endParaRPr>
            </a:p>
          </p:txBody>
        </p:sp>
        <p:sp>
          <p:nvSpPr>
            <p:cNvPr id="5" name="직사각형 4">
              <a:extLst>
                <a:ext uri="{FF2B5EF4-FFF2-40B4-BE49-F238E27FC236}">
                  <a16:creationId xmlns:a16="http://schemas.microsoft.com/office/drawing/2014/main" id="{EFE40046-FF22-06D1-7CFF-15996BF35E29}"/>
                </a:ext>
              </a:extLst>
            </p:cNvPr>
            <p:cNvSpPr/>
            <p:nvPr/>
          </p:nvSpPr>
          <p:spPr>
            <a:xfrm>
              <a:off x="4110307" y="2660516"/>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대량 커넥션 접속요청 발생</a:t>
              </a:r>
              <a:endParaRPr lang="ko-KR" altLang="en-US" sz="1200" dirty="0">
                <a:latin typeface="+mj-ea"/>
                <a:ea typeface="+mj-ea"/>
              </a:endParaRPr>
            </a:p>
          </p:txBody>
        </p:sp>
        <p:sp>
          <p:nvSpPr>
            <p:cNvPr id="6" name="직사각형 5">
              <a:extLst>
                <a:ext uri="{FF2B5EF4-FFF2-40B4-BE49-F238E27FC236}">
                  <a16:creationId xmlns:a16="http://schemas.microsoft.com/office/drawing/2014/main" id="{7356420A-49BC-1FC3-B60A-0704F9C36C37}"/>
                </a:ext>
              </a:extLst>
            </p:cNvPr>
            <p:cNvSpPr/>
            <p:nvPr/>
          </p:nvSpPr>
          <p:spPr>
            <a:xfrm>
              <a:off x="6269848"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latin typeface="+mj-ea"/>
                  <a:ea typeface="+mj-ea"/>
                </a:rPr>
                <a:t>SYN FLOOD </a:t>
              </a:r>
              <a:r>
                <a:rPr lang="ko-KR" altLang="en-US" sz="1200" dirty="0">
                  <a:latin typeface="+mj-ea"/>
                  <a:ea typeface="+mj-ea"/>
                </a:rPr>
                <a:t>발생</a:t>
              </a:r>
            </a:p>
          </p:txBody>
        </p:sp>
        <p:sp>
          <p:nvSpPr>
            <p:cNvPr id="7" name="직사각형 6">
              <a:extLst>
                <a:ext uri="{FF2B5EF4-FFF2-40B4-BE49-F238E27FC236}">
                  <a16:creationId xmlns:a16="http://schemas.microsoft.com/office/drawing/2014/main" id="{A411FEF9-0059-974E-9A8A-D5269E24F69F}"/>
                </a:ext>
              </a:extLst>
            </p:cNvPr>
            <p:cNvSpPr/>
            <p:nvPr/>
          </p:nvSpPr>
          <p:spPr>
            <a:xfrm>
              <a:off x="8429389"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mj-ea"/>
                  <a:ea typeface="+mj-ea"/>
                </a:rPr>
                <a:t>TCP SYN Cookies </a:t>
              </a:r>
              <a:r>
                <a:rPr lang="ko-KR" altLang="en-US" sz="1200" dirty="0">
                  <a:latin typeface="+mj-ea"/>
                  <a:ea typeface="+mj-ea"/>
                </a:rPr>
                <a:t>동작으로 커넥션 처리</a:t>
              </a:r>
            </a:p>
          </p:txBody>
        </p:sp>
        <p:sp>
          <p:nvSpPr>
            <p:cNvPr id="8" name="화살표: 오른쪽 7">
              <a:extLst>
                <a:ext uri="{FF2B5EF4-FFF2-40B4-BE49-F238E27FC236}">
                  <a16:creationId xmlns:a16="http://schemas.microsoft.com/office/drawing/2014/main" id="{86D7B291-723A-BE4D-EC13-B4228278C5C3}"/>
                </a:ext>
              </a:extLst>
            </p:cNvPr>
            <p:cNvSpPr/>
            <p:nvPr/>
          </p:nvSpPr>
          <p:spPr>
            <a:xfrm>
              <a:off x="3526647"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31D9321E-3C1B-806A-6C25-1FD5FD01D491}"/>
                </a:ext>
              </a:extLst>
            </p:cNvPr>
            <p:cNvSpPr/>
            <p:nvPr/>
          </p:nvSpPr>
          <p:spPr>
            <a:xfrm>
              <a:off x="5647277" y="2889114"/>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5F2FA840-3CEA-01FB-505E-89B456C31D70}"/>
                </a:ext>
              </a:extLst>
            </p:cNvPr>
            <p:cNvSpPr/>
            <p:nvPr/>
          </p:nvSpPr>
          <p:spPr>
            <a:xfrm>
              <a:off x="7806818"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48F540B3-4EDE-AB44-248D-B4CD251D5DC7}"/>
              </a:ext>
            </a:extLst>
          </p:cNvPr>
          <p:cNvSpPr txBox="1"/>
          <p:nvPr/>
        </p:nvSpPr>
        <p:spPr>
          <a:xfrm>
            <a:off x="758758" y="5982390"/>
            <a:ext cx="6923690" cy="707886"/>
          </a:xfrm>
          <a:prstGeom prst="rect">
            <a:avLst/>
          </a:prstGeom>
          <a:noFill/>
        </p:spPr>
        <p:txBody>
          <a:bodyPr wrap="none" rtlCol="0">
            <a:spAutoFit/>
          </a:bodyPr>
          <a:lstStyle/>
          <a:p>
            <a:r>
              <a:rPr lang="ko-KR" altLang="en-US" sz="1000" dirty="0"/>
              <a:t>관련 내용 </a:t>
            </a:r>
            <a:r>
              <a:rPr lang="en-US" altLang="ko-KR" sz="1000" dirty="0"/>
              <a:t>: </a:t>
            </a:r>
            <a:r>
              <a:rPr lang="en-US" altLang="ko-KR" sz="1000" dirty="0">
                <a:hlinkClick r:id="rId3"/>
              </a:rPr>
              <a:t>https://issues.apache.org/jira/browse/KAFKA-9648</a:t>
            </a:r>
            <a:endParaRPr lang="en-US" altLang="ko-KR" sz="1000" dirty="0"/>
          </a:p>
          <a:p>
            <a:r>
              <a:rPr lang="en-US" altLang="ko-KR" sz="1000" dirty="0">
                <a:hlinkClick r:id="rId4"/>
              </a:rPr>
              <a:t>https://www.confluent.io/ko-kr/blog/apache-kafka-3-2-0-new-features-and-updates/</a:t>
            </a:r>
            <a:endParaRPr lang="en-US" altLang="ko-KR" sz="1000" dirty="0"/>
          </a:p>
          <a:p>
            <a:r>
              <a:rPr lang="en-US" altLang="ko-KR" sz="1000" dirty="0">
                <a:hlinkClick r:id="rId5"/>
              </a:rPr>
              <a:t>https://cwiki.apache.org/confluence/display/KAFKA/KIP-764%3A+Configurable+backlog+size+for+creating+Acceptor</a:t>
            </a:r>
            <a:br>
              <a:rPr lang="en-US" altLang="ko-KR" sz="1000" dirty="0"/>
            </a:br>
            <a:r>
              <a:rPr lang="en-US" altLang="ko-KR" sz="1000" dirty="0"/>
              <a:t>https://kafka.apache.org/documentation/#brokerconfigs_socket.listen.backlog.size</a:t>
            </a:r>
            <a:endParaRPr lang="ko-KR" altLang="en-US" sz="1000" dirty="0"/>
          </a:p>
        </p:txBody>
      </p:sp>
      <p:sp>
        <p:nvSpPr>
          <p:cNvPr id="13" name="TextBox 12">
            <a:extLst>
              <a:ext uri="{FF2B5EF4-FFF2-40B4-BE49-F238E27FC236}">
                <a16:creationId xmlns:a16="http://schemas.microsoft.com/office/drawing/2014/main" id="{DF26C5F0-91FB-EA80-C86E-69FC3AF4A56C}"/>
              </a:ext>
            </a:extLst>
          </p:cNvPr>
          <p:cNvSpPr txBox="1"/>
          <p:nvPr/>
        </p:nvSpPr>
        <p:spPr>
          <a:xfrm>
            <a:off x="10519747" y="6621434"/>
            <a:ext cx="1672253" cy="246221"/>
          </a:xfrm>
          <a:prstGeom prst="rect">
            <a:avLst/>
          </a:prstGeom>
          <a:noFill/>
        </p:spPr>
        <p:txBody>
          <a:bodyPr wrap="none" rtlCol="0">
            <a:spAutoFit/>
          </a:bodyPr>
          <a:lstStyle/>
          <a:p>
            <a:r>
              <a:rPr lang="en-US" altLang="ko-KR" sz="1000" dirty="0" err="1"/>
              <a:t>socket.listen.backlog.size</a:t>
            </a:r>
            <a:endParaRPr lang="ko-KR" altLang="en-US" sz="1000" dirty="0"/>
          </a:p>
        </p:txBody>
      </p:sp>
    </p:spTree>
    <p:extLst>
      <p:ext uri="{BB962C8B-B14F-4D97-AF65-F5344CB8AC3E}">
        <p14:creationId xmlns:p14="http://schemas.microsoft.com/office/powerpoint/2010/main" val="20599741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9428758" cy="1646302"/>
          </a:xfrm>
        </p:spPr>
        <p:txBody>
          <a:bodyPr vert="horz" lIns="91440" tIns="45720" rIns="91440" bIns="45720" rtlCol="0" anchor="b">
            <a:normAutofit/>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Monitoring</a:t>
            </a:r>
            <a:r>
              <a:rPr lang="ko-KR" altLang="en-US" sz="5400" dirty="0"/>
              <a:t> </a:t>
            </a:r>
            <a:r>
              <a:rPr lang="en-US" altLang="ko-KR" sz="5400" dirty="0"/>
              <a:t>Tool</a:t>
            </a:r>
          </a:p>
        </p:txBody>
      </p:sp>
      <p:pic>
        <p:nvPicPr>
          <p:cNvPr id="3" name="그림 2">
            <a:extLst>
              <a:ext uri="{FF2B5EF4-FFF2-40B4-BE49-F238E27FC236}">
                <a16:creationId xmlns:a16="http://schemas.microsoft.com/office/drawing/2014/main" id="{942042D4-E71E-448D-9B24-1A5AD3C4AE82}"/>
              </a:ext>
            </a:extLst>
          </p:cNvPr>
          <p:cNvPicPr>
            <a:picLocks noChangeAspect="1"/>
          </p:cNvPicPr>
          <p:nvPr/>
        </p:nvPicPr>
        <p:blipFill>
          <a:blip r:embed="rId2"/>
          <a:stretch>
            <a:fillRect/>
          </a:stretch>
        </p:blipFill>
        <p:spPr>
          <a:xfrm>
            <a:off x="6584339" y="252378"/>
            <a:ext cx="5250568" cy="254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724883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FBFF2B-8F20-4E81-874C-8278E5284CF4}"/>
              </a:ext>
            </a:extLst>
          </p:cNvPr>
          <p:cNvSpPr>
            <a:spLocks noGrp="1"/>
          </p:cNvSpPr>
          <p:nvPr>
            <p:ph type="title"/>
          </p:nvPr>
        </p:nvSpPr>
        <p:spPr/>
        <p:txBody>
          <a:bodyPr/>
          <a:lstStyle/>
          <a:p>
            <a:r>
              <a:rPr lang="en-US" altLang="ko-KR" dirty="0"/>
              <a:t>Kafka working mechanism</a:t>
            </a:r>
            <a:endParaRPr lang="ko-KR" altLang="en-US" dirty="0"/>
          </a:p>
        </p:txBody>
      </p:sp>
      <p:pic>
        <p:nvPicPr>
          <p:cNvPr id="4" name="그림 3">
            <a:extLst>
              <a:ext uri="{FF2B5EF4-FFF2-40B4-BE49-F238E27FC236}">
                <a16:creationId xmlns:a16="http://schemas.microsoft.com/office/drawing/2014/main" id="{81F68BA8-FF27-4C0A-88AF-53984BFFD838}"/>
              </a:ext>
            </a:extLst>
          </p:cNvPr>
          <p:cNvPicPr>
            <a:picLocks noChangeAspect="1"/>
          </p:cNvPicPr>
          <p:nvPr/>
        </p:nvPicPr>
        <p:blipFill>
          <a:blip r:embed="rId3"/>
          <a:stretch>
            <a:fillRect/>
          </a:stretch>
        </p:blipFill>
        <p:spPr>
          <a:xfrm>
            <a:off x="677334" y="2199280"/>
            <a:ext cx="6178877" cy="3709024"/>
          </a:xfrm>
          <a:prstGeom prst="rect">
            <a:avLst/>
          </a:prstGeom>
        </p:spPr>
      </p:pic>
      <p:sp>
        <p:nvSpPr>
          <p:cNvPr id="5" name="TextBox 4">
            <a:extLst>
              <a:ext uri="{FF2B5EF4-FFF2-40B4-BE49-F238E27FC236}">
                <a16:creationId xmlns:a16="http://schemas.microsoft.com/office/drawing/2014/main" id="{11875409-915F-4211-899D-147C692E51A4}"/>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7" name="TextBox 6">
            <a:extLst>
              <a:ext uri="{FF2B5EF4-FFF2-40B4-BE49-F238E27FC236}">
                <a16:creationId xmlns:a16="http://schemas.microsoft.com/office/drawing/2014/main" id="{9434AFCA-F375-45BB-8BA2-EBF552B662D3}"/>
              </a:ext>
            </a:extLst>
          </p:cNvPr>
          <p:cNvSpPr txBox="1"/>
          <p:nvPr/>
        </p:nvSpPr>
        <p:spPr>
          <a:xfrm>
            <a:off x="5620970" y="5631820"/>
            <a:ext cx="6378669" cy="369332"/>
          </a:xfrm>
          <a:prstGeom prst="rect">
            <a:avLst/>
          </a:prstGeom>
          <a:noFill/>
        </p:spPr>
        <p:txBody>
          <a:bodyPr wrap="none" rtlCol="0">
            <a:spAutoFit/>
          </a:bodyPr>
          <a:lstStyle/>
          <a:p>
            <a:r>
              <a:rPr lang="ko-KR" altLang="ko-KR" dirty="0" err="1">
                <a:latin typeface="Arial" panose="020B0604020202020204" pitchFamily="34" charset="0"/>
                <a:ea typeface="Noto Sans KR"/>
              </a:rPr>
              <a:t>zookeeper</a:t>
            </a:r>
            <a:r>
              <a:rPr lang="ko-KR" altLang="ko-KR" dirty="0">
                <a:latin typeface="Arial" panose="020B0604020202020204" pitchFamily="34" charset="0"/>
                <a:ea typeface="Noto Sans KR"/>
              </a:rPr>
              <a:t> 가 </a:t>
            </a:r>
            <a:r>
              <a:rPr lang="ko-KR" altLang="ko-KR" dirty="0" err="1">
                <a:latin typeface="Arial" panose="020B0604020202020204" pitchFamily="34" charset="0"/>
                <a:ea typeface="Noto Sans KR"/>
              </a:rPr>
              <a:t>kafka</a:t>
            </a:r>
            <a:r>
              <a:rPr lang="ko-KR" altLang="ko-KR" dirty="0">
                <a:latin typeface="Arial" panose="020B0604020202020204" pitchFamily="34" charset="0"/>
                <a:ea typeface="Noto Sans KR"/>
              </a:rPr>
              <a:t> 의</a:t>
            </a:r>
            <a:r>
              <a:rPr lang="en-US" altLang="ko-KR" dirty="0">
                <a:latin typeface="Arial" panose="020B0604020202020204" pitchFamily="34" charset="0"/>
                <a:ea typeface="Noto Sans KR"/>
              </a:rPr>
              <a:t> </a:t>
            </a:r>
            <a:r>
              <a:rPr lang="ko-KR" altLang="en-US" dirty="0">
                <a:latin typeface="Arial" panose="020B0604020202020204" pitchFamily="34" charset="0"/>
                <a:ea typeface="Noto Sans KR"/>
              </a:rPr>
              <a:t>분산 메시지 큐의 정보를 관리해준다</a:t>
            </a:r>
            <a:r>
              <a:rPr lang="en-US" altLang="ko-KR" dirty="0">
                <a:latin typeface="Arial" panose="020B0604020202020204" pitchFamily="34" charset="0"/>
                <a:ea typeface="Noto Sans KR"/>
              </a:rPr>
              <a:t>.</a:t>
            </a:r>
            <a:r>
              <a:rPr lang="ko-KR" altLang="ko-KR" dirty="0">
                <a:latin typeface="Arial" panose="020B0604020202020204" pitchFamily="34" charset="0"/>
                <a:ea typeface="Noto Sans KR"/>
              </a:rPr>
              <a:t> </a:t>
            </a:r>
            <a:endParaRPr lang="ko-KR" altLang="en-US" dirty="0"/>
          </a:p>
        </p:txBody>
      </p:sp>
    </p:spTree>
    <p:extLst>
      <p:ext uri="{BB962C8B-B14F-4D97-AF65-F5344CB8AC3E}">
        <p14:creationId xmlns:p14="http://schemas.microsoft.com/office/powerpoint/2010/main" val="20078899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endParaRPr lang="ko-KR" altLang="en-US" dirty="0"/>
          </a:p>
        </p:txBody>
      </p:sp>
      <p:pic>
        <p:nvPicPr>
          <p:cNvPr id="3" name="그림 2">
            <a:extLst>
              <a:ext uri="{FF2B5EF4-FFF2-40B4-BE49-F238E27FC236}">
                <a16:creationId xmlns:a16="http://schemas.microsoft.com/office/drawing/2014/main" id="{97742035-70BE-4DE2-B8EB-DB48B542C1E1}"/>
              </a:ext>
            </a:extLst>
          </p:cNvPr>
          <p:cNvPicPr>
            <a:picLocks noChangeAspect="1"/>
          </p:cNvPicPr>
          <p:nvPr/>
        </p:nvPicPr>
        <p:blipFill>
          <a:blip r:embed="rId2"/>
          <a:stretch>
            <a:fillRect/>
          </a:stretch>
        </p:blipFill>
        <p:spPr>
          <a:xfrm>
            <a:off x="309155" y="1208791"/>
            <a:ext cx="4967512" cy="52315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4206621-7F83-4F8D-9E7F-DE6216538E16}"/>
              </a:ext>
            </a:extLst>
          </p:cNvPr>
          <p:cNvSpPr txBox="1"/>
          <p:nvPr/>
        </p:nvSpPr>
        <p:spPr>
          <a:xfrm>
            <a:off x="3383178" y="6440311"/>
            <a:ext cx="8808822" cy="307777"/>
          </a:xfrm>
          <a:prstGeom prst="rect">
            <a:avLst/>
          </a:prstGeom>
          <a:noFill/>
        </p:spPr>
        <p:txBody>
          <a:bodyPr wrap="none" rtlCol="0">
            <a:spAutoFit/>
          </a:bodyPr>
          <a:lstStyle/>
          <a:p>
            <a:r>
              <a:rPr lang="en-US" altLang="ko-KR" sz="1400" dirty="0"/>
              <a:t>https://towardsdatascience.com/overview-of-ui-monitoring-tools-for-apache-kafka-clusters-9ca516c165bd</a:t>
            </a:r>
            <a:endParaRPr lang="ko-KR" altLang="en-US" sz="1400" dirty="0"/>
          </a:p>
        </p:txBody>
      </p:sp>
      <p:pic>
        <p:nvPicPr>
          <p:cNvPr id="11" name="그림 10">
            <a:extLst>
              <a:ext uri="{FF2B5EF4-FFF2-40B4-BE49-F238E27FC236}">
                <a16:creationId xmlns:a16="http://schemas.microsoft.com/office/drawing/2014/main" id="{ABC0291E-CAC1-4341-BCE5-C2201149BF4B}"/>
              </a:ext>
            </a:extLst>
          </p:cNvPr>
          <p:cNvPicPr>
            <a:picLocks noChangeAspect="1"/>
          </p:cNvPicPr>
          <p:nvPr/>
        </p:nvPicPr>
        <p:blipFill>
          <a:blip r:embed="rId3"/>
          <a:stretch>
            <a:fillRect/>
          </a:stretch>
        </p:blipFill>
        <p:spPr>
          <a:xfrm>
            <a:off x="6096000" y="2110050"/>
            <a:ext cx="2991556" cy="3739445"/>
          </a:xfrm>
          <a:prstGeom prst="rect">
            <a:avLst/>
          </a:prstGeom>
        </p:spPr>
      </p:pic>
    </p:spTree>
    <p:extLst>
      <p:ext uri="{BB962C8B-B14F-4D97-AF65-F5344CB8AC3E}">
        <p14:creationId xmlns:p14="http://schemas.microsoft.com/office/powerpoint/2010/main" val="22779565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4A1C2-3F25-45E8-BDB8-6793C32DD1B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br>
              <a:rPr lang="en-US" altLang="ko-KR" dirty="0"/>
            </a:br>
            <a:r>
              <a:rPr lang="en-US" altLang="ko-KR" dirty="0"/>
              <a:t> - maven setup</a:t>
            </a:r>
            <a:endParaRPr lang="ko-KR" altLang="en-US" dirty="0"/>
          </a:p>
        </p:txBody>
      </p:sp>
      <p:sp>
        <p:nvSpPr>
          <p:cNvPr id="3" name="TextBox 2">
            <a:extLst>
              <a:ext uri="{FF2B5EF4-FFF2-40B4-BE49-F238E27FC236}">
                <a16:creationId xmlns:a16="http://schemas.microsoft.com/office/drawing/2014/main" id="{2E566259-D9C5-4D2B-A6F7-E9008E5F942C}"/>
              </a:ext>
            </a:extLst>
          </p:cNvPr>
          <p:cNvSpPr txBox="1"/>
          <p:nvPr/>
        </p:nvSpPr>
        <p:spPr>
          <a:xfrm>
            <a:off x="293510" y="1859339"/>
            <a:ext cx="11808361" cy="3693319"/>
          </a:xfrm>
          <a:prstGeom prst="rect">
            <a:avLst/>
          </a:prstGeom>
          <a:solidFill>
            <a:schemeClr val="bg1"/>
          </a:solidFill>
          <a:ln>
            <a:solidFill>
              <a:schemeClr val="tx1"/>
            </a:solidFill>
          </a:ln>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4A1D71B9-2D3C-4AE8-9AE2-C94209F25032}"/>
              </a:ext>
            </a:extLst>
          </p:cNvPr>
          <p:cNvPicPr>
            <a:picLocks noChangeAspect="1"/>
          </p:cNvPicPr>
          <p:nvPr/>
        </p:nvPicPr>
        <p:blipFill>
          <a:blip r:embed="rId3"/>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C73E86F-4819-4664-93E1-06A3A1326196}"/>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2125348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endParaRPr lang="ko-KR" altLang="en-US" dirty="0"/>
          </a:p>
        </p:txBody>
      </p:sp>
      <p:pic>
        <p:nvPicPr>
          <p:cNvPr id="11" name="그림 10">
            <a:extLst>
              <a:ext uri="{FF2B5EF4-FFF2-40B4-BE49-F238E27FC236}">
                <a16:creationId xmlns:a16="http://schemas.microsoft.com/office/drawing/2014/main" id="{D692C1FE-BA3E-424E-A9E4-7933E7B43F6C}"/>
              </a:ext>
            </a:extLst>
          </p:cNvPr>
          <p:cNvPicPr>
            <a:picLocks noChangeAspect="1"/>
          </p:cNvPicPr>
          <p:nvPr/>
        </p:nvPicPr>
        <p:blipFill>
          <a:blip r:embed="rId2"/>
          <a:stretch>
            <a:fillRect/>
          </a:stretch>
        </p:blipFill>
        <p:spPr>
          <a:xfrm>
            <a:off x="290285" y="886463"/>
            <a:ext cx="9373003" cy="53487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2629B51-C530-4B8F-B574-86E5DA6CB67C}"/>
              </a:ext>
            </a:extLst>
          </p:cNvPr>
          <p:cNvSpPr txBox="1"/>
          <p:nvPr/>
        </p:nvSpPr>
        <p:spPr>
          <a:xfrm>
            <a:off x="1639242" y="1310423"/>
            <a:ext cx="505779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https://github.com/obsidiandynamics/kafdrop</a:t>
            </a:r>
            <a:endParaRPr lang="ko-KR" altLang="en-US" dirty="0"/>
          </a:p>
        </p:txBody>
      </p:sp>
      <p:sp>
        <p:nvSpPr>
          <p:cNvPr id="15" name="TextBox 14">
            <a:extLst>
              <a:ext uri="{FF2B5EF4-FFF2-40B4-BE49-F238E27FC236}">
                <a16:creationId xmlns:a16="http://schemas.microsoft.com/office/drawing/2014/main" id="{80B4528D-6411-412D-8D5C-587E770B5DA6}"/>
              </a:ext>
            </a:extLst>
          </p:cNvPr>
          <p:cNvSpPr txBox="1"/>
          <p:nvPr/>
        </p:nvSpPr>
        <p:spPr>
          <a:xfrm>
            <a:off x="5596840" y="3245725"/>
            <a:ext cx="6383479"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git clone </a:t>
            </a:r>
            <a:r>
              <a:rPr lang="en-US" altLang="ko-KR" dirty="0">
                <a:hlinkClick r:id="rId3"/>
              </a:rPr>
              <a:t>https://github.com/obsidiandynamics/kafdrop.git</a:t>
            </a:r>
            <a:endParaRPr lang="en-US" altLang="ko-KR" dirty="0"/>
          </a:p>
        </p:txBody>
      </p:sp>
      <p:pic>
        <p:nvPicPr>
          <p:cNvPr id="17" name="그림 16">
            <a:extLst>
              <a:ext uri="{FF2B5EF4-FFF2-40B4-BE49-F238E27FC236}">
                <a16:creationId xmlns:a16="http://schemas.microsoft.com/office/drawing/2014/main" id="{94C08B13-CC00-42CE-A284-98A5C01920D7}"/>
              </a:ext>
            </a:extLst>
          </p:cNvPr>
          <p:cNvPicPr>
            <a:picLocks noChangeAspect="1"/>
          </p:cNvPicPr>
          <p:nvPr/>
        </p:nvPicPr>
        <p:blipFill>
          <a:blip r:embed="rId4"/>
          <a:stretch>
            <a:fillRect/>
          </a:stretch>
        </p:blipFill>
        <p:spPr>
          <a:xfrm>
            <a:off x="7258756" y="5495359"/>
            <a:ext cx="4913205" cy="129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3661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0536C-82B5-4879-B2CF-A6677B060C91}"/>
              </a:ext>
            </a:extLst>
          </p:cNvPr>
          <p:cNvSpPr txBox="1"/>
          <p:nvPr/>
        </p:nvSpPr>
        <p:spPr>
          <a:xfrm>
            <a:off x="597458" y="2251812"/>
            <a:ext cx="10561315" cy="1703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a:t>
            </a:r>
            <a:r>
              <a:rPr lang="en-US" altLang="ko-KR" dirty="0" err="1"/>
              <a:t>kafdrop</a:t>
            </a:r>
            <a:endParaRPr lang="en-US" altLang="ko-KR" dirty="0"/>
          </a:p>
          <a:p>
            <a:pPr>
              <a:lnSpc>
                <a:spcPct val="150000"/>
              </a:lnSpc>
            </a:pPr>
            <a:r>
              <a:rPr lang="en-US" altLang="ko-KR" dirty="0"/>
              <a:t>yum install java-11-openjdk-devel.x86_64</a:t>
            </a:r>
          </a:p>
          <a:p>
            <a:pPr>
              <a:lnSpc>
                <a:spcPct val="150000"/>
              </a:lnSpc>
            </a:pPr>
            <a:r>
              <a:rPr lang="en-US" altLang="ko-KR" dirty="0"/>
              <a:t>export JAVA_HOME=/</a:t>
            </a:r>
            <a:r>
              <a:rPr lang="en-US" altLang="ko-KR" dirty="0" err="1"/>
              <a:t>usr</a:t>
            </a:r>
            <a:r>
              <a:rPr lang="en-US" altLang="ko-KR" dirty="0"/>
              <a:t>/lib/</a:t>
            </a:r>
            <a:r>
              <a:rPr lang="en-US" altLang="ko-KR" dirty="0" err="1"/>
              <a:t>jvm</a:t>
            </a:r>
            <a:r>
              <a:rPr lang="en-US" altLang="ko-KR" dirty="0"/>
              <a:t>/jre-11</a:t>
            </a:r>
          </a:p>
          <a:p>
            <a:pPr>
              <a:lnSpc>
                <a:spcPct val="150000"/>
              </a:lnSpc>
            </a:pPr>
            <a:r>
              <a:rPr lang="en-US" altLang="ko-KR" dirty="0"/>
              <a:t> </a:t>
            </a:r>
            <a:r>
              <a:rPr lang="en-US" altLang="ko-KR" dirty="0" err="1"/>
              <a:t>mvn</a:t>
            </a:r>
            <a:r>
              <a:rPr lang="en-US" altLang="ko-KR" dirty="0"/>
              <a:t> clean package -</a:t>
            </a:r>
            <a:r>
              <a:rPr lang="en-US" altLang="ko-KR" dirty="0" err="1"/>
              <a:t>Dmaven.test.skip</a:t>
            </a:r>
            <a:r>
              <a:rPr lang="en-US" altLang="ko-KR" dirty="0"/>
              <a:t>=true</a:t>
            </a:r>
          </a:p>
        </p:txBody>
      </p:sp>
      <p:sp>
        <p:nvSpPr>
          <p:cNvPr id="3" name="TextBox 2">
            <a:extLst>
              <a:ext uri="{FF2B5EF4-FFF2-40B4-BE49-F238E27FC236}">
                <a16:creationId xmlns:a16="http://schemas.microsoft.com/office/drawing/2014/main" id="{58F5FF9A-02A5-4421-BDE4-A0E85AE6311C}"/>
              </a:ext>
            </a:extLst>
          </p:cNvPr>
          <p:cNvSpPr txBox="1"/>
          <p:nvPr/>
        </p:nvSpPr>
        <p:spPr>
          <a:xfrm>
            <a:off x="6321287" y="1724814"/>
            <a:ext cx="5492337" cy="21162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err="1">
                <a:latin typeface="+mj-ea"/>
                <a:ea typeface="+mj-ea"/>
              </a:rPr>
              <a:t>Kafdrop</a:t>
            </a:r>
            <a:r>
              <a:rPr lang="ko-KR" altLang="en-US" dirty="0">
                <a:latin typeface="+mj-ea"/>
                <a:ea typeface="+mj-ea"/>
              </a:rPr>
              <a:t>은 </a:t>
            </a:r>
            <a:r>
              <a:rPr lang="en-US" altLang="ko-KR" dirty="0">
                <a:latin typeface="+mj-ea"/>
                <a:ea typeface="+mj-ea"/>
              </a:rPr>
              <a:t>JDK1.8</a:t>
            </a:r>
            <a:r>
              <a:rPr lang="ko-KR" altLang="en-US" dirty="0">
                <a:latin typeface="+mj-ea"/>
                <a:ea typeface="+mj-ea"/>
              </a:rPr>
              <a:t>에서 빌드 불가</a:t>
            </a:r>
            <a:endParaRPr lang="en-US" altLang="ko-KR" dirty="0">
              <a:latin typeface="+mj-ea"/>
              <a:ea typeface="+mj-ea"/>
            </a:endParaRPr>
          </a:p>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 이상 필요함</a:t>
            </a:r>
            <a:endParaRPr lang="en-US" altLang="ko-KR" dirty="0">
              <a:latin typeface="+mj-ea"/>
              <a:ea typeface="+mj-ea"/>
            </a:endParaRPr>
          </a:p>
          <a:p>
            <a:pPr>
              <a:lnSpc>
                <a:spcPct val="150000"/>
              </a:lnSpc>
            </a:pPr>
            <a:r>
              <a:rPr lang="ko-KR" altLang="en-US" dirty="0">
                <a:latin typeface="+mj-ea"/>
                <a:ea typeface="+mj-ea"/>
              </a:rPr>
              <a:t>따라서</a:t>
            </a:r>
            <a:r>
              <a:rPr lang="en-US" altLang="ko-KR" dirty="0">
                <a:latin typeface="+mj-ea"/>
                <a:ea typeface="+mj-ea"/>
              </a:rPr>
              <a:t>, </a:t>
            </a:r>
            <a:r>
              <a:rPr lang="ko-KR" altLang="en-US" dirty="0">
                <a:latin typeface="+mj-ea"/>
                <a:ea typeface="+mj-ea"/>
              </a:rPr>
              <a:t>좌측과 같이 인스톨하고 임시로</a:t>
            </a:r>
            <a:endParaRPr lang="en-US" altLang="ko-KR" dirty="0">
              <a:latin typeface="+mj-ea"/>
              <a:ea typeface="+mj-ea"/>
            </a:endParaRPr>
          </a:p>
          <a:p>
            <a:pPr>
              <a:lnSpc>
                <a:spcPct val="150000"/>
              </a:lnSpc>
            </a:pPr>
            <a:r>
              <a:rPr lang="ko-KR" altLang="en-US" dirty="0">
                <a:latin typeface="+mj-ea"/>
                <a:ea typeface="+mj-ea"/>
              </a:rPr>
              <a:t>환경변수를 설정하여 빌드함</a:t>
            </a:r>
            <a:endParaRPr lang="en-US" altLang="ko-KR" dirty="0">
              <a:latin typeface="+mj-ea"/>
              <a:ea typeface="+mj-ea"/>
            </a:endParaRPr>
          </a:p>
          <a:p>
            <a:pPr>
              <a:lnSpc>
                <a:spcPct val="150000"/>
              </a:lnSpc>
            </a:pPr>
            <a:r>
              <a:rPr lang="ko-KR" altLang="en-US" dirty="0">
                <a:latin typeface="+mj-ea"/>
                <a:ea typeface="+mj-ea"/>
              </a:rPr>
              <a:t>빌드 이후 환경 변수 복원 </a:t>
            </a:r>
            <a:r>
              <a:rPr lang="en-US" altLang="ko-KR" dirty="0">
                <a:latin typeface="+mj-ea"/>
                <a:ea typeface="+mj-ea"/>
              </a:rPr>
              <a:t>: source /</a:t>
            </a:r>
            <a:r>
              <a:rPr lang="en-US" altLang="ko-KR" dirty="0" err="1">
                <a:latin typeface="+mj-ea"/>
                <a:ea typeface="+mj-ea"/>
              </a:rPr>
              <a:t>etc</a:t>
            </a:r>
            <a:r>
              <a:rPr lang="en-US" altLang="ko-KR" dirty="0">
                <a:latin typeface="+mj-ea"/>
                <a:ea typeface="+mj-ea"/>
              </a:rPr>
              <a:t>/profile</a:t>
            </a:r>
            <a:r>
              <a:rPr lang="ko-KR" altLang="en-US" dirty="0">
                <a:latin typeface="+mj-ea"/>
                <a:ea typeface="+mj-ea"/>
              </a:rPr>
              <a:t> 실행</a:t>
            </a:r>
          </a:p>
        </p:txBody>
      </p:sp>
      <p:sp>
        <p:nvSpPr>
          <p:cNvPr id="4" name="직사각형 3">
            <a:extLst>
              <a:ext uri="{FF2B5EF4-FFF2-40B4-BE49-F238E27FC236}">
                <a16:creationId xmlns:a16="http://schemas.microsoft.com/office/drawing/2014/main" id="{9EB0E7D4-2450-4FB8-9DA2-A1F77AF5B4FD}"/>
              </a:ext>
            </a:extLst>
          </p:cNvPr>
          <p:cNvSpPr/>
          <p:nvPr/>
        </p:nvSpPr>
        <p:spPr>
          <a:xfrm>
            <a:off x="467139" y="2782957"/>
            <a:ext cx="4840357" cy="755373"/>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017907D7-9690-4A01-9D4B-F5318C70F94D}"/>
              </a:ext>
            </a:extLst>
          </p:cNvPr>
          <p:cNvCxnSpPr>
            <a:stCxn id="3" idx="1"/>
            <a:endCxn id="4" idx="3"/>
          </p:cNvCxnSpPr>
          <p:nvPr/>
        </p:nvCxnSpPr>
        <p:spPr>
          <a:xfrm flipH="1">
            <a:off x="5307496" y="2782957"/>
            <a:ext cx="1013791" cy="377687"/>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
        <p:nvSpPr>
          <p:cNvPr id="7" name="제목 1">
            <a:extLst>
              <a:ext uri="{FF2B5EF4-FFF2-40B4-BE49-F238E27FC236}">
                <a16:creationId xmlns:a16="http://schemas.microsoft.com/office/drawing/2014/main" id="{D0594F79-298C-4FD8-8323-85767A5A2F4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build </a:t>
            </a:r>
            <a:endParaRPr lang="ko-KR" altLang="en-US" dirty="0"/>
          </a:p>
        </p:txBody>
      </p:sp>
    </p:spTree>
    <p:extLst>
      <p:ext uri="{BB962C8B-B14F-4D97-AF65-F5344CB8AC3E}">
        <p14:creationId xmlns:p14="http://schemas.microsoft.com/office/powerpoint/2010/main" val="15264010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01B837-C14C-4FCB-ADC1-CECF7AAC0E34}"/>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firewall setting &amp; execute jar</a:t>
            </a:r>
            <a:endParaRPr lang="ko-KR" altLang="en-US" dirty="0"/>
          </a:p>
        </p:txBody>
      </p:sp>
      <p:sp>
        <p:nvSpPr>
          <p:cNvPr id="3" name="TextBox 2">
            <a:extLst>
              <a:ext uri="{FF2B5EF4-FFF2-40B4-BE49-F238E27FC236}">
                <a16:creationId xmlns:a16="http://schemas.microsoft.com/office/drawing/2014/main" id="{C7B47EF9-051F-46A4-B16A-25BB68F8AE61}"/>
              </a:ext>
            </a:extLst>
          </p:cNvPr>
          <p:cNvSpPr txBox="1"/>
          <p:nvPr/>
        </p:nvSpPr>
        <p:spPr>
          <a:xfrm>
            <a:off x="541866" y="2302933"/>
            <a:ext cx="6543779"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firewall-</a:t>
            </a:r>
            <a:r>
              <a:rPr lang="en-US" altLang="ko-KR" dirty="0" err="1"/>
              <a:t>cmd</a:t>
            </a:r>
            <a:r>
              <a:rPr lang="en-US" altLang="ko-KR" dirty="0"/>
              <a:t> --permanent --zone=public --add-port=9000/</a:t>
            </a:r>
            <a:r>
              <a:rPr lang="en-US" altLang="ko-KR" dirty="0" err="1"/>
              <a:t>tcp</a:t>
            </a:r>
            <a:endParaRPr lang="en-US" altLang="ko-KR" dirty="0"/>
          </a:p>
          <a:p>
            <a:pPr>
              <a:lnSpc>
                <a:spcPct val="150000"/>
              </a:lnSpc>
            </a:pPr>
            <a:r>
              <a:rPr lang="en-US" altLang="ko-KR" dirty="0"/>
              <a:t>firewall-</a:t>
            </a:r>
            <a:r>
              <a:rPr lang="en-US" altLang="ko-KR" dirty="0" err="1"/>
              <a:t>cmd</a:t>
            </a:r>
            <a:r>
              <a:rPr lang="en-US" altLang="ko-KR" dirty="0"/>
              <a:t> --reload</a:t>
            </a:r>
          </a:p>
          <a:p>
            <a:pPr>
              <a:lnSpc>
                <a:spcPct val="150000"/>
              </a:lnSpc>
            </a:pPr>
            <a:r>
              <a:rPr lang="en-US" altLang="ko-KR" dirty="0"/>
              <a:t>firewall-</a:t>
            </a:r>
            <a:r>
              <a:rPr lang="en-US" altLang="ko-KR" dirty="0" err="1"/>
              <a:t>cmd</a:t>
            </a:r>
            <a:r>
              <a:rPr lang="en-US" altLang="ko-KR" dirty="0"/>
              <a:t> --list-ports</a:t>
            </a:r>
            <a:endParaRPr lang="ko-KR" altLang="en-US" dirty="0"/>
          </a:p>
        </p:txBody>
      </p:sp>
      <p:sp>
        <p:nvSpPr>
          <p:cNvPr id="4" name="TextBox 3">
            <a:extLst>
              <a:ext uri="{FF2B5EF4-FFF2-40B4-BE49-F238E27FC236}">
                <a16:creationId xmlns:a16="http://schemas.microsoft.com/office/drawing/2014/main" id="{08C3483D-0D81-448E-99FC-9013884F6D17}"/>
              </a:ext>
            </a:extLst>
          </p:cNvPr>
          <p:cNvSpPr txBox="1"/>
          <p:nvPr/>
        </p:nvSpPr>
        <p:spPr>
          <a:xfrm>
            <a:off x="541866" y="4125043"/>
            <a:ext cx="10268031"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target</a:t>
            </a:r>
          </a:p>
          <a:p>
            <a:pPr>
              <a:lnSpc>
                <a:spcPct val="150000"/>
              </a:lnSpc>
            </a:pPr>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endParaRPr lang="ko-KR" altLang="en-US" dirty="0"/>
          </a:p>
        </p:txBody>
      </p:sp>
      <p:sp>
        <p:nvSpPr>
          <p:cNvPr id="5" name="직사각형 4">
            <a:extLst>
              <a:ext uri="{FF2B5EF4-FFF2-40B4-BE49-F238E27FC236}">
                <a16:creationId xmlns:a16="http://schemas.microsoft.com/office/drawing/2014/main" id="{C5880C17-EB1C-499B-BC25-A99C5B57733F}"/>
              </a:ext>
            </a:extLst>
          </p:cNvPr>
          <p:cNvSpPr/>
          <p:nvPr/>
        </p:nvSpPr>
        <p:spPr>
          <a:xfrm>
            <a:off x="427383" y="4550372"/>
            <a:ext cx="3279913" cy="437321"/>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28E041FE-05CF-4AF9-A47D-4BFCCD6358D9}"/>
              </a:ext>
            </a:extLst>
          </p:cNvPr>
          <p:cNvSpPr txBox="1"/>
          <p:nvPr/>
        </p:nvSpPr>
        <p:spPr>
          <a:xfrm>
            <a:off x="3588025" y="5682530"/>
            <a:ext cx="3656001" cy="86979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버전으로 실행하기 위해 </a:t>
            </a:r>
            <a:endParaRPr lang="en-US" altLang="ko-KR" dirty="0">
              <a:latin typeface="+mj-ea"/>
              <a:ea typeface="+mj-ea"/>
            </a:endParaRPr>
          </a:p>
          <a:p>
            <a:pPr>
              <a:lnSpc>
                <a:spcPct val="150000"/>
              </a:lnSpc>
            </a:pPr>
            <a:r>
              <a:rPr lang="ko-KR" altLang="en-US" dirty="0">
                <a:latin typeface="+mj-ea"/>
                <a:ea typeface="+mj-ea"/>
              </a:rPr>
              <a:t>경로까지 지정함</a:t>
            </a:r>
            <a:endParaRPr lang="en-US" altLang="ko-KR" dirty="0">
              <a:latin typeface="+mj-ea"/>
              <a:ea typeface="+mj-ea"/>
            </a:endParaRPr>
          </a:p>
        </p:txBody>
      </p:sp>
      <p:cxnSp>
        <p:nvCxnSpPr>
          <p:cNvPr id="7" name="직선 화살표 연결선 6">
            <a:extLst>
              <a:ext uri="{FF2B5EF4-FFF2-40B4-BE49-F238E27FC236}">
                <a16:creationId xmlns:a16="http://schemas.microsoft.com/office/drawing/2014/main" id="{F89DC38A-F643-4EE9-B062-06C82B466D88}"/>
              </a:ext>
            </a:extLst>
          </p:cNvPr>
          <p:cNvCxnSpPr>
            <a:cxnSpLocks/>
            <a:stCxn id="6" idx="1"/>
            <a:endCxn id="5" idx="2"/>
          </p:cNvCxnSpPr>
          <p:nvPr/>
        </p:nvCxnSpPr>
        <p:spPr>
          <a:xfrm flipH="1" flipV="1">
            <a:off x="2067340" y="4987693"/>
            <a:ext cx="1520685" cy="1129732"/>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5213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5E06A-E416-49E4-85ED-5ABD5F6083D6}"/>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 (http://192.168.56.30:9000)</a:t>
            </a:r>
            <a:endParaRPr lang="ko-KR" altLang="en-US" dirty="0"/>
          </a:p>
        </p:txBody>
      </p:sp>
      <p:pic>
        <p:nvPicPr>
          <p:cNvPr id="4" name="그림 3">
            <a:extLst>
              <a:ext uri="{FF2B5EF4-FFF2-40B4-BE49-F238E27FC236}">
                <a16:creationId xmlns:a16="http://schemas.microsoft.com/office/drawing/2014/main" id="{A402B6E4-40FA-421D-A428-1651E4E57449}"/>
              </a:ext>
            </a:extLst>
          </p:cNvPr>
          <p:cNvPicPr>
            <a:picLocks noChangeAspect="1"/>
          </p:cNvPicPr>
          <p:nvPr/>
        </p:nvPicPr>
        <p:blipFill>
          <a:blip r:embed="rId3"/>
          <a:stretch>
            <a:fillRect/>
          </a:stretch>
        </p:blipFill>
        <p:spPr>
          <a:xfrm>
            <a:off x="122323" y="1320800"/>
            <a:ext cx="6380078" cy="504458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8A45E95-29BC-4EAF-A633-8896C10657BD}"/>
              </a:ext>
            </a:extLst>
          </p:cNvPr>
          <p:cNvPicPr>
            <a:picLocks noChangeAspect="1"/>
          </p:cNvPicPr>
          <p:nvPr/>
        </p:nvPicPr>
        <p:blipFill>
          <a:blip r:embed="rId4"/>
          <a:stretch>
            <a:fillRect/>
          </a:stretch>
        </p:blipFill>
        <p:spPr>
          <a:xfrm>
            <a:off x="5789656" y="2884311"/>
            <a:ext cx="6197733" cy="1917561"/>
          </a:xfrm>
          <a:prstGeom prst="rect">
            <a:avLst/>
          </a:prstGeom>
          <a:ln>
            <a:noFill/>
          </a:ln>
          <a:effectLst>
            <a:outerShdw blurRad="292100" dist="139700" dir="2700000" algn="tl" rotWithShape="0">
              <a:srgbClr val="333333">
                <a:alpha val="65000"/>
              </a:srgbClr>
            </a:outerShdw>
          </a:effectLst>
        </p:spPr>
      </p:pic>
      <p:sp>
        <p:nvSpPr>
          <p:cNvPr id="8" name="직사각형 7">
            <a:extLst>
              <a:ext uri="{FF2B5EF4-FFF2-40B4-BE49-F238E27FC236}">
                <a16:creationId xmlns:a16="http://schemas.microsoft.com/office/drawing/2014/main" id="{93AA41C0-EC4A-4897-A813-08CF4622B490}"/>
              </a:ext>
            </a:extLst>
          </p:cNvPr>
          <p:cNvSpPr/>
          <p:nvPr/>
        </p:nvSpPr>
        <p:spPr>
          <a:xfrm>
            <a:off x="5954115" y="3972863"/>
            <a:ext cx="5944373" cy="569541"/>
          </a:xfrm>
          <a:prstGeom prst="rect">
            <a:avLst/>
          </a:prstGeom>
          <a:solidFill>
            <a:schemeClr val="accent1">
              <a:alpha val="24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1199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AC34385-FD37-4801-A987-A376F1FAFB7D}"/>
              </a:ext>
            </a:extLst>
          </p:cNvPr>
          <p:cNvPicPr>
            <a:picLocks noChangeAspect="1"/>
          </p:cNvPicPr>
          <p:nvPr/>
        </p:nvPicPr>
        <p:blipFill>
          <a:blip r:embed="rId2"/>
          <a:stretch>
            <a:fillRect/>
          </a:stretch>
        </p:blipFill>
        <p:spPr>
          <a:xfrm>
            <a:off x="125590" y="1191862"/>
            <a:ext cx="7086600" cy="5648325"/>
          </a:xfrm>
          <a:prstGeom prst="rect">
            <a:avLst/>
          </a:prstGeom>
          <a:ln>
            <a:noFill/>
          </a:ln>
          <a:effectLst>
            <a:outerShdw blurRad="292100" dist="139700" dir="2700000" algn="tl" rotWithShape="0">
              <a:srgbClr val="333333">
                <a:alpha val="65000"/>
              </a:srgbClr>
            </a:outerShdw>
          </a:effectLst>
        </p:spPr>
      </p:pic>
      <p:sp>
        <p:nvSpPr>
          <p:cNvPr id="3" name="직사각형 2">
            <a:extLst>
              <a:ext uri="{FF2B5EF4-FFF2-40B4-BE49-F238E27FC236}">
                <a16:creationId xmlns:a16="http://schemas.microsoft.com/office/drawing/2014/main" id="{9AD39BB8-07BD-4DAC-B5B0-ED7F64288C3D}"/>
              </a:ext>
            </a:extLst>
          </p:cNvPr>
          <p:cNvSpPr/>
          <p:nvPr/>
        </p:nvSpPr>
        <p:spPr>
          <a:xfrm>
            <a:off x="125590" y="5119953"/>
            <a:ext cx="7086600" cy="1720234"/>
          </a:xfrm>
          <a:prstGeom prst="rect">
            <a:avLst/>
          </a:prstGeom>
          <a:solidFill>
            <a:schemeClr val="accent1">
              <a:alpha val="36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25190F5-2BDC-4F31-989C-197E22572CDD}"/>
              </a:ext>
            </a:extLst>
          </p:cNvPr>
          <p:cNvPicPr>
            <a:picLocks noChangeAspect="1"/>
          </p:cNvPicPr>
          <p:nvPr/>
        </p:nvPicPr>
        <p:blipFill>
          <a:blip r:embed="rId3"/>
          <a:stretch>
            <a:fillRect/>
          </a:stretch>
        </p:blipFill>
        <p:spPr>
          <a:xfrm>
            <a:off x="7561159" y="1191862"/>
            <a:ext cx="4401358" cy="4176008"/>
          </a:xfrm>
          <a:prstGeom prst="rect">
            <a:avLst/>
          </a:prstGeom>
          <a:ln>
            <a:noFill/>
          </a:ln>
          <a:effectLst>
            <a:outerShdw blurRad="292100" dist="139700" dir="2700000" algn="tl" rotWithShape="0">
              <a:srgbClr val="333333">
                <a:alpha val="65000"/>
              </a:srgbClr>
            </a:outerShdw>
          </a:effectLst>
        </p:spPr>
      </p:pic>
      <p:cxnSp>
        <p:nvCxnSpPr>
          <p:cNvPr id="8" name="직선 화살표 연결선 7">
            <a:extLst>
              <a:ext uri="{FF2B5EF4-FFF2-40B4-BE49-F238E27FC236}">
                <a16:creationId xmlns:a16="http://schemas.microsoft.com/office/drawing/2014/main" id="{FE1DE363-9EEF-47BB-9FAB-71C8915C3E0B}"/>
              </a:ext>
            </a:extLst>
          </p:cNvPr>
          <p:cNvCxnSpPr>
            <a:cxnSpLocks/>
          </p:cNvCxnSpPr>
          <p:nvPr/>
        </p:nvCxnSpPr>
        <p:spPr>
          <a:xfrm flipV="1">
            <a:off x="1643605" y="1385534"/>
            <a:ext cx="5917554" cy="601883"/>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6D190134-B5CE-4A36-B16A-C1BA008D81BA}"/>
              </a:ext>
            </a:extLst>
          </p:cNvPr>
          <p:cNvSpPr/>
          <p:nvPr/>
        </p:nvSpPr>
        <p:spPr>
          <a:xfrm>
            <a:off x="125590" y="1761066"/>
            <a:ext cx="1552739" cy="434696"/>
          </a:xfrm>
          <a:prstGeom prst="rect">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0C4109DD-A52A-45B5-9046-2F8496BAA7F1}"/>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a:t>
            </a:r>
            <a:endParaRPr lang="ko-KR" altLang="en-US" dirty="0"/>
          </a:p>
        </p:txBody>
      </p:sp>
    </p:spTree>
    <p:extLst>
      <p:ext uri="{BB962C8B-B14F-4D97-AF65-F5344CB8AC3E}">
        <p14:creationId xmlns:p14="http://schemas.microsoft.com/office/powerpoint/2010/main" val="11074203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Java</a:t>
            </a:r>
            <a:r>
              <a:rPr lang="ko-KR" altLang="en-US" sz="1800" dirty="0">
                <a:solidFill>
                  <a:schemeClr val="tx1"/>
                </a:solidFill>
              </a:rPr>
              <a:t>로 구현하는</a:t>
            </a:r>
            <a:r>
              <a:rPr lang="en-US" altLang="ko-KR" sz="1800" dirty="0">
                <a:solidFill>
                  <a:schemeClr val="tx1"/>
                </a:solidFill>
              </a:rPr>
              <a:t>  Producer/Consumer</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#1</a:t>
            </a:r>
          </a:p>
        </p:txBody>
      </p:sp>
    </p:spTree>
    <p:extLst>
      <p:ext uri="{BB962C8B-B14F-4D97-AF65-F5344CB8AC3E}">
        <p14:creationId xmlns:p14="http://schemas.microsoft.com/office/powerpoint/2010/main" val="246186549"/>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 – Maven </a:t>
            </a:r>
            <a:r>
              <a:rPr lang="ko-KR" altLang="en-US" dirty="0"/>
              <a:t>설치</a:t>
            </a:r>
            <a:br>
              <a:rPr lang="en-US" altLang="ko-KR" dirty="0"/>
            </a:br>
            <a:r>
              <a:rPr lang="en-US" altLang="ko-KR" dirty="0"/>
              <a:t>(</a:t>
            </a:r>
            <a:r>
              <a:rPr lang="ko-KR" altLang="en-US" dirty="0"/>
              <a:t>기 설치된 경우 본 장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tar -</a:t>
            </a:r>
            <a:r>
              <a:rPr lang="en-US" altLang="ko-KR" dirty="0" err="1"/>
              <a:t>xzvf</a:t>
            </a:r>
            <a:r>
              <a:rPr lang="en-US" altLang="ko-KR" dirty="0"/>
              <a:t> /</a:t>
            </a:r>
            <a:r>
              <a:rPr lang="en-US" altLang="ko-KR" dirty="0" err="1"/>
              <a:t>tmp</a:t>
            </a:r>
            <a:r>
              <a:rPr lang="en-US" altLang="ko-KR" dirty="0"/>
              <a:t>/apache-maven-3.6.3-bin.tar.gz -C /opt </a:t>
            </a:r>
          </a:p>
          <a:p>
            <a:r>
              <a:rPr lang="en-US" altLang="ko-KR" dirty="0"/>
              <a:t>ln -s /opt/apache-maven-3.6.3 /opt/maven </a:t>
            </a:r>
          </a:p>
          <a:p>
            <a:r>
              <a:rPr lang="en-US" altLang="ko-KR" dirty="0"/>
              <a:t>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source /etc/profile.d/maven.sh</a:t>
            </a:r>
          </a:p>
          <a:p>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0692078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Step2 –pom.xml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584775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pic>
        <p:nvPicPr>
          <p:cNvPr id="6" name="그림 5">
            <a:extLst>
              <a:ext uri="{FF2B5EF4-FFF2-40B4-BE49-F238E27FC236}">
                <a16:creationId xmlns:a16="http://schemas.microsoft.com/office/drawing/2014/main" id="{79421398-CCBD-442F-B111-1653C4362618}"/>
              </a:ext>
            </a:extLst>
          </p:cNvPr>
          <p:cNvPicPr>
            <a:picLocks noChangeAspect="1"/>
          </p:cNvPicPr>
          <p:nvPr/>
        </p:nvPicPr>
        <p:blipFill>
          <a:blip r:embed="rId3"/>
          <a:stretch>
            <a:fillRect/>
          </a:stretch>
        </p:blipFill>
        <p:spPr>
          <a:xfrm>
            <a:off x="307622" y="1393117"/>
            <a:ext cx="3529406" cy="5147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3941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https://mvnrepository.com/artifact/org.apache.kafka/kafka_2.13/3.4.0</a:t>
            </a:r>
            <a:endParaRPr lang="ko-KR" altLang="en-US" sz="1000" i="1" dirty="0"/>
          </a:p>
        </p:txBody>
      </p:sp>
      <p:pic>
        <p:nvPicPr>
          <p:cNvPr id="5" name="그림 4">
            <a:extLst>
              <a:ext uri="{FF2B5EF4-FFF2-40B4-BE49-F238E27FC236}">
                <a16:creationId xmlns:a16="http://schemas.microsoft.com/office/drawing/2014/main" id="{875CEC45-EE96-3E10-97CC-F2AFB5444FC7}"/>
              </a:ext>
            </a:extLst>
          </p:cNvPr>
          <p:cNvPicPr>
            <a:picLocks noChangeAspect="1"/>
          </p:cNvPicPr>
          <p:nvPr/>
        </p:nvPicPr>
        <p:blipFill>
          <a:blip r:embed="rId4"/>
          <a:stretch>
            <a:fillRect/>
          </a:stretch>
        </p:blipFill>
        <p:spPr>
          <a:xfrm>
            <a:off x="178019" y="3305304"/>
            <a:ext cx="3652893" cy="3247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767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E7822-6D75-42AF-8ECB-FE11F1F8CF06}"/>
              </a:ext>
            </a:extLst>
          </p:cNvPr>
          <p:cNvSpPr>
            <a:spLocks noGrp="1"/>
          </p:cNvSpPr>
          <p:nvPr>
            <p:ph type="title"/>
          </p:nvPr>
        </p:nvSpPr>
        <p:spPr/>
        <p:txBody>
          <a:bodyPr/>
          <a:lstStyle/>
          <a:p>
            <a:r>
              <a:rPr lang="en-US" altLang="ko-KR" dirty="0"/>
              <a:t>Kafka working mechanism</a:t>
            </a:r>
            <a:endParaRPr lang="ko-KR" altLang="en-US" dirty="0"/>
          </a:p>
        </p:txBody>
      </p:sp>
      <p:sp>
        <p:nvSpPr>
          <p:cNvPr id="4" name="TextBox 3">
            <a:extLst>
              <a:ext uri="{FF2B5EF4-FFF2-40B4-BE49-F238E27FC236}">
                <a16:creationId xmlns:a16="http://schemas.microsoft.com/office/drawing/2014/main" id="{18893E73-1343-46A6-AE1A-26220F7441D8}"/>
              </a:ext>
            </a:extLst>
          </p:cNvPr>
          <p:cNvSpPr txBox="1"/>
          <p:nvPr/>
        </p:nvSpPr>
        <p:spPr>
          <a:xfrm>
            <a:off x="799864" y="5031516"/>
            <a:ext cx="9870010" cy="1477328"/>
          </a:xfrm>
          <a:prstGeom prst="rect">
            <a:avLst/>
          </a:prstGeom>
          <a:noFill/>
        </p:spPr>
        <p:txBody>
          <a:bodyPr wrap="none" rtlCol="0">
            <a:spAutoFit/>
          </a:bodyPr>
          <a:lstStyle/>
          <a:p>
            <a:r>
              <a:rPr lang="ko-KR" altLang="en-US" dirty="0">
                <a:latin typeface="+mj-ea"/>
                <a:ea typeface="+mj-ea"/>
              </a:rPr>
              <a:t>여러 개의 카프카 서버로 구성해 동일한 역할을 하는 서버를 추가해 부하를 분산할 수 있는 것</a:t>
            </a:r>
            <a:endParaRPr lang="en-US" altLang="ko-KR" dirty="0">
              <a:latin typeface="+mj-ea"/>
              <a:ea typeface="+mj-ea"/>
            </a:endParaRPr>
          </a:p>
          <a:p>
            <a:endParaRPr lang="en-US" altLang="ko-KR" dirty="0">
              <a:latin typeface="+mj-ea"/>
              <a:ea typeface="+mj-ea"/>
            </a:endParaRPr>
          </a:p>
          <a:p>
            <a:r>
              <a:rPr lang="ko-KR" altLang="en-US" dirty="0">
                <a:latin typeface="+mj-ea"/>
                <a:ea typeface="+mj-ea"/>
              </a:rPr>
              <a:t>하지만 서버만 추가하다 보면 불필요한 비용이 증가</a:t>
            </a:r>
            <a:endParaRPr lang="en-US" altLang="ko-KR" dirty="0">
              <a:latin typeface="+mj-ea"/>
              <a:ea typeface="+mj-ea"/>
            </a:endParaRPr>
          </a:p>
          <a:p>
            <a:endParaRPr lang="en-US" altLang="ko-KR" dirty="0">
              <a:latin typeface="+mj-ea"/>
              <a:ea typeface="+mj-ea"/>
            </a:endParaRPr>
          </a:p>
          <a:p>
            <a:r>
              <a:rPr lang="en-US" altLang="ko-KR" dirty="0">
                <a:latin typeface="+mj-ea"/>
                <a:ea typeface="+mj-ea"/>
              </a:rPr>
              <a:t>LinkedIn</a:t>
            </a:r>
            <a:r>
              <a:rPr lang="ko-KR" altLang="en-US" dirty="0">
                <a:latin typeface="+mj-ea"/>
                <a:ea typeface="+mj-ea"/>
              </a:rPr>
              <a:t>에서 가장 사용량 높은 클러스터는 </a:t>
            </a:r>
            <a:r>
              <a:rPr lang="en-US" altLang="ko-KR" dirty="0">
                <a:latin typeface="+mj-ea"/>
                <a:ea typeface="+mj-ea"/>
              </a:rPr>
              <a:t>60</a:t>
            </a:r>
            <a:r>
              <a:rPr lang="ko-KR" altLang="en-US" dirty="0">
                <a:latin typeface="+mj-ea"/>
                <a:ea typeface="+mj-ea"/>
              </a:rPr>
              <a:t>대의 브로커를 사용함</a:t>
            </a:r>
          </a:p>
        </p:txBody>
      </p:sp>
      <p:pic>
        <p:nvPicPr>
          <p:cNvPr id="5" name="그림 4">
            <a:extLst>
              <a:ext uri="{FF2B5EF4-FFF2-40B4-BE49-F238E27FC236}">
                <a16:creationId xmlns:a16="http://schemas.microsoft.com/office/drawing/2014/main" id="{152D465C-1990-4DD3-8D8E-4CA36C199E61}"/>
              </a:ext>
            </a:extLst>
          </p:cNvPr>
          <p:cNvPicPr>
            <a:picLocks noChangeAspect="1"/>
          </p:cNvPicPr>
          <p:nvPr/>
        </p:nvPicPr>
        <p:blipFill>
          <a:blip r:embed="rId2"/>
          <a:stretch>
            <a:fillRect/>
          </a:stretch>
        </p:blipFill>
        <p:spPr>
          <a:xfrm>
            <a:off x="3449885" y="1510634"/>
            <a:ext cx="4569968" cy="3416967"/>
          </a:xfrm>
          <a:prstGeom prst="rect">
            <a:avLst/>
          </a:prstGeom>
        </p:spPr>
      </p:pic>
      <p:sp>
        <p:nvSpPr>
          <p:cNvPr id="6" name="TextBox 5">
            <a:extLst>
              <a:ext uri="{FF2B5EF4-FFF2-40B4-BE49-F238E27FC236}">
                <a16:creationId xmlns:a16="http://schemas.microsoft.com/office/drawing/2014/main" id="{A8537B30-6807-482C-9A90-97C79677A140}"/>
              </a:ext>
            </a:extLst>
          </p:cNvPr>
          <p:cNvSpPr txBox="1"/>
          <p:nvPr/>
        </p:nvSpPr>
        <p:spPr>
          <a:xfrm>
            <a:off x="7299314" y="6508844"/>
            <a:ext cx="4892686" cy="261610"/>
          </a:xfrm>
          <a:prstGeom prst="rect">
            <a:avLst/>
          </a:prstGeom>
          <a:noFill/>
        </p:spPr>
        <p:txBody>
          <a:bodyPr wrap="none" rtlCol="0">
            <a:spAutoFit/>
          </a:bodyPr>
          <a:lstStyle/>
          <a:p>
            <a:r>
              <a:rPr lang="en-US" altLang="ko-KR" sz="1100" i="1" dirty="0"/>
              <a:t>image</a:t>
            </a:r>
            <a:r>
              <a:rPr lang="ko-KR" altLang="en-US" sz="1100" i="1" dirty="0"/>
              <a:t> </a:t>
            </a:r>
            <a:r>
              <a:rPr lang="en-US" altLang="ko-KR" sz="1100" i="1" dirty="0"/>
              <a:t>source</a:t>
            </a:r>
            <a:r>
              <a:rPr lang="ko-KR" altLang="en-US" sz="1100" i="1" dirty="0"/>
              <a:t> </a:t>
            </a:r>
            <a:r>
              <a:rPr lang="en-US" altLang="ko-KR" sz="1100" i="1" dirty="0"/>
              <a:t>:</a:t>
            </a:r>
            <a:r>
              <a:rPr lang="ko-KR" altLang="en-US" sz="1100" i="1" dirty="0"/>
              <a:t> </a:t>
            </a:r>
            <a:r>
              <a:rPr lang="en-US" altLang="ko-KR" sz="1100" i="1" dirty="0"/>
              <a:t>http://blog.mmlac.com/log-transport-with-apache-kafka/</a:t>
            </a:r>
            <a:endParaRPr lang="ko-KR" altLang="en-US" sz="1100" i="1" dirty="0"/>
          </a:p>
        </p:txBody>
      </p:sp>
    </p:spTree>
    <p:extLst>
      <p:ext uri="{BB962C8B-B14F-4D97-AF65-F5344CB8AC3E}">
        <p14:creationId xmlns:p14="http://schemas.microsoft.com/office/powerpoint/2010/main" val="195729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Step3 – </a:t>
            </a:r>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128838" y="1665197"/>
            <a:ext cx="7893828" cy="489364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endParaRPr lang="en-US" altLang="ko-KR" sz="1200" dirty="0"/>
          </a:p>
          <a:p>
            <a:r>
              <a:rPr lang="en-US" altLang="ko-KR" sz="1200" dirty="0"/>
              <a:t>import </a:t>
            </a:r>
            <a:r>
              <a:rPr lang="en-US" altLang="ko-KR" sz="1200" dirty="0" err="1"/>
              <a:t>org.apache.kafka.clients.producer.KafkaProducer</a:t>
            </a:r>
            <a:r>
              <a:rPr lang="en-US" altLang="ko-KR" sz="1200" dirty="0"/>
              <a:t>;</a:t>
            </a:r>
          </a:p>
          <a:p>
            <a:r>
              <a:rPr lang="en-US" altLang="ko-KR" sz="1200" dirty="0"/>
              <a:t>import </a:t>
            </a:r>
            <a:r>
              <a:rPr lang="en-US" altLang="ko-KR" sz="1200" dirty="0" err="1"/>
              <a:t>org.apache.kafka.clients.producer.ProducerRecord</a:t>
            </a:r>
            <a:r>
              <a:rPr lang="en-US" altLang="ko-KR" sz="1200" dirty="0"/>
              <a:t>;</a:t>
            </a:r>
          </a:p>
          <a:p>
            <a:endParaRPr lang="en-US" altLang="ko-KR" sz="1200" dirty="0"/>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MyProducer</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a:t>
            </a:r>
          </a:p>
          <a:p>
            <a:endParaRPr lang="en-US" altLang="ko-KR" sz="1200" dirty="0"/>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bootstrap.servers</a:t>
            </a:r>
            <a:r>
              <a:rPr lang="en-US" altLang="ko-KR" sz="1200" dirty="0"/>
              <a:t>", "master:9092,slave1:9092,slave2:9092");</a:t>
            </a:r>
          </a:p>
          <a:p>
            <a:r>
              <a:rPr lang="en-US" altLang="ko-KR" sz="1200" dirty="0"/>
              <a:t>         </a:t>
            </a:r>
            <a:r>
              <a:rPr lang="en-US" altLang="ko-KR" sz="1200" dirty="0" err="1"/>
              <a:t>props.put</a:t>
            </a:r>
            <a:r>
              <a:rPr lang="en-US" altLang="ko-KR" sz="1200" dirty="0"/>
              <a:t>("acks", "all");</a:t>
            </a:r>
          </a:p>
          <a:p>
            <a:r>
              <a:rPr lang="en-US" altLang="ko-KR" sz="1200" dirty="0"/>
              <a:t>         </a:t>
            </a:r>
            <a:r>
              <a:rPr lang="en-US" altLang="ko-KR" sz="1200" dirty="0" err="1"/>
              <a:t>props.put</a:t>
            </a:r>
            <a:r>
              <a:rPr lang="en-US" altLang="ko-KR" sz="1200" dirty="0"/>
              <a:t>("retries", 0);</a:t>
            </a:r>
          </a:p>
          <a:p>
            <a:r>
              <a:rPr lang="en-US" altLang="ko-KR" sz="1200" dirty="0"/>
              <a:t>         </a:t>
            </a:r>
            <a:r>
              <a:rPr lang="en-US" altLang="ko-KR" sz="1200" dirty="0" err="1"/>
              <a:t>props.put</a:t>
            </a:r>
            <a:r>
              <a:rPr lang="en-US" altLang="ko-KR" sz="1200" dirty="0"/>
              <a:t>("linger.ms", 1);</a:t>
            </a:r>
          </a:p>
          <a:p>
            <a:r>
              <a:rPr lang="en-US" altLang="ko-KR" sz="1200" dirty="0"/>
              <a:t>         </a:t>
            </a:r>
            <a:r>
              <a:rPr lang="en-US" altLang="ko-KR" sz="1200" dirty="0" err="1"/>
              <a:t>props.put</a:t>
            </a:r>
            <a:r>
              <a:rPr lang="en-US" altLang="ko-KR" sz="1200" dirty="0"/>
              <a:t>("</a:t>
            </a:r>
            <a:r>
              <a:rPr lang="en-US" altLang="ko-KR" sz="1200" dirty="0" err="1"/>
              <a:t>key.serializer</a:t>
            </a:r>
            <a:r>
              <a:rPr lang="en-US" altLang="ko-KR" sz="1200" dirty="0"/>
              <a:t>", "</a:t>
            </a:r>
            <a:r>
              <a:rPr lang="en-US" altLang="ko-KR" sz="1200" dirty="0" err="1"/>
              <a:t>org.apache.kafka.common.serialization.StringSerializer</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value.serializer</a:t>
            </a:r>
            <a:r>
              <a:rPr lang="en-US" altLang="ko-KR" sz="1200" dirty="0"/>
              <a:t>", "</a:t>
            </a:r>
            <a:r>
              <a:rPr lang="en-US" altLang="ko-KR" sz="1200" dirty="0" err="1"/>
              <a:t>org.apache.kafka.common.serialization.StringSerializer</a:t>
            </a:r>
            <a:r>
              <a:rPr lang="en-US" altLang="ko-KR" sz="1200" dirty="0"/>
              <a:t>");</a:t>
            </a:r>
          </a:p>
          <a:p>
            <a:endParaRPr lang="en-US" altLang="ko-KR" sz="1200" dirty="0"/>
          </a:p>
          <a:p>
            <a:r>
              <a:rPr lang="en-US" altLang="ko-KR" sz="1200" dirty="0"/>
              <a:t>         </a:t>
            </a:r>
            <a:r>
              <a:rPr lang="en-US" altLang="ko-KR" sz="1200" dirty="0" err="1"/>
              <a:t>KafkaProducer</a:t>
            </a:r>
            <a:r>
              <a:rPr lang="en-US" altLang="ko-KR" sz="1200" dirty="0"/>
              <a:t>&lt;String, String&gt; producer = new </a:t>
            </a:r>
            <a:r>
              <a:rPr lang="en-US" altLang="ko-KR" sz="1200" dirty="0" err="1"/>
              <a:t>KafkaProducer</a:t>
            </a:r>
            <a:r>
              <a:rPr lang="en-US" altLang="ko-KR" sz="1200" dirty="0"/>
              <a:t>&lt;&gt;(props);</a:t>
            </a:r>
          </a:p>
          <a:p>
            <a:r>
              <a:rPr lang="en-US" altLang="ko-KR" sz="1200" dirty="0"/>
              <a:t>         for (int </a:t>
            </a:r>
            <a:r>
              <a:rPr lang="en-US" altLang="ko-KR" sz="1200" dirty="0" err="1"/>
              <a:t>i</a:t>
            </a:r>
            <a:r>
              <a:rPr lang="en-US" altLang="ko-KR" sz="1200" dirty="0"/>
              <a:t> = 0; </a:t>
            </a:r>
            <a:r>
              <a:rPr lang="en-US" altLang="ko-KR" sz="1200" dirty="0" err="1"/>
              <a:t>i</a:t>
            </a:r>
            <a:r>
              <a:rPr lang="en-US" altLang="ko-KR" sz="1200" dirty="0"/>
              <a:t> &lt; 100; </a:t>
            </a:r>
            <a:r>
              <a:rPr lang="en-US" altLang="ko-KR" sz="1200" dirty="0" err="1"/>
              <a:t>i</a:t>
            </a:r>
            <a:r>
              <a:rPr lang="en-US" altLang="ko-KR" sz="1200" dirty="0"/>
              <a:t>++)</a:t>
            </a:r>
          </a:p>
          <a:p>
            <a:r>
              <a:rPr lang="en-US" altLang="ko-KR" sz="1200" dirty="0"/>
              <a:t>             </a:t>
            </a:r>
            <a:r>
              <a:rPr lang="en-US" altLang="ko-KR" sz="1200" dirty="0" err="1"/>
              <a:t>producer.send</a:t>
            </a:r>
            <a:r>
              <a:rPr lang="en-US" altLang="ko-KR" sz="1200" dirty="0"/>
              <a:t>(new </a:t>
            </a:r>
            <a:r>
              <a:rPr lang="en-US" altLang="ko-KR" sz="1200" dirty="0" err="1"/>
              <a:t>ProducerRecord</a:t>
            </a:r>
            <a:r>
              <a:rPr lang="en-US" altLang="ko-KR" sz="1200" dirty="0"/>
              <a:t>&lt;String, String&gt;("</a:t>
            </a:r>
            <a:r>
              <a:rPr lang="en-US" altLang="ko-KR" sz="1200" b="1" dirty="0" err="1">
                <a:solidFill>
                  <a:srgbClr val="FF0000"/>
                </a:solidFill>
              </a:rPr>
              <a:t>javatopic</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a:t>
            </a:r>
          </a:p>
          <a:p>
            <a:endParaRPr lang="en-US" altLang="ko-KR" sz="1200" dirty="0"/>
          </a:p>
          <a:p>
            <a:r>
              <a:rPr lang="en-US" altLang="ko-KR" sz="1200" dirty="0"/>
              <a:t>         </a:t>
            </a:r>
            <a:r>
              <a:rPr lang="en-US" altLang="ko-KR" sz="1200" dirty="0" err="1"/>
              <a:t>producer.close</a:t>
            </a:r>
            <a:r>
              <a:rPr lang="en-US" altLang="ko-KR" sz="1200" dirty="0"/>
              <a:t>();</a:t>
            </a:r>
          </a:p>
          <a:p>
            <a:r>
              <a:rPr lang="en-US" altLang="ko-KR" sz="1200" dirty="0"/>
              <a:t>    }</a:t>
            </a:r>
          </a:p>
          <a:p>
            <a:r>
              <a:rPr lang="en-US" altLang="ko-KR" sz="1200" dirty="0"/>
              <a:t>}</a:t>
            </a:r>
            <a:endParaRPr lang="ko-KR" altLang="en-US" sz="1200" dirty="0"/>
          </a:p>
        </p:txBody>
      </p:sp>
      <p:pic>
        <p:nvPicPr>
          <p:cNvPr id="6" name="그림 5">
            <a:extLst>
              <a:ext uri="{FF2B5EF4-FFF2-40B4-BE49-F238E27FC236}">
                <a16:creationId xmlns:a16="http://schemas.microsoft.com/office/drawing/2014/main" id="{DC3BFBE2-89E0-4FBD-815A-9C4AA3534487}"/>
              </a:ext>
            </a:extLst>
          </p:cNvPr>
          <p:cNvPicPr>
            <a:picLocks noChangeAspect="1"/>
          </p:cNvPicPr>
          <p:nvPr/>
        </p:nvPicPr>
        <p:blipFill>
          <a:blip r:embed="rId3"/>
          <a:stretch>
            <a:fillRect/>
          </a:stretch>
        </p:blipFill>
        <p:spPr>
          <a:xfrm>
            <a:off x="295275" y="1089199"/>
            <a:ext cx="6774073" cy="3670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5F972D-E8D1-4C0A-A5D8-C0A4FB146DB9}"/>
              </a:ext>
            </a:extLst>
          </p:cNvPr>
          <p:cNvSpPr txBox="1"/>
          <p:nvPr/>
        </p:nvSpPr>
        <p:spPr>
          <a:xfrm>
            <a:off x="7315201" y="1480531"/>
            <a:ext cx="19967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1010066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Step4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6" name="그림 5">
            <a:extLst>
              <a:ext uri="{FF2B5EF4-FFF2-40B4-BE49-F238E27FC236}">
                <a16:creationId xmlns:a16="http://schemas.microsoft.com/office/drawing/2014/main" id="{CACFBBE2-B278-4E22-8D43-7BD77A194E15}"/>
              </a:ext>
            </a:extLst>
          </p:cNvPr>
          <p:cNvPicPr>
            <a:picLocks noChangeAspect="1"/>
          </p:cNvPicPr>
          <p:nvPr/>
        </p:nvPicPr>
        <p:blipFill>
          <a:blip r:embed="rId2"/>
          <a:stretch>
            <a:fillRect/>
          </a:stretch>
        </p:blipFill>
        <p:spPr>
          <a:xfrm>
            <a:off x="1895324" y="1626480"/>
            <a:ext cx="7334250" cy="218122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E964FB1D-093E-4300-9A48-E7AD152612FE}"/>
              </a:ext>
            </a:extLst>
          </p:cNvPr>
          <p:cNvPicPr>
            <a:picLocks noChangeAspect="1"/>
          </p:cNvPicPr>
          <p:nvPr/>
        </p:nvPicPr>
        <p:blipFill>
          <a:blip r:embed="rId3"/>
          <a:stretch>
            <a:fillRect/>
          </a:stretch>
        </p:blipFill>
        <p:spPr>
          <a:xfrm>
            <a:off x="5805487" y="2151770"/>
            <a:ext cx="4848225" cy="440055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3367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Step5 – </a:t>
            </a:r>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206674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3</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329723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dirty="0" err="1"/>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73351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292790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2980378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C762DA7-6F5B-4DC5-8EBD-81B18D256FB8}"/>
              </a:ext>
            </a:extLst>
          </p:cNvPr>
          <p:cNvPicPr>
            <a:picLocks noChangeAspect="1"/>
          </p:cNvPicPr>
          <p:nvPr/>
        </p:nvPicPr>
        <p:blipFill>
          <a:blip r:embed="rId2"/>
          <a:stretch>
            <a:fillRect/>
          </a:stretch>
        </p:blipFill>
        <p:spPr>
          <a:xfrm>
            <a:off x="769056" y="2506660"/>
            <a:ext cx="8915400" cy="3267075"/>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CF0EEBC0-58C5-4D4E-BC21-D72901A0127E}"/>
              </a:ext>
            </a:extLst>
          </p:cNvPr>
          <p:cNvPicPr>
            <a:picLocks noChangeAspect="1"/>
          </p:cNvPicPr>
          <p:nvPr/>
        </p:nvPicPr>
        <p:blipFill rotWithShape="1">
          <a:blip r:embed="rId3"/>
          <a:srcRect l="30246" t="45468"/>
          <a:stretch/>
        </p:blipFill>
        <p:spPr>
          <a:xfrm>
            <a:off x="11096978" y="2506659"/>
            <a:ext cx="159455" cy="3267075"/>
          </a:xfrm>
          <a:prstGeom prst="rect">
            <a:avLst/>
          </a:prstGeom>
        </p:spPr>
      </p:pic>
      <p:sp>
        <p:nvSpPr>
          <p:cNvPr id="7" name="화살표: 오른쪽 6">
            <a:extLst>
              <a:ext uri="{FF2B5EF4-FFF2-40B4-BE49-F238E27FC236}">
                <a16:creationId xmlns:a16="http://schemas.microsoft.com/office/drawing/2014/main" id="{9FF5607A-746A-4471-975C-20175D75696B}"/>
              </a:ext>
            </a:extLst>
          </p:cNvPr>
          <p:cNvSpPr/>
          <p:nvPr/>
        </p:nvSpPr>
        <p:spPr>
          <a:xfrm>
            <a:off x="10092267" y="3429000"/>
            <a:ext cx="620889" cy="939800"/>
          </a:xfrm>
          <a:prstGeom prst="rightArrow">
            <a:avLst/>
          </a:prstGeom>
          <a:solidFill>
            <a:srgbClr val="626DD1"/>
          </a:solidFill>
          <a:effectLst>
            <a:glow rad="101600">
              <a:schemeClr val="accent2">
                <a:satMod val="175000"/>
                <a:alpha val="40000"/>
              </a:schemeClr>
            </a:glow>
            <a:outerShdw blurRad="63500" sx="102000" sy="102000" algn="ctr" rotWithShape="0">
              <a:prstClr val="black">
                <a:alpha val="21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Step6 – </a:t>
            </a:r>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2032000"/>
            <a:ext cx="3942105" cy="369332"/>
          </a:xfrm>
          <a:prstGeom prst="rect">
            <a:avLst/>
          </a:prstGeom>
          <a:noFill/>
        </p:spPr>
        <p:txBody>
          <a:bodyPr wrap="none" rtlCol="0">
            <a:spAutoFit/>
          </a:bodyPr>
          <a:lstStyle/>
          <a:p>
            <a:r>
              <a:rPr lang="en-US" altLang="ko-KR" dirty="0">
                <a:latin typeface="+mj-ea"/>
                <a:ea typeface="+mj-ea"/>
              </a:rPr>
              <a:t>0~99 </a:t>
            </a:r>
            <a:r>
              <a:rPr lang="ko-KR" altLang="en-US" dirty="0">
                <a:latin typeface="+mj-ea"/>
                <a:ea typeface="+mj-ea"/>
              </a:rPr>
              <a:t>까지 송수신 확인 </a:t>
            </a:r>
            <a:r>
              <a:rPr lang="en-US" altLang="ko-KR" dirty="0">
                <a:latin typeface="+mj-ea"/>
                <a:ea typeface="+mj-ea"/>
              </a:rPr>
              <a:t>(3</a:t>
            </a:r>
            <a:r>
              <a:rPr lang="ko-KR" altLang="en-US" dirty="0">
                <a:latin typeface="+mj-ea"/>
                <a:ea typeface="+mj-ea"/>
              </a:rPr>
              <a:t>개 파티션</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2734306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B8CB7EF4-DBA1-46C8-8EA4-4677B5095B05}"/>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Step7 – Consumer</a:t>
            </a:r>
            <a:r>
              <a:rPr lang="ko-KR" altLang="en-US" dirty="0"/>
              <a:t> 자바 구현</a:t>
            </a:r>
          </a:p>
        </p:txBody>
      </p:sp>
      <p:sp>
        <p:nvSpPr>
          <p:cNvPr id="4" name="TextBox 3">
            <a:extLst>
              <a:ext uri="{FF2B5EF4-FFF2-40B4-BE49-F238E27FC236}">
                <a16:creationId xmlns:a16="http://schemas.microsoft.com/office/drawing/2014/main" id="{1EB0D722-970E-49FE-BAD6-0E8E7F02027D}"/>
              </a:ext>
            </a:extLst>
          </p:cNvPr>
          <p:cNvSpPr txBox="1"/>
          <p:nvPr/>
        </p:nvSpPr>
        <p:spPr>
          <a:xfrm>
            <a:off x="428978" y="1257148"/>
            <a:ext cx="2507418"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pom.xml </a:t>
            </a:r>
            <a:r>
              <a:rPr lang="ko-KR" altLang="en-US" dirty="0">
                <a:latin typeface="+mj-ea"/>
                <a:ea typeface="+mj-ea"/>
              </a:rPr>
              <a:t>생성 및 </a:t>
            </a:r>
            <a:br>
              <a:rPr lang="en-US" altLang="ko-KR" dirty="0">
                <a:latin typeface="+mj-ea"/>
                <a:ea typeface="+mj-ea"/>
              </a:rPr>
            </a:br>
            <a:r>
              <a:rPr lang="ko-KR" altLang="en-US" dirty="0">
                <a:latin typeface="+mj-ea"/>
                <a:ea typeface="+mj-ea"/>
              </a:rPr>
              <a:t>소스 디렉토리 구성은 </a:t>
            </a:r>
            <a:br>
              <a:rPr lang="en-US" altLang="ko-KR" dirty="0">
                <a:latin typeface="+mj-ea"/>
                <a:ea typeface="+mj-ea"/>
              </a:rPr>
            </a:br>
            <a:r>
              <a:rPr lang="ko-KR" altLang="en-US" dirty="0">
                <a:latin typeface="+mj-ea"/>
                <a:ea typeface="+mj-ea"/>
              </a:rPr>
              <a:t>기존 </a:t>
            </a:r>
            <a:r>
              <a:rPr lang="en-US" altLang="ko-KR" dirty="0">
                <a:latin typeface="+mj-ea"/>
                <a:ea typeface="+mj-ea"/>
              </a:rPr>
              <a:t>Step2/3</a:t>
            </a:r>
            <a:r>
              <a:rPr lang="ko-KR" altLang="en-US" dirty="0">
                <a:latin typeface="+mj-ea"/>
                <a:ea typeface="+mj-ea"/>
              </a:rPr>
              <a:t>와 동일</a:t>
            </a:r>
          </a:p>
        </p:txBody>
      </p:sp>
      <p:sp>
        <p:nvSpPr>
          <p:cNvPr id="5" name="TextBox 4">
            <a:extLst>
              <a:ext uri="{FF2B5EF4-FFF2-40B4-BE49-F238E27FC236}">
                <a16:creationId xmlns:a16="http://schemas.microsoft.com/office/drawing/2014/main" id="{3AD836E9-6F15-4618-8508-2DCF2B12D979}"/>
              </a:ext>
            </a:extLst>
          </p:cNvPr>
          <p:cNvSpPr txBox="1"/>
          <p:nvPr/>
        </p:nvSpPr>
        <p:spPr>
          <a:xfrm>
            <a:off x="4133832" y="966080"/>
            <a:ext cx="7866256" cy="567847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package </a:t>
            </a:r>
            <a:r>
              <a:rPr lang="en-US" altLang="ko-KR" sz="1100" dirty="0" err="1"/>
              <a:t>com.kopo.kafka</a:t>
            </a:r>
            <a:r>
              <a:rPr lang="en-US" altLang="ko-KR" sz="1100" dirty="0"/>
              <a:t>;</a:t>
            </a:r>
          </a:p>
          <a:p>
            <a:endParaRPr lang="en-US" altLang="ko-KR" sz="1100" dirty="0"/>
          </a:p>
          <a:p>
            <a:r>
              <a:rPr lang="en-US" altLang="ko-KR" sz="1100" dirty="0"/>
              <a:t>import </a:t>
            </a:r>
            <a:r>
              <a:rPr lang="en-US" altLang="ko-KR" sz="1100" dirty="0" err="1"/>
              <a:t>org.apache.kafka.clients.consumer.ConsumerRecord</a:t>
            </a:r>
            <a:r>
              <a:rPr lang="en-US" altLang="ko-KR" sz="1100" dirty="0"/>
              <a:t>;</a:t>
            </a:r>
          </a:p>
          <a:p>
            <a:r>
              <a:rPr lang="en-US" altLang="ko-KR" sz="1100" dirty="0"/>
              <a:t>import </a:t>
            </a:r>
            <a:r>
              <a:rPr lang="en-US" altLang="ko-KR" sz="1100" dirty="0" err="1"/>
              <a:t>org.apache.kafka.clients.consumer.ConsumerRecords</a:t>
            </a:r>
            <a:r>
              <a:rPr lang="en-US" altLang="ko-KR" sz="1100" dirty="0"/>
              <a:t>;</a:t>
            </a:r>
          </a:p>
          <a:p>
            <a:r>
              <a:rPr lang="en-US" altLang="ko-KR" sz="1100" dirty="0"/>
              <a:t>import </a:t>
            </a:r>
            <a:r>
              <a:rPr lang="en-US" altLang="ko-KR" sz="1100" dirty="0" err="1"/>
              <a:t>org.apache.kafka.clients.consumer.KafkaConsumer</a:t>
            </a:r>
            <a:r>
              <a:rPr lang="en-US" altLang="ko-KR" sz="1100" dirty="0"/>
              <a:t>;</a:t>
            </a:r>
          </a:p>
          <a:p>
            <a:r>
              <a:rPr lang="en-US" altLang="ko-KR" sz="1100" dirty="0"/>
              <a:t>import </a:t>
            </a:r>
            <a:r>
              <a:rPr lang="en-US" altLang="ko-KR" sz="1100" dirty="0" err="1"/>
              <a:t>java.util.Arrays</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MyConsumer</a:t>
            </a:r>
            <a:r>
              <a:rPr lang="en-US" altLang="ko-KR" sz="1100" dirty="0"/>
              <a:t> {</a:t>
            </a:r>
          </a:p>
          <a:p>
            <a:r>
              <a:rPr lang="en-US" altLang="ko-KR" sz="1100" dirty="0"/>
              <a:t>    public static void main(String[] </a:t>
            </a:r>
            <a:r>
              <a:rPr lang="en-US" altLang="ko-KR" sz="1100" dirty="0" err="1"/>
              <a:t>args</a:t>
            </a:r>
            <a:r>
              <a:rPr lang="en-US" altLang="ko-KR" sz="1100" dirty="0"/>
              <a:t>) {</a:t>
            </a:r>
          </a:p>
          <a:p>
            <a:r>
              <a:rPr lang="en-US" altLang="ko-KR" sz="1100" dirty="0"/>
              <a:t>        Properties configs = new Properties();</a:t>
            </a:r>
          </a:p>
          <a:p>
            <a:r>
              <a:rPr lang="en-US" altLang="ko-KR" sz="1100" dirty="0"/>
              <a:t>       </a:t>
            </a:r>
            <a:r>
              <a:rPr lang="en-US" altLang="ko-KR" sz="1100" dirty="0" err="1"/>
              <a:t>configs.put</a:t>
            </a:r>
            <a:r>
              <a:rPr lang="en-US" altLang="ko-KR" sz="1100" dirty="0"/>
              <a:t>("</a:t>
            </a:r>
            <a:r>
              <a:rPr lang="en-US" altLang="ko-KR" sz="1100" dirty="0" err="1"/>
              <a:t>bootstrap.servers</a:t>
            </a:r>
            <a:r>
              <a:rPr lang="en-US" altLang="ko-KR" sz="1100" dirty="0"/>
              <a:t>", "master:9092,slave1:9092,slave2:9092");     // </a:t>
            </a:r>
            <a:r>
              <a:rPr lang="en-US" altLang="ko-KR" sz="1100" dirty="0" err="1"/>
              <a:t>kafka</a:t>
            </a:r>
            <a:r>
              <a:rPr lang="en-US" altLang="ko-KR" sz="1100" dirty="0"/>
              <a:t> server host </a:t>
            </a:r>
            <a:r>
              <a:rPr lang="ko-KR" altLang="en-US" sz="1100" dirty="0"/>
              <a:t>및 </a:t>
            </a:r>
            <a:r>
              <a:rPr lang="en-US" altLang="ko-KR" sz="1100" dirty="0"/>
              <a:t>port</a:t>
            </a:r>
          </a:p>
          <a:p>
            <a:r>
              <a:rPr lang="en-US" altLang="ko-KR" sz="1100" dirty="0"/>
              <a:t>        </a:t>
            </a:r>
            <a:r>
              <a:rPr lang="en-US" altLang="ko-KR" sz="1100" dirty="0" err="1"/>
              <a:t>configs.put</a:t>
            </a:r>
            <a:r>
              <a:rPr lang="en-US" altLang="ko-KR" sz="1100" dirty="0"/>
              <a:t>("session.timeout.ms", "10000");             // session </a:t>
            </a:r>
            <a:r>
              <a:rPr lang="ko-KR" altLang="en-US" sz="1100" dirty="0"/>
              <a:t>설정</a:t>
            </a:r>
          </a:p>
          <a:p>
            <a:r>
              <a:rPr lang="ko-KR" altLang="en-US" sz="1100" dirty="0"/>
              <a:t>        </a:t>
            </a:r>
            <a:r>
              <a:rPr lang="en-US" altLang="ko-KR" sz="1100" dirty="0" err="1"/>
              <a:t>configs.put</a:t>
            </a:r>
            <a:r>
              <a:rPr lang="en-US" altLang="ko-KR" sz="1100" dirty="0"/>
              <a:t>("group.id", "</a:t>
            </a:r>
            <a:r>
              <a:rPr lang="en-US" altLang="ko-KR" sz="1100" dirty="0" err="1"/>
              <a:t>javagroup</a:t>
            </a:r>
            <a:r>
              <a:rPr lang="en-US" altLang="ko-KR" sz="1100" dirty="0"/>
              <a:t>");                // group </a:t>
            </a:r>
            <a:r>
              <a:rPr lang="ko-KR" altLang="en-US" sz="1100" dirty="0"/>
              <a:t>설정</a:t>
            </a:r>
          </a:p>
          <a:p>
            <a:r>
              <a:rPr lang="ko-KR" altLang="en-US" sz="1100" dirty="0"/>
              <a:t>        </a:t>
            </a:r>
            <a:r>
              <a:rPr lang="en-US" altLang="ko-KR" sz="1100" dirty="0" err="1"/>
              <a:t>configs.put</a:t>
            </a:r>
            <a:r>
              <a:rPr lang="en-US" altLang="ko-KR" sz="1100" dirty="0"/>
              <a:t>("</a:t>
            </a:r>
            <a:r>
              <a:rPr lang="en-US" altLang="ko-KR" sz="1100" dirty="0" err="1"/>
              <a:t>key.deserializer</a:t>
            </a:r>
            <a:r>
              <a:rPr lang="en-US" altLang="ko-KR" sz="1100" dirty="0"/>
              <a:t>", "</a:t>
            </a:r>
            <a:r>
              <a:rPr lang="en-US" altLang="ko-KR" sz="1100" dirty="0" err="1"/>
              <a:t>org.apache.kafka.common.serialization.StringDeserializer</a:t>
            </a:r>
            <a:r>
              <a:rPr lang="en-US" altLang="ko-KR" sz="1100" dirty="0"/>
              <a:t>");    // key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value.deserializer</a:t>
            </a:r>
            <a:r>
              <a:rPr lang="en-US" altLang="ko-KR" sz="1100" dirty="0"/>
              <a:t>", "</a:t>
            </a:r>
            <a:r>
              <a:rPr lang="en-US" altLang="ko-KR" sz="1100" dirty="0" err="1"/>
              <a:t>org.apache.kafka.common.serialization.StringDeserializer</a:t>
            </a:r>
            <a:r>
              <a:rPr lang="en-US" altLang="ko-KR" sz="1100" dirty="0"/>
              <a:t>");  // value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enable.auto.commit","true</a:t>
            </a:r>
            <a:r>
              <a:rPr lang="en-US" altLang="ko-KR" sz="1100" dirty="0"/>
              <a:t>");</a:t>
            </a:r>
          </a:p>
          <a:p>
            <a:r>
              <a:rPr lang="en-US" altLang="ko-KR" sz="1100" dirty="0"/>
              <a:t>        </a:t>
            </a:r>
            <a:r>
              <a:rPr lang="en-US" altLang="ko-KR" sz="1100" dirty="0" err="1"/>
              <a:t>configs.put</a:t>
            </a:r>
            <a:r>
              <a:rPr lang="en-US" altLang="ko-KR" sz="1100" dirty="0"/>
              <a:t>("auto.commit.interval.ms","1000");</a:t>
            </a:r>
          </a:p>
          <a:p>
            <a:r>
              <a:rPr lang="en-US" altLang="ko-KR" sz="1100" dirty="0"/>
              <a:t>        </a:t>
            </a:r>
            <a:r>
              <a:rPr lang="en-US" altLang="ko-KR" sz="1100" dirty="0" err="1"/>
              <a:t>KafkaConsumer</a:t>
            </a:r>
            <a:r>
              <a:rPr lang="en-US" altLang="ko-KR" sz="1100" dirty="0"/>
              <a:t>&lt;String, String&gt; consumer = new </a:t>
            </a:r>
            <a:r>
              <a:rPr lang="en-US" altLang="ko-KR" sz="1100" dirty="0" err="1"/>
              <a:t>KafkaConsumer</a:t>
            </a:r>
            <a:r>
              <a:rPr lang="en-US" altLang="ko-KR" sz="1100" dirty="0"/>
              <a:t>&lt;String, String&gt;(configs);    // consumer </a:t>
            </a:r>
            <a:r>
              <a:rPr lang="ko-KR" altLang="en-US" sz="1100" dirty="0"/>
              <a:t>생성</a:t>
            </a:r>
          </a:p>
          <a:p>
            <a:r>
              <a:rPr lang="ko-KR" altLang="en-US" sz="1100" dirty="0"/>
              <a:t>        </a:t>
            </a:r>
            <a:r>
              <a:rPr lang="en-US" altLang="ko-KR" sz="1100" dirty="0" err="1"/>
              <a:t>consumer.subscribe</a:t>
            </a:r>
            <a:r>
              <a:rPr lang="en-US" altLang="ko-KR" sz="1100" dirty="0"/>
              <a:t>(</a:t>
            </a:r>
            <a:r>
              <a:rPr lang="en-US" altLang="ko-KR" sz="1100" dirty="0" err="1"/>
              <a:t>Arrays.asList</a:t>
            </a:r>
            <a:r>
              <a:rPr lang="en-US" altLang="ko-KR" sz="1100" dirty="0"/>
              <a:t>("</a:t>
            </a:r>
            <a:r>
              <a:rPr lang="en-US" altLang="ko-KR" sz="1100" dirty="0" err="1"/>
              <a:t>javatopic</a:t>
            </a:r>
            <a:r>
              <a:rPr lang="en-US" altLang="ko-KR" sz="1100" dirty="0"/>
              <a:t>"));      // topic </a:t>
            </a:r>
            <a:r>
              <a:rPr lang="ko-KR" altLang="en-US" sz="1100" dirty="0"/>
              <a:t>설정</a:t>
            </a:r>
          </a:p>
          <a:p>
            <a:r>
              <a:rPr lang="ko-KR" altLang="en-US" sz="1100" dirty="0"/>
              <a:t>        </a:t>
            </a:r>
            <a:r>
              <a:rPr lang="en-US" altLang="ko-KR" sz="1100" dirty="0"/>
              <a:t>while (true) {  // </a:t>
            </a:r>
            <a:r>
              <a:rPr lang="ko-KR" altLang="en-US" sz="1100" dirty="0"/>
              <a:t>계속 </a:t>
            </a:r>
            <a:r>
              <a:rPr lang="en-US" altLang="ko-KR" sz="1100" dirty="0"/>
              <a:t>loop</a:t>
            </a:r>
            <a:r>
              <a:rPr lang="ko-KR" altLang="en-US" sz="1100" dirty="0"/>
              <a:t>를 돌면서 </a:t>
            </a:r>
            <a:r>
              <a:rPr lang="en-US" altLang="ko-KR" sz="1100" dirty="0"/>
              <a:t>producer</a:t>
            </a:r>
            <a:r>
              <a:rPr lang="ko-KR" altLang="en-US" sz="1100" dirty="0"/>
              <a:t>의 </a:t>
            </a:r>
            <a:r>
              <a:rPr lang="en-US" altLang="ko-KR" sz="1100" dirty="0"/>
              <a:t>message</a:t>
            </a:r>
            <a:r>
              <a:rPr lang="ko-KR" altLang="en-US" sz="1100" dirty="0"/>
              <a:t>를 띄운다</a:t>
            </a:r>
            <a:r>
              <a:rPr lang="en-US" altLang="ko-KR" sz="1100" dirty="0"/>
              <a:t>.</a:t>
            </a:r>
          </a:p>
          <a:p>
            <a:r>
              <a:rPr lang="en-US" altLang="ko-KR" sz="1100" dirty="0"/>
              <a:t>            </a:t>
            </a:r>
            <a:r>
              <a:rPr lang="en-US" altLang="ko-KR" sz="1100" dirty="0" err="1"/>
              <a:t>ConsumerRecords</a:t>
            </a:r>
            <a:r>
              <a:rPr lang="en-US" altLang="ko-KR" sz="1100" dirty="0"/>
              <a:t>&lt;String, String&gt; records = </a:t>
            </a:r>
            <a:r>
              <a:rPr lang="en-US" altLang="ko-KR" sz="1100" dirty="0" err="1"/>
              <a:t>consumer.poll</a:t>
            </a:r>
            <a:r>
              <a:rPr lang="en-US" altLang="ko-KR" sz="1100" dirty="0"/>
              <a:t>(500);</a:t>
            </a:r>
          </a:p>
          <a:p>
            <a:r>
              <a:rPr lang="en-US" altLang="ko-KR" sz="1100" dirty="0"/>
              <a:t>            for (</a:t>
            </a:r>
            <a:r>
              <a:rPr lang="en-US" altLang="ko-KR" sz="1100" dirty="0" err="1"/>
              <a:t>ConsumerRecord</a:t>
            </a:r>
            <a:r>
              <a:rPr lang="en-US" altLang="ko-KR" sz="1100" dirty="0"/>
              <a:t>&lt;String, String&gt; record : records) {</a:t>
            </a:r>
          </a:p>
          <a:p>
            <a:r>
              <a:rPr lang="en-US" altLang="ko-KR" sz="1100" dirty="0"/>
              <a:t>                String s = </a:t>
            </a:r>
            <a:r>
              <a:rPr lang="en-US" altLang="ko-KR" sz="1100" dirty="0" err="1"/>
              <a:t>record.topic</a:t>
            </a:r>
            <a:r>
              <a:rPr lang="en-US" altLang="ko-KR" sz="1100" dirty="0"/>
              <a:t>();</a:t>
            </a:r>
          </a:p>
          <a:p>
            <a:r>
              <a:rPr lang="en-US" altLang="ko-KR" sz="1100" dirty="0"/>
              <a:t>                if ("</a:t>
            </a:r>
            <a:r>
              <a:rPr lang="en-US" altLang="ko-KR" sz="1100" dirty="0" err="1"/>
              <a:t>javatopic</a:t>
            </a:r>
            <a:r>
              <a:rPr lang="en-US" altLang="ko-KR" sz="1100" dirty="0"/>
              <a:t>".equals(s)) {</a:t>
            </a:r>
          </a:p>
          <a:p>
            <a:r>
              <a:rPr lang="en-US" altLang="ko-KR" sz="1100" dirty="0"/>
              <a:t>                    </a:t>
            </a:r>
            <a:r>
              <a:rPr lang="en-US" altLang="ko-KR" sz="1100" dirty="0" err="1"/>
              <a:t>System.out.println</a:t>
            </a:r>
            <a:r>
              <a:rPr lang="en-US" altLang="ko-KR" sz="1100" dirty="0"/>
              <a:t>("offset = " + </a:t>
            </a:r>
            <a:r>
              <a:rPr lang="en-US" altLang="ko-KR" sz="1100" dirty="0" err="1"/>
              <a:t>record.offset</a:t>
            </a:r>
            <a:r>
              <a:rPr lang="en-US" altLang="ko-KR" sz="1100" dirty="0"/>
              <a:t>() + " key =" + </a:t>
            </a:r>
            <a:r>
              <a:rPr lang="en-US" altLang="ko-KR" sz="1100" dirty="0" err="1"/>
              <a:t>record.key</a:t>
            </a:r>
            <a:r>
              <a:rPr lang="en-US" altLang="ko-KR" sz="1100" dirty="0"/>
              <a:t>() + " value =" + </a:t>
            </a:r>
            <a:r>
              <a:rPr lang="en-US" altLang="ko-KR" sz="1100" dirty="0" err="1"/>
              <a:t>record.value</a:t>
            </a:r>
            <a:r>
              <a:rPr lang="en-US" altLang="ko-KR" sz="1100" dirty="0"/>
              <a:t>());</a:t>
            </a:r>
          </a:p>
          <a:p>
            <a:r>
              <a:rPr lang="en-US" altLang="ko-KR" sz="1100" dirty="0"/>
              <a:t>                } else {</a:t>
            </a:r>
          </a:p>
          <a:p>
            <a:r>
              <a:rPr lang="en-US" altLang="ko-KR" sz="1100" dirty="0"/>
              <a:t>                    throw new </a:t>
            </a:r>
            <a:r>
              <a:rPr lang="en-US" altLang="ko-KR" sz="1100" dirty="0" err="1"/>
              <a:t>IllegalStateException</a:t>
            </a:r>
            <a:r>
              <a:rPr lang="en-US" altLang="ko-KR" sz="1100" dirty="0"/>
              <a:t>("get message on topic " + </a:t>
            </a:r>
            <a:r>
              <a:rPr lang="en-US" altLang="ko-KR" sz="1100" dirty="0" err="1"/>
              <a:t>record.topic</a:t>
            </a:r>
            <a:r>
              <a:rPr lang="en-US" altLang="ko-KR" sz="1100" dirty="0"/>
              <a:t>());</a:t>
            </a:r>
          </a:p>
          <a:p>
            <a:r>
              <a:rPr lang="en-US" altLang="ko-KR" sz="1100" dirty="0"/>
              <a:t>                }</a:t>
            </a:r>
          </a:p>
          <a:p>
            <a:r>
              <a:rPr lang="en-US" altLang="ko-KR" sz="1100" dirty="0"/>
              <a:t>            }</a:t>
            </a:r>
          </a:p>
          <a:p>
            <a:r>
              <a:rPr lang="en-US" altLang="ko-KR" sz="1100" dirty="0"/>
              <a:t>        }</a:t>
            </a:r>
          </a:p>
          <a:p>
            <a:r>
              <a:rPr lang="en-US" altLang="ko-KR" sz="1100" dirty="0"/>
              <a:t>    }</a:t>
            </a:r>
          </a:p>
          <a:p>
            <a:r>
              <a:rPr lang="en-US" altLang="ko-KR" sz="1100" dirty="0"/>
              <a:t>}</a:t>
            </a:r>
            <a:endParaRPr lang="ko-KR" altLang="en-US" sz="1100" dirty="0"/>
          </a:p>
        </p:txBody>
      </p:sp>
      <p:pic>
        <p:nvPicPr>
          <p:cNvPr id="7" name="그림 6">
            <a:extLst>
              <a:ext uri="{FF2B5EF4-FFF2-40B4-BE49-F238E27FC236}">
                <a16:creationId xmlns:a16="http://schemas.microsoft.com/office/drawing/2014/main" id="{89065347-C137-42F5-8BC4-30BA2D43FFA3}"/>
              </a:ext>
            </a:extLst>
          </p:cNvPr>
          <p:cNvPicPr>
            <a:picLocks noChangeAspect="1"/>
          </p:cNvPicPr>
          <p:nvPr/>
        </p:nvPicPr>
        <p:blipFill rotWithShape="1">
          <a:blip r:embed="rId3"/>
          <a:srcRect l="30610"/>
          <a:stretch/>
        </p:blipFill>
        <p:spPr>
          <a:xfrm>
            <a:off x="67733" y="2354424"/>
            <a:ext cx="3959048" cy="8001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FF07F81-AC94-49F4-A004-B1E5BFC6E335}"/>
              </a:ext>
            </a:extLst>
          </p:cNvPr>
          <p:cNvSpPr txBox="1"/>
          <p:nvPr/>
        </p:nvSpPr>
        <p:spPr>
          <a:xfrm>
            <a:off x="7247441" y="781414"/>
            <a:ext cx="21165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MyConsumer.java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9469551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Step8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82CD7116-BE0D-4E01-AE86-8605C29381C9}"/>
              </a:ext>
            </a:extLst>
          </p:cNvPr>
          <p:cNvPicPr>
            <a:picLocks noChangeAspect="1"/>
          </p:cNvPicPr>
          <p:nvPr/>
        </p:nvPicPr>
        <p:blipFill>
          <a:blip r:embed="rId2"/>
          <a:stretch>
            <a:fillRect/>
          </a:stretch>
        </p:blipFill>
        <p:spPr>
          <a:xfrm>
            <a:off x="1895324" y="1626480"/>
            <a:ext cx="6891872" cy="1489253"/>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7D681C05-71FC-4D16-A8EC-B8E407A1407E}"/>
              </a:ext>
            </a:extLst>
          </p:cNvPr>
          <p:cNvPicPr>
            <a:picLocks noChangeAspect="1"/>
          </p:cNvPicPr>
          <p:nvPr/>
        </p:nvPicPr>
        <p:blipFill>
          <a:blip r:embed="rId3"/>
          <a:stretch>
            <a:fillRect/>
          </a:stretch>
        </p:blipFill>
        <p:spPr>
          <a:xfrm>
            <a:off x="7467953" y="2191782"/>
            <a:ext cx="3810000" cy="422910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2871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Step9 – </a:t>
            </a:r>
            <a:r>
              <a:rPr lang="ko-KR" altLang="en-US" dirty="0"/>
              <a:t>테스트</a:t>
            </a:r>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4324526"/>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6" name="TextBox 5">
            <a:extLst>
              <a:ext uri="{FF2B5EF4-FFF2-40B4-BE49-F238E27FC236}">
                <a16:creationId xmlns:a16="http://schemas.microsoft.com/office/drawing/2014/main" id="{FE16521B-3771-4FBB-87DC-22A63236232C}"/>
              </a:ext>
            </a:extLst>
          </p:cNvPr>
          <p:cNvSpPr txBox="1"/>
          <p:nvPr/>
        </p:nvSpPr>
        <p:spPr>
          <a:xfrm>
            <a:off x="1117601" y="1769362"/>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3955194"/>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1" y="1400030"/>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6640709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27F03A-1504-469D-85B9-252258C18846}"/>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Step10 – </a:t>
            </a:r>
            <a:r>
              <a:rPr lang="ko-KR" altLang="en-US" dirty="0"/>
              <a:t>결과 확인</a:t>
            </a:r>
          </a:p>
        </p:txBody>
      </p:sp>
      <p:pic>
        <p:nvPicPr>
          <p:cNvPr id="5" name="그림 4">
            <a:extLst>
              <a:ext uri="{FF2B5EF4-FFF2-40B4-BE49-F238E27FC236}">
                <a16:creationId xmlns:a16="http://schemas.microsoft.com/office/drawing/2014/main" id="{E8043C69-5A86-42AD-B181-034361D34554}"/>
              </a:ext>
            </a:extLst>
          </p:cNvPr>
          <p:cNvPicPr>
            <a:picLocks noChangeAspect="1"/>
          </p:cNvPicPr>
          <p:nvPr/>
        </p:nvPicPr>
        <p:blipFill>
          <a:blip r:embed="rId2"/>
          <a:stretch>
            <a:fillRect/>
          </a:stretch>
        </p:blipFill>
        <p:spPr>
          <a:xfrm>
            <a:off x="582612" y="1640948"/>
            <a:ext cx="11377894" cy="3882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61804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5686EF37-3630-4522-8084-DC721F586C1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Step11 – </a:t>
            </a:r>
            <a:r>
              <a:rPr lang="ko-KR" altLang="en-US" dirty="0"/>
              <a:t>채팅 메시지 송수신</a:t>
            </a:r>
            <a:br>
              <a:rPr lang="en-US" altLang="ko-KR" dirty="0"/>
            </a:br>
            <a:endParaRPr lang="ko-KR" altLang="en-US" dirty="0"/>
          </a:p>
        </p:txBody>
      </p:sp>
      <p:sp>
        <p:nvSpPr>
          <p:cNvPr id="4" name="TextBox 3">
            <a:extLst>
              <a:ext uri="{FF2B5EF4-FFF2-40B4-BE49-F238E27FC236}">
                <a16:creationId xmlns:a16="http://schemas.microsoft.com/office/drawing/2014/main" id="{3C96F0B7-BDC5-46BC-BA33-5194E363CE3E}"/>
              </a:ext>
            </a:extLst>
          </p:cNvPr>
          <p:cNvSpPr txBox="1"/>
          <p:nvPr/>
        </p:nvSpPr>
        <p:spPr>
          <a:xfrm>
            <a:off x="376507" y="2850117"/>
            <a:ext cx="5172570" cy="86177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dirty="0">
                <a:latin typeface="+mj-ea"/>
                <a:ea typeface="+mj-ea"/>
              </a:rPr>
              <a:t>Producer </a:t>
            </a:r>
            <a:r>
              <a:rPr lang="ko-KR" altLang="en-US" sz="1600" dirty="0">
                <a:latin typeface="+mj-ea"/>
                <a:ea typeface="+mj-ea"/>
              </a:rPr>
              <a:t>소스 구현</a:t>
            </a:r>
            <a:endParaRPr lang="en-US" altLang="ko-KR" sz="1600" dirty="0">
              <a:latin typeface="+mj-ea"/>
              <a:ea typeface="+mj-ea"/>
            </a:endParaRPr>
          </a:p>
          <a:p>
            <a:r>
              <a:rPr lang="en-US" altLang="ko-KR" sz="1600" dirty="0">
                <a:latin typeface="+mj-ea"/>
                <a:ea typeface="+mj-ea"/>
              </a:rPr>
              <a:t># vi </a:t>
            </a:r>
            <a:r>
              <a:rPr lang="en-US" altLang="ko-KR" sz="1600" dirty="0" err="1">
                <a:latin typeface="+mj-ea"/>
                <a:ea typeface="+mj-ea"/>
              </a:rPr>
              <a:t>src</a:t>
            </a:r>
            <a:r>
              <a:rPr lang="en-US" altLang="ko-KR" sz="1600" dirty="0">
                <a:latin typeface="+mj-ea"/>
                <a:ea typeface="+mj-ea"/>
              </a:rPr>
              <a:t>/main/java/com/</a:t>
            </a:r>
            <a:r>
              <a:rPr lang="en-US" altLang="ko-KR" sz="1600" dirty="0" err="1">
                <a:latin typeface="+mj-ea"/>
                <a:ea typeface="+mj-ea"/>
              </a:rPr>
              <a:t>kopo</a:t>
            </a:r>
            <a:r>
              <a:rPr lang="en-US" altLang="ko-KR" sz="1600" dirty="0">
                <a:latin typeface="+mj-ea"/>
                <a:ea typeface="+mj-ea"/>
              </a:rPr>
              <a:t>/</a:t>
            </a:r>
            <a:r>
              <a:rPr lang="en-US" altLang="ko-KR" sz="1600" dirty="0" err="1">
                <a:latin typeface="+mj-ea"/>
                <a:ea typeface="+mj-ea"/>
              </a:rPr>
              <a:t>kafka</a:t>
            </a:r>
            <a:r>
              <a:rPr lang="en-US" altLang="ko-KR" sz="1600" dirty="0">
                <a:latin typeface="+mj-ea"/>
                <a:ea typeface="+mj-ea"/>
              </a:rPr>
              <a:t>/MyProducer2.java</a:t>
            </a:r>
          </a:p>
          <a:p>
            <a:r>
              <a:rPr lang="en-US" altLang="ko-KR" sz="1600" dirty="0">
                <a:latin typeface="+mj-ea"/>
                <a:ea typeface="+mj-ea"/>
              </a:rPr>
              <a:t># </a:t>
            </a:r>
            <a:r>
              <a:rPr lang="en-US" altLang="ko-KR" sz="1600" dirty="0" err="1">
                <a:latin typeface="+mj-ea"/>
                <a:ea typeface="+mj-ea"/>
              </a:rPr>
              <a:t>mvn</a:t>
            </a:r>
            <a:r>
              <a:rPr lang="en-US" altLang="ko-KR" sz="1600" dirty="0">
                <a:latin typeface="+mj-ea"/>
                <a:ea typeface="+mj-ea"/>
              </a:rPr>
              <a:t> install</a:t>
            </a:r>
            <a:endParaRPr lang="ko-KR" altLang="en-US" sz="1600" dirty="0">
              <a:latin typeface="+mj-ea"/>
              <a:ea typeface="+mj-ea"/>
            </a:endParaRPr>
          </a:p>
        </p:txBody>
      </p:sp>
      <p:sp>
        <p:nvSpPr>
          <p:cNvPr id="5" name="TextBox 4">
            <a:extLst>
              <a:ext uri="{FF2B5EF4-FFF2-40B4-BE49-F238E27FC236}">
                <a16:creationId xmlns:a16="http://schemas.microsoft.com/office/drawing/2014/main" id="{0B7C1987-98A3-41E8-AB4B-5CFE815890F6}"/>
              </a:ext>
            </a:extLst>
          </p:cNvPr>
          <p:cNvSpPr txBox="1"/>
          <p:nvPr/>
        </p:nvSpPr>
        <p:spPr>
          <a:xfrm>
            <a:off x="5733671" y="937860"/>
            <a:ext cx="6266417" cy="5909310"/>
          </a:xfrm>
          <a:prstGeom prst="rect">
            <a:avLst/>
          </a:prstGeom>
          <a:solidFill>
            <a:schemeClr val="bg1"/>
          </a:solidFill>
          <a:ln>
            <a:solidFill>
              <a:srgbClr val="0000FF"/>
            </a:solidFill>
          </a:ln>
        </p:spPr>
        <p:txBody>
          <a:bodyPr wrap="square" rtlCol="0">
            <a:spAutoFit/>
          </a:bodyPr>
          <a:lstStyle/>
          <a:p>
            <a:r>
              <a:rPr lang="en-US" altLang="ko-KR" sz="1050" dirty="0"/>
              <a:t>package </a:t>
            </a:r>
            <a:r>
              <a:rPr lang="en-US" altLang="ko-KR" sz="1050" dirty="0" err="1"/>
              <a:t>com.kopo.kafka</a:t>
            </a:r>
            <a:r>
              <a:rPr lang="en-US" altLang="ko-KR" sz="1050" dirty="0"/>
              <a:t>;</a:t>
            </a:r>
          </a:p>
          <a:p>
            <a:endParaRPr lang="en-US" altLang="ko-KR" sz="1050" dirty="0"/>
          </a:p>
          <a:p>
            <a:r>
              <a:rPr lang="en-US" altLang="ko-KR" sz="1050" dirty="0"/>
              <a:t>import </a:t>
            </a:r>
            <a:r>
              <a:rPr lang="en-US" altLang="ko-KR" sz="1050" dirty="0" err="1"/>
              <a:t>java.util</a:t>
            </a:r>
            <a:r>
              <a:rPr lang="en-US" altLang="ko-KR" sz="1050" dirty="0"/>
              <a:t>.*;</a:t>
            </a:r>
          </a:p>
          <a:p>
            <a:r>
              <a:rPr lang="en-US" altLang="ko-KR" sz="1050" dirty="0"/>
              <a:t>import </a:t>
            </a:r>
            <a:r>
              <a:rPr lang="en-US" altLang="ko-KR" sz="1050" dirty="0" err="1"/>
              <a:t>java.util.concurrent.Future</a:t>
            </a:r>
            <a:r>
              <a:rPr lang="en-US" altLang="ko-KR" sz="1050" dirty="0"/>
              <a:t>;</a:t>
            </a:r>
          </a:p>
          <a:p>
            <a:r>
              <a:rPr lang="en-US" altLang="ko-KR" sz="1050" dirty="0"/>
              <a:t>import </a:t>
            </a:r>
            <a:r>
              <a:rPr lang="en-US" altLang="ko-KR" sz="1050" dirty="0" err="1"/>
              <a:t>org.apache.kafka.clients.producer.KafkaProducer</a:t>
            </a:r>
            <a:r>
              <a:rPr lang="en-US" altLang="ko-KR" sz="1050" dirty="0"/>
              <a:t>;</a:t>
            </a:r>
          </a:p>
          <a:p>
            <a:r>
              <a:rPr lang="en-US" altLang="ko-KR" sz="1050" dirty="0"/>
              <a:t>import </a:t>
            </a:r>
            <a:r>
              <a:rPr lang="en-US" altLang="ko-KR" sz="1050" dirty="0" err="1"/>
              <a:t>org.apache.kafka.clients.producer.ProducerRecord</a:t>
            </a:r>
            <a:r>
              <a:rPr lang="en-US" altLang="ko-KR" sz="1050" dirty="0"/>
              <a:t>;</a:t>
            </a:r>
          </a:p>
          <a:p>
            <a:r>
              <a:rPr lang="en-US" altLang="ko-KR" sz="1050" dirty="0"/>
              <a:t>import </a:t>
            </a:r>
            <a:r>
              <a:rPr lang="en-US" altLang="ko-KR" sz="1050" dirty="0" err="1"/>
              <a:t>org.apache.kafka.clients.producer.RecordMetadata</a:t>
            </a:r>
            <a:r>
              <a:rPr lang="en-US" altLang="ko-KR" sz="1050" dirty="0"/>
              <a:t>;</a:t>
            </a:r>
          </a:p>
          <a:p>
            <a:r>
              <a:rPr lang="en-US" altLang="ko-KR" sz="1050" dirty="0"/>
              <a:t>import </a:t>
            </a:r>
            <a:r>
              <a:rPr lang="en-US" altLang="ko-KR" sz="1050" dirty="0" err="1"/>
              <a:t>org.apache.kafka.clients.producer.Producer</a:t>
            </a:r>
            <a:r>
              <a:rPr lang="en-US" altLang="ko-KR" sz="1050" dirty="0"/>
              <a:t>;</a:t>
            </a:r>
          </a:p>
          <a:p>
            <a:endParaRPr lang="en-US" altLang="ko-KR" sz="1050" dirty="0"/>
          </a:p>
          <a:p>
            <a:r>
              <a:rPr lang="en-US" altLang="ko-KR" sz="1050" dirty="0"/>
              <a:t>public class MyProducer2</a:t>
            </a:r>
          </a:p>
          <a:p>
            <a:r>
              <a:rPr lang="en-US" altLang="ko-KR" sz="1050" dirty="0"/>
              <a:t>{</a:t>
            </a:r>
          </a:p>
          <a:p>
            <a:r>
              <a:rPr lang="en-US" altLang="ko-KR" sz="1050" dirty="0"/>
              <a:t>    public static void main( String[] </a:t>
            </a:r>
            <a:r>
              <a:rPr lang="en-US" altLang="ko-KR" sz="1050" dirty="0" err="1"/>
              <a:t>args</a:t>
            </a:r>
            <a:r>
              <a:rPr lang="en-US" altLang="ko-KR" sz="1050" dirty="0"/>
              <a:t> )</a:t>
            </a:r>
          </a:p>
          <a:p>
            <a:r>
              <a:rPr lang="en-US" altLang="ko-KR" sz="1050" dirty="0"/>
              <a:t>    {</a:t>
            </a:r>
          </a:p>
          <a:p>
            <a:r>
              <a:rPr lang="en-US" altLang="ko-KR" sz="1050" dirty="0"/>
              <a:t>    Properties </a:t>
            </a:r>
            <a:r>
              <a:rPr lang="en-US" altLang="ko-KR" sz="1050" dirty="0" err="1"/>
              <a:t>producerProps</a:t>
            </a:r>
            <a:r>
              <a:rPr lang="en-US" altLang="ko-KR" sz="1050" dirty="0"/>
              <a:t> = new Properties();</a:t>
            </a:r>
          </a:p>
          <a:p>
            <a:r>
              <a:rPr lang="en-US" altLang="ko-KR" sz="1050" dirty="0"/>
              <a:t>    </a:t>
            </a:r>
            <a:r>
              <a:rPr lang="en-US" altLang="ko-KR" sz="1050" dirty="0" err="1"/>
              <a:t>producerProps.put</a:t>
            </a:r>
            <a:r>
              <a:rPr lang="en-US" altLang="ko-KR" sz="1050" dirty="0"/>
              <a:t>("bootstrap.servers","master:9092,slave1:9092,slave2:9092");</a:t>
            </a:r>
          </a:p>
          <a:p>
            <a:r>
              <a:rPr lang="en-US" altLang="ko-KR" sz="1050" dirty="0"/>
              <a:t>    </a:t>
            </a:r>
            <a:r>
              <a:rPr lang="en-US" altLang="ko-KR" sz="1050" dirty="0" err="1"/>
              <a:t>producerProps.put</a:t>
            </a:r>
            <a:r>
              <a:rPr lang="en-US" altLang="ko-KR" sz="1050" dirty="0"/>
              <a:t>("</a:t>
            </a:r>
            <a:r>
              <a:rPr lang="en-US" altLang="ko-KR" sz="1050" dirty="0" err="1"/>
              <a:t>key.serializer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t>
            </a:r>
            <a:r>
              <a:rPr lang="en-US" altLang="ko-KR" sz="1050" dirty="0" err="1"/>
              <a:t>value.serializer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("acks","1");</a:t>
            </a:r>
          </a:p>
          <a:p>
            <a:r>
              <a:rPr lang="en-US" altLang="ko-KR" sz="1050" dirty="0"/>
              <a:t>    </a:t>
            </a:r>
            <a:r>
              <a:rPr lang="en-US" altLang="ko-KR" sz="1050" dirty="0" err="1"/>
              <a:t>producerProps.put</a:t>
            </a:r>
            <a:r>
              <a:rPr lang="en-US" altLang="ko-KR" sz="1050" dirty="0"/>
              <a:t>("retries",1);</a:t>
            </a:r>
          </a:p>
          <a:p>
            <a:r>
              <a:rPr lang="en-US" altLang="ko-KR" sz="1050" dirty="0"/>
              <a:t>    </a:t>
            </a:r>
            <a:r>
              <a:rPr lang="en-US" altLang="ko-KR" sz="1050" dirty="0" err="1"/>
              <a:t>KafkaProducer</a:t>
            </a:r>
            <a:r>
              <a:rPr lang="en-US" altLang="ko-KR" sz="1050" dirty="0"/>
              <a:t>&lt;String, String&gt; producer = new </a:t>
            </a:r>
            <a:r>
              <a:rPr lang="en-US" altLang="ko-KR" sz="1050" dirty="0" err="1"/>
              <a:t>KafkaProducer</a:t>
            </a:r>
            <a:r>
              <a:rPr lang="en-US" altLang="ko-KR" sz="1050" dirty="0"/>
              <a:t>&lt;String, String&gt;(</a:t>
            </a:r>
            <a:r>
              <a:rPr lang="en-US" altLang="ko-KR" sz="1050" dirty="0" err="1"/>
              <a:t>producerProps</a:t>
            </a:r>
            <a:r>
              <a:rPr lang="en-US" altLang="ko-KR" sz="1050" dirty="0"/>
              <a:t>);</a:t>
            </a:r>
          </a:p>
          <a:p>
            <a:endParaRPr lang="en-US" altLang="ko-KR" sz="1050" dirty="0"/>
          </a:p>
          <a:p>
            <a:r>
              <a:rPr lang="en-US" altLang="ko-KR" sz="1050" dirty="0"/>
              <a:t>        while(true) {</a:t>
            </a:r>
          </a:p>
          <a:p>
            <a:r>
              <a:rPr lang="en-US" altLang="ko-KR" sz="1050" dirty="0"/>
              <a:t>            Scanner </a:t>
            </a:r>
            <a:r>
              <a:rPr lang="en-US" altLang="ko-KR" sz="1050" dirty="0" err="1"/>
              <a:t>sc</a:t>
            </a:r>
            <a:r>
              <a:rPr lang="en-US" altLang="ko-KR" sz="1050" dirty="0"/>
              <a:t> = new Scanner(System.in);</a:t>
            </a:r>
          </a:p>
          <a:p>
            <a:r>
              <a:rPr lang="en-US" altLang="ko-KR" sz="1050" dirty="0"/>
              <a:t>            </a:t>
            </a:r>
            <a:r>
              <a:rPr lang="en-US" altLang="ko-KR" sz="1050" dirty="0" err="1"/>
              <a:t>System.out.print</a:t>
            </a:r>
            <a:r>
              <a:rPr lang="en-US" altLang="ko-KR" sz="1050" dirty="0"/>
              <a:t>("Input&gt;&gt; ");</a:t>
            </a:r>
          </a:p>
          <a:p>
            <a:r>
              <a:rPr lang="en-US" altLang="ko-KR" sz="1050" dirty="0"/>
              <a:t>            String message = </a:t>
            </a:r>
            <a:r>
              <a:rPr lang="en-US" altLang="ko-KR" sz="1050" dirty="0" err="1"/>
              <a:t>sc.nextLine</a:t>
            </a:r>
            <a:r>
              <a:rPr lang="en-US" altLang="ko-KR" sz="1050" dirty="0"/>
              <a:t>();</a:t>
            </a:r>
          </a:p>
          <a:p>
            <a:r>
              <a:rPr lang="en-US" altLang="ko-KR" sz="1050" dirty="0"/>
              <a:t>            </a:t>
            </a:r>
            <a:r>
              <a:rPr lang="en-US" altLang="ko-KR" sz="1050" dirty="0" err="1"/>
              <a:t>ProducerRecord</a:t>
            </a:r>
            <a:r>
              <a:rPr lang="en-US" altLang="ko-KR" sz="1050" dirty="0"/>
              <a:t>&lt;String, String&gt; record = new </a:t>
            </a:r>
            <a:r>
              <a:rPr lang="en-US" altLang="ko-KR" sz="1050" dirty="0" err="1"/>
              <a:t>ProducerRecord</a:t>
            </a:r>
            <a:r>
              <a:rPr lang="en-US" altLang="ko-KR" sz="1050" dirty="0"/>
              <a:t>&lt;&gt;("</a:t>
            </a:r>
            <a:r>
              <a:rPr lang="en-US" altLang="ko-KR" sz="1050" dirty="0" err="1"/>
              <a:t>javatopic</a:t>
            </a:r>
            <a:r>
              <a:rPr lang="en-US" altLang="ko-KR" sz="1050" dirty="0"/>
              <a:t>", message);</a:t>
            </a:r>
          </a:p>
          <a:p>
            <a:r>
              <a:rPr lang="en-US" altLang="ko-KR" sz="1050" dirty="0"/>
              <a:t>            try {</a:t>
            </a:r>
          </a:p>
          <a:p>
            <a:r>
              <a:rPr lang="en-US" altLang="ko-KR" sz="1050" dirty="0"/>
              <a:t>                </a:t>
            </a:r>
            <a:r>
              <a:rPr lang="en-US" altLang="ko-KR" sz="1050" dirty="0" err="1"/>
              <a:t>producer.send</a:t>
            </a:r>
            <a:r>
              <a:rPr lang="en-US" altLang="ko-KR" sz="1050" dirty="0"/>
              <a:t>(record);</a:t>
            </a:r>
          </a:p>
          <a:p>
            <a:r>
              <a:rPr lang="en-US" altLang="ko-KR" sz="1050" dirty="0"/>
              <a:t>            } catch (Exception e) {</a:t>
            </a:r>
          </a:p>
          <a:p>
            <a:r>
              <a:rPr lang="en-US" altLang="ko-KR" sz="1050" dirty="0"/>
              <a:t>                </a:t>
            </a:r>
            <a:r>
              <a:rPr lang="en-US" altLang="ko-KR" sz="1050" dirty="0" err="1"/>
              <a:t>System.out.println</a:t>
            </a:r>
            <a:r>
              <a:rPr lang="en-US" altLang="ko-KR" sz="1050" dirty="0"/>
              <a:t>("exception occurs "+e);</a:t>
            </a:r>
          </a:p>
          <a:p>
            <a:r>
              <a:rPr lang="en-US" altLang="ko-KR" sz="1050" dirty="0"/>
              <a:t>            } finally {</a:t>
            </a:r>
          </a:p>
          <a:p>
            <a:r>
              <a:rPr lang="en-US" altLang="ko-KR" sz="1050" dirty="0"/>
              <a:t>                </a:t>
            </a:r>
            <a:r>
              <a:rPr lang="en-US" altLang="ko-KR" sz="1050" dirty="0" err="1"/>
              <a:t>producer.flush</a:t>
            </a:r>
            <a:r>
              <a:rPr lang="en-US" altLang="ko-KR" sz="1050" dirty="0"/>
              <a:t>();</a:t>
            </a:r>
          </a:p>
          <a:p>
            <a:r>
              <a:rPr lang="en-US" altLang="ko-KR" sz="1050" dirty="0"/>
              <a:t>            }</a:t>
            </a:r>
          </a:p>
          <a:p>
            <a:r>
              <a:rPr lang="en-US" altLang="ko-KR" sz="1050" dirty="0"/>
              <a:t>        }</a:t>
            </a:r>
          </a:p>
          <a:p>
            <a:r>
              <a:rPr lang="en-US" altLang="ko-KR" sz="1050" dirty="0"/>
              <a:t>    }</a:t>
            </a:r>
          </a:p>
          <a:p>
            <a:r>
              <a:rPr lang="en-US" altLang="ko-KR" sz="1050" dirty="0"/>
              <a:t>}</a:t>
            </a:r>
            <a:endParaRPr lang="ko-KR" altLang="en-US" sz="1050" dirty="0"/>
          </a:p>
        </p:txBody>
      </p:sp>
      <p:sp>
        <p:nvSpPr>
          <p:cNvPr id="11" name="TextBox 10">
            <a:extLst>
              <a:ext uri="{FF2B5EF4-FFF2-40B4-BE49-F238E27FC236}">
                <a16:creationId xmlns:a16="http://schemas.microsoft.com/office/drawing/2014/main" id="{4B2FEDDD-C75F-4491-B004-F39042D724B8}"/>
              </a:ext>
            </a:extLst>
          </p:cNvPr>
          <p:cNvSpPr txBox="1"/>
          <p:nvPr/>
        </p:nvSpPr>
        <p:spPr>
          <a:xfrm>
            <a:off x="7730309" y="753194"/>
            <a:ext cx="21497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MyProducer2.java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493144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9C0CE8-E6FD-437A-B73F-4C7BAE6E7510}"/>
              </a:ext>
            </a:extLst>
          </p:cNvPr>
          <p:cNvSpPr txBox="1"/>
          <p:nvPr/>
        </p:nvSpPr>
        <p:spPr>
          <a:xfrm>
            <a:off x="2061547" y="4914483"/>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defPPr>
              <a:defRPr lang="en-US"/>
            </a:defPPr>
          </a:lstStyle>
          <a:p>
            <a:r>
              <a:rPr lang="en-US" altLang="ko-KR" dirty="0"/>
              <a:t> java -cp</a:t>
            </a:r>
            <a:r>
              <a:rPr lang="en-US" altLang="ko-KR" sz="1800" dirty="0"/>
              <a:t>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dirty="0"/>
              <a:t>com.kopo.kafka.</a:t>
            </a:r>
            <a:r>
              <a:rPr lang="en-US" altLang="ko-KR" b="1" dirty="0">
                <a:solidFill>
                  <a:srgbClr val="FF0000"/>
                </a:solidFill>
              </a:rPr>
              <a:t>MyProducer2</a:t>
            </a:r>
            <a:endParaRPr lang="ko-KR" altLang="en-US" b="1" dirty="0">
              <a:solidFill>
                <a:srgbClr val="FF0000"/>
              </a:solidFill>
            </a:endParaRPr>
          </a:p>
        </p:txBody>
      </p:sp>
      <p:sp>
        <p:nvSpPr>
          <p:cNvPr id="6" name="제목 1">
            <a:extLst>
              <a:ext uri="{FF2B5EF4-FFF2-40B4-BE49-F238E27FC236}">
                <a16:creationId xmlns:a16="http://schemas.microsoft.com/office/drawing/2014/main" id="{2D351EFC-E24D-4F08-95D9-63A3CB56885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Step12 – </a:t>
            </a:r>
            <a:r>
              <a:rPr lang="ko-KR" altLang="en-US" dirty="0"/>
              <a:t>결과 확인</a:t>
            </a:r>
            <a:br>
              <a:rPr lang="en-US" altLang="ko-KR" dirty="0"/>
            </a:br>
            <a:endParaRPr lang="ko-KR" altLang="en-US" dirty="0"/>
          </a:p>
        </p:txBody>
      </p:sp>
      <p:sp>
        <p:nvSpPr>
          <p:cNvPr id="7" name="TextBox 6">
            <a:extLst>
              <a:ext uri="{FF2B5EF4-FFF2-40B4-BE49-F238E27FC236}">
                <a16:creationId xmlns:a16="http://schemas.microsoft.com/office/drawing/2014/main" id="{028CF561-06C1-474B-94A1-CAF29341B322}"/>
              </a:ext>
            </a:extLst>
          </p:cNvPr>
          <p:cNvSpPr txBox="1"/>
          <p:nvPr/>
        </p:nvSpPr>
        <p:spPr>
          <a:xfrm>
            <a:off x="2001661" y="1394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8" name="TextBox 7">
            <a:extLst>
              <a:ext uri="{FF2B5EF4-FFF2-40B4-BE49-F238E27FC236}">
                <a16:creationId xmlns:a16="http://schemas.microsoft.com/office/drawing/2014/main" id="{899ECA42-FA35-45DD-B57E-6AB8F3D44D71}"/>
              </a:ext>
            </a:extLst>
          </p:cNvPr>
          <p:cNvSpPr txBox="1"/>
          <p:nvPr/>
        </p:nvSpPr>
        <p:spPr>
          <a:xfrm>
            <a:off x="2001660" y="102539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FDAF9963-B3C2-4A8C-A330-122A3422EA71}"/>
              </a:ext>
            </a:extLst>
          </p:cNvPr>
          <p:cNvSpPr txBox="1"/>
          <p:nvPr/>
        </p:nvSpPr>
        <p:spPr>
          <a:xfrm>
            <a:off x="2061547" y="4545151"/>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pic>
        <p:nvPicPr>
          <p:cNvPr id="3" name="그림 2">
            <a:extLst>
              <a:ext uri="{FF2B5EF4-FFF2-40B4-BE49-F238E27FC236}">
                <a16:creationId xmlns:a16="http://schemas.microsoft.com/office/drawing/2014/main" id="{20B247D0-60B9-494D-A565-A8B4CA6E7921}"/>
              </a:ext>
            </a:extLst>
          </p:cNvPr>
          <p:cNvPicPr>
            <a:picLocks noChangeAspect="1"/>
          </p:cNvPicPr>
          <p:nvPr/>
        </p:nvPicPr>
        <p:blipFill>
          <a:blip r:embed="rId2"/>
          <a:stretch>
            <a:fillRect/>
          </a:stretch>
        </p:blipFill>
        <p:spPr>
          <a:xfrm>
            <a:off x="4120445" y="3268801"/>
            <a:ext cx="6381750" cy="1276350"/>
          </a:xfrm>
          <a:prstGeom prst="rect">
            <a:avLst/>
          </a:prstGeom>
          <a:ln>
            <a:noFill/>
          </a:ln>
          <a:effectLst>
            <a:outerShdw blurRad="292100" dist="139700" dir="2700000" algn="tl" rotWithShape="0">
              <a:srgbClr val="333333">
                <a:alpha val="65000"/>
              </a:srgbClr>
            </a:outerShdw>
          </a:effectLst>
        </p:spPr>
      </p:pic>
      <p:sp>
        <p:nvSpPr>
          <p:cNvPr id="10" name="직사각형 9">
            <a:extLst>
              <a:ext uri="{FF2B5EF4-FFF2-40B4-BE49-F238E27FC236}">
                <a16:creationId xmlns:a16="http://schemas.microsoft.com/office/drawing/2014/main" id="{390855CB-B377-4107-805F-BD67A8DDDD15}"/>
              </a:ext>
            </a:extLst>
          </p:cNvPr>
          <p:cNvSpPr/>
          <p:nvPr/>
        </p:nvSpPr>
        <p:spPr>
          <a:xfrm>
            <a:off x="4041422" y="3268801"/>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88D7247-B1A3-4007-AE77-84F1FBD40261}"/>
              </a:ext>
            </a:extLst>
          </p:cNvPr>
          <p:cNvSpPr/>
          <p:nvPr/>
        </p:nvSpPr>
        <p:spPr>
          <a:xfrm>
            <a:off x="7271808" y="3265979"/>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9EC2BA8D-1E11-4FAF-B7A9-A2F6D91D2428}"/>
              </a:ext>
            </a:extLst>
          </p:cNvPr>
          <p:cNvSpPr/>
          <p:nvPr/>
        </p:nvSpPr>
        <p:spPr>
          <a:xfrm>
            <a:off x="8978193" y="29288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1AA7480-9AB1-4AC6-9E15-A77B89C60214}"/>
              </a:ext>
            </a:extLst>
          </p:cNvPr>
          <p:cNvSpPr/>
          <p:nvPr/>
        </p:nvSpPr>
        <p:spPr>
          <a:xfrm rot="10800000">
            <a:off x="5209821" y="46649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191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EC181-1BC0-4188-8C6E-D7E43CCDE9F1}"/>
              </a:ext>
            </a:extLst>
          </p:cNvPr>
          <p:cNvSpPr txBox="1"/>
          <p:nvPr/>
        </p:nvSpPr>
        <p:spPr>
          <a:xfrm>
            <a:off x="1366179" y="5026886"/>
            <a:ext cx="9459641" cy="1477328"/>
          </a:xfrm>
          <a:prstGeom prst="rect">
            <a:avLst/>
          </a:prstGeom>
          <a:noFill/>
        </p:spPr>
        <p:txBody>
          <a:bodyPr wrap="none" rtlCol="0">
            <a:spAutoFit/>
          </a:bodyPr>
          <a:lstStyle/>
          <a:p>
            <a:r>
              <a:rPr lang="ko-KR" altLang="en-US" dirty="0">
                <a:latin typeface="+mj-ea"/>
                <a:ea typeface="+mj-ea"/>
              </a:rPr>
              <a:t>한 번 읽은 파일의 내용을 이 페이지 캐시 영역에 저장하고</a:t>
            </a:r>
            <a:r>
              <a:rPr lang="en-US" altLang="ko-KR" dirty="0">
                <a:latin typeface="+mj-ea"/>
                <a:ea typeface="+mj-ea"/>
              </a:rPr>
              <a:t>, </a:t>
            </a:r>
            <a:r>
              <a:rPr lang="ko-KR" altLang="en-US" dirty="0">
                <a:latin typeface="+mj-ea"/>
                <a:ea typeface="+mj-ea"/>
              </a:rPr>
              <a:t>같은 파일의 접근이 일어나면 </a:t>
            </a:r>
            <a:endParaRPr lang="en-US" altLang="ko-KR" dirty="0">
              <a:latin typeface="+mj-ea"/>
              <a:ea typeface="+mj-ea"/>
            </a:endParaRPr>
          </a:p>
          <a:p>
            <a:r>
              <a:rPr lang="ko-KR" altLang="en-US" dirty="0">
                <a:latin typeface="+mj-ea"/>
                <a:ea typeface="+mj-ea"/>
              </a:rPr>
              <a:t>디스크에서 읽어오는 것이 아니라 페이지 캐시에서 읽는다</a:t>
            </a:r>
            <a:r>
              <a:rPr lang="en-US" altLang="ko-KR" dirty="0">
                <a:latin typeface="+mj-ea"/>
                <a:ea typeface="+mj-ea"/>
              </a:rPr>
              <a:t>.</a:t>
            </a:r>
            <a:br>
              <a:rPr lang="ko-KR" altLang="en-US" dirty="0">
                <a:latin typeface="+mj-ea"/>
                <a:ea typeface="+mj-ea"/>
              </a:rPr>
            </a:br>
            <a:endParaRPr lang="en-US" altLang="ko-KR" dirty="0">
              <a:latin typeface="+mj-ea"/>
              <a:ea typeface="+mj-ea"/>
            </a:endParaRPr>
          </a:p>
          <a:p>
            <a:r>
              <a:rPr lang="ko-KR" altLang="en-US" dirty="0">
                <a:latin typeface="+mj-ea"/>
                <a:ea typeface="+mj-ea"/>
              </a:rPr>
              <a:t>카프카는</a:t>
            </a:r>
            <a:r>
              <a:rPr lang="en-US" altLang="ko-KR" dirty="0">
                <a:latin typeface="+mj-ea"/>
                <a:ea typeface="+mj-ea"/>
              </a:rPr>
              <a:t> </a:t>
            </a:r>
            <a:r>
              <a:rPr lang="ko-KR" altLang="en-US" dirty="0">
                <a:latin typeface="+mj-ea"/>
                <a:ea typeface="+mj-ea"/>
              </a:rPr>
              <a:t>페이지 캐쉬를 이용해 빠른 액세스가 가능함</a:t>
            </a:r>
            <a:r>
              <a:rPr lang="en-US" altLang="ko-KR" dirty="0">
                <a:latin typeface="+mj-ea"/>
                <a:ea typeface="+mj-ea"/>
              </a:rPr>
              <a:t>.</a:t>
            </a:r>
          </a:p>
          <a:p>
            <a:r>
              <a:rPr lang="ko-KR" altLang="en-US" dirty="0">
                <a:latin typeface="+mj-ea"/>
                <a:ea typeface="+mj-ea"/>
              </a:rPr>
              <a:t>저렴한 </a:t>
            </a:r>
            <a:r>
              <a:rPr lang="en-US" altLang="ko-KR" dirty="0">
                <a:latin typeface="+mj-ea"/>
                <a:ea typeface="+mj-ea"/>
              </a:rPr>
              <a:t>SATA</a:t>
            </a:r>
            <a:r>
              <a:rPr lang="ko-KR" altLang="en-US" dirty="0">
                <a:latin typeface="+mj-ea"/>
                <a:ea typeface="+mj-ea"/>
              </a:rPr>
              <a:t>디스크를 사용해도 무방</a:t>
            </a:r>
          </a:p>
        </p:txBody>
      </p:sp>
      <p:pic>
        <p:nvPicPr>
          <p:cNvPr id="5" name="그림 4">
            <a:extLst>
              <a:ext uri="{FF2B5EF4-FFF2-40B4-BE49-F238E27FC236}">
                <a16:creationId xmlns:a16="http://schemas.microsoft.com/office/drawing/2014/main" id="{292FE4BB-C317-4AF3-AB3A-E3619C5C28CF}"/>
              </a:ext>
            </a:extLst>
          </p:cNvPr>
          <p:cNvPicPr>
            <a:picLocks noChangeAspect="1"/>
          </p:cNvPicPr>
          <p:nvPr/>
        </p:nvPicPr>
        <p:blipFill>
          <a:blip r:embed="rId3"/>
          <a:stretch>
            <a:fillRect/>
          </a:stretch>
        </p:blipFill>
        <p:spPr>
          <a:xfrm>
            <a:off x="1366179" y="961684"/>
            <a:ext cx="6776334" cy="3750597"/>
          </a:xfrm>
          <a:prstGeom prst="rect">
            <a:avLst/>
          </a:prstGeom>
        </p:spPr>
      </p:pic>
      <p:sp>
        <p:nvSpPr>
          <p:cNvPr id="6" name="제목 1">
            <a:extLst>
              <a:ext uri="{FF2B5EF4-FFF2-40B4-BE49-F238E27FC236}">
                <a16:creationId xmlns:a16="http://schemas.microsoft.com/office/drawing/2014/main" id="{B07E190D-F6A9-4A54-8669-DD1BF8FCE727}"/>
              </a:ext>
            </a:extLst>
          </p:cNvPr>
          <p:cNvSpPr>
            <a:spLocks noGrp="1"/>
          </p:cNvSpPr>
          <p:nvPr>
            <p:ph type="title"/>
          </p:nvPr>
        </p:nvSpPr>
        <p:spPr>
          <a:xfrm>
            <a:off x="677334" y="92176"/>
            <a:ext cx="8596668" cy="1320800"/>
          </a:xfrm>
        </p:spPr>
        <p:txBody>
          <a:bodyPr/>
          <a:lstStyle/>
          <a:p>
            <a:r>
              <a:rPr lang="en-US" altLang="ko-KR" dirty="0"/>
              <a:t>Kafka working mechanism</a:t>
            </a:r>
            <a:endParaRPr lang="ko-KR" altLang="en-US" dirty="0"/>
          </a:p>
        </p:txBody>
      </p:sp>
      <p:sp>
        <p:nvSpPr>
          <p:cNvPr id="7" name="TextBox 6">
            <a:extLst>
              <a:ext uri="{FF2B5EF4-FFF2-40B4-BE49-F238E27FC236}">
                <a16:creationId xmlns:a16="http://schemas.microsoft.com/office/drawing/2014/main" id="{170BF18B-4585-451E-B5B0-1F3ABEE957A7}"/>
              </a:ext>
            </a:extLst>
          </p:cNvPr>
          <p:cNvSpPr txBox="1"/>
          <p:nvPr/>
        </p:nvSpPr>
        <p:spPr>
          <a:xfrm>
            <a:off x="6229739" y="6504214"/>
            <a:ext cx="5780750" cy="261610"/>
          </a:xfrm>
          <a:prstGeom prst="rect">
            <a:avLst/>
          </a:prstGeom>
          <a:noFill/>
        </p:spPr>
        <p:txBody>
          <a:bodyPr wrap="none" rtlCol="0">
            <a:spAutoFit/>
          </a:bodyPr>
          <a:lstStyle/>
          <a:p>
            <a:r>
              <a:rPr lang="en-US" altLang="ko-KR" sz="1100" i="1" dirty="0"/>
              <a:t>source : https://www.slideshare.net/DmitryTolpeko/apache-kafka-messagingsystem/14</a:t>
            </a:r>
          </a:p>
        </p:txBody>
      </p:sp>
      <p:sp>
        <p:nvSpPr>
          <p:cNvPr id="2" name="직사각형 1">
            <a:extLst>
              <a:ext uri="{FF2B5EF4-FFF2-40B4-BE49-F238E27FC236}">
                <a16:creationId xmlns:a16="http://schemas.microsoft.com/office/drawing/2014/main" id="{CC66C534-0DD0-4A07-9FE6-086EC34177F7}"/>
              </a:ext>
            </a:extLst>
          </p:cNvPr>
          <p:cNvSpPr/>
          <p:nvPr/>
        </p:nvSpPr>
        <p:spPr>
          <a:xfrm>
            <a:off x="4600575" y="3552825"/>
            <a:ext cx="3629025" cy="132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36ECF16-12EF-411F-BEDD-C7565298C22B}"/>
              </a:ext>
            </a:extLst>
          </p:cNvPr>
          <p:cNvSpPr txBox="1"/>
          <p:nvPr/>
        </p:nvSpPr>
        <p:spPr>
          <a:xfrm>
            <a:off x="4754346" y="3872988"/>
            <a:ext cx="4599464" cy="610616"/>
          </a:xfrm>
          <a:prstGeom prst="rect">
            <a:avLst/>
          </a:prstGeom>
          <a:noFill/>
        </p:spPr>
        <p:txBody>
          <a:bodyPr wrap="none" rtlCol="0">
            <a:spAutoFit/>
          </a:bodyPr>
          <a:lstStyle/>
          <a:p>
            <a:pPr>
              <a:lnSpc>
                <a:spcPct val="150000"/>
              </a:lnSpc>
            </a:pPr>
            <a:r>
              <a:rPr lang="en-US" altLang="ko-KR" sz="1200" b="1" i="0" dirty="0" err="1">
                <a:solidFill>
                  <a:srgbClr val="333333"/>
                </a:solidFill>
                <a:effectLst/>
                <a:latin typeface="+mj-ea"/>
                <a:ea typeface="+mj-ea"/>
              </a:rPr>
              <a:t>log.segment.bytes</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최대 세그먼트 크기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1GB)</a:t>
            </a:r>
          </a:p>
          <a:p>
            <a:pPr>
              <a:lnSpc>
                <a:spcPct val="150000"/>
              </a:lnSpc>
            </a:pPr>
            <a:r>
              <a:rPr lang="en-US" altLang="ko-KR" sz="1200" b="1" i="0" dirty="0" err="1">
                <a:solidFill>
                  <a:srgbClr val="333333"/>
                </a:solidFill>
                <a:effectLst/>
                <a:latin typeface="+mj-ea"/>
                <a:ea typeface="+mj-ea"/>
              </a:rPr>
              <a:t>log.roll</a:t>
            </a:r>
            <a:r>
              <a:rPr lang="en-US" altLang="ko-KR" sz="1200" b="1" i="0" dirty="0">
                <a:solidFill>
                  <a:srgbClr val="333333"/>
                </a:solidFill>
                <a:effectLst/>
                <a:latin typeface="+mj-ea"/>
                <a:ea typeface="+mj-ea"/>
              </a:rPr>
              <a:t>.{</a:t>
            </a:r>
            <a:r>
              <a:rPr lang="en-US" altLang="ko-KR" sz="1200" b="1" i="0" dirty="0" err="1">
                <a:solidFill>
                  <a:srgbClr val="333333"/>
                </a:solidFill>
                <a:effectLst/>
                <a:latin typeface="+mj-ea"/>
                <a:ea typeface="+mj-ea"/>
              </a:rPr>
              <a:t>ms,hours</a:t>
            </a:r>
            <a:r>
              <a:rPr lang="en-US" altLang="ko-KR" sz="1200" b="1"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다음 파일로 넘어갈 시간 주기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7</a:t>
            </a:r>
            <a:r>
              <a:rPr lang="ko-KR" altLang="en-US" sz="1200" b="0" i="0" dirty="0">
                <a:solidFill>
                  <a:srgbClr val="333333"/>
                </a:solidFill>
                <a:effectLst/>
                <a:latin typeface="+mj-ea"/>
                <a:ea typeface="+mj-ea"/>
              </a:rPr>
              <a:t>일</a:t>
            </a:r>
            <a:r>
              <a:rPr lang="en-US" altLang="ko-KR" sz="1200" b="0" i="0" dirty="0">
                <a:solidFill>
                  <a:srgbClr val="333333"/>
                </a:solidFill>
                <a:effectLst/>
                <a:latin typeface="+mj-ea"/>
                <a:ea typeface="+mj-ea"/>
              </a:rPr>
              <a:t>)</a:t>
            </a:r>
            <a:endParaRPr lang="ko-KR" altLang="en-US" sz="1200" b="0" i="0" dirty="0">
              <a:solidFill>
                <a:srgbClr val="333333"/>
              </a:solidFill>
              <a:effectLst/>
              <a:latin typeface="+mj-ea"/>
              <a:ea typeface="+mj-ea"/>
            </a:endParaRPr>
          </a:p>
        </p:txBody>
      </p:sp>
    </p:spTree>
    <p:extLst>
      <p:ext uri="{BB962C8B-B14F-4D97-AF65-F5344CB8AC3E}">
        <p14:creationId xmlns:p14="http://schemas.microsoft.com/office/powerpoint/2010/main" val="5296929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A53BD-9B54-4940-93FB-DCA9E356532D}"/>
              </a:ext>
            </a:extLst>
          </p:cNvPr>
          <p:cNvSpPr txBox="1"/>
          <p:nvPr/>
        </p:nvSpPr>
        <p:spPr>
          <a:xfrm>
            <a:off x="315311" y="963342"/>
            <a:ext cx="9847568" cy="5786199"/>
          </a:xfrm>
          <a:prstGeom prst="rect">
            <a:avLst/>
          </a:prstGeom>
          <a:noFill/>
        </p:spPr>
        <p:txBody>
          <a:bodyPr wrap="none" rtlCol="0">
            <a:spAutoFit/>
          </a:bodyPr>
          <a:lstStyle/>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package</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com.kopo.kafka</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org.apache.kafka.clients.producer.KafkaProducer</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org.apache.kafka.clients.producer.ProducerRecord</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org.apache.kafka.clients.producer.RecordMetadata</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java.util.Properties</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class</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MyProducerSync</a:t>
            </a:r>
            <a:r>
              <a:rPr lang="en-US" altLang="ko-KR" sz="1000" b="0" dirty="0">
                <a:solidFill>
                  <a:srgbClr val="000000"/>
                </a:solidFill>
                <a:effectLst/>
                <a:latin typeface="Consolas" panose="020B0609020204030204" pitchFamily="49" charset="0"/>
              </a:rPr>
              <a:t> {</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static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void</a:t>
            </a:r>
            <a:r>
              <a:rPr lang="en-US" altLang="ko-KR" sz="1000" b="0" dirty="0">
                <a:solidFill>
                  <a:srgbClr val="000000"/>
                </a:solidFill>
                <a:effectLst/>
                <a:latin typeface="Consolas" panose="020B0609020204030204" pitchFamily="49" charset="0"/>
              </a:rPr>
              <a:t> main(String[] </a:t>
            </a:r>
            <a:r>
              <a:rPr lang="en-US" altLang="ko-KR" sz="1000" b="0" dirty="0" err="1">
                <a:solidFill>
                  <a:srgbClr val="000000"/>
                </a:solidFill>
                <a:effectLst/>
                <a:latin typeface="Consolas" panose="020B0609020204030204" pitchFamily="49" charset="0"/>
              </a:rPr>
              <a:t>args</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Properties props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Properties();</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bootstrap.servers</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"master:9092,slave1:9092,slave2:9092"</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"acks"</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"all"</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"retries"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"linger.ms"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1</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key.serializer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value.serializer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&lt;String, String&gt; producer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&lt;&gt;(props);</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try</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for</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int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&lt; </a:t>
            </a:r>
            <a:r>
              <a:rPr lang="en-US" altLang="ko-KR" sz="1000" b="0" dirty="0">
                <a:solidFill>
                  <a:srgbClr val="09885A"/>
                </a:solidFill>
                <a:effectLst/>
                <a:latin typeface="Consolas" panose="020B0609020204030204" pitchFamily="49" charset="0"/>
              </a:rPr>
              <a:t>100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RecordMetadata</a:t>
            </a:r>
            <a:r>
              <a:rPr lang="en-US" altLang="ko-KR" sz="1000" b="0" dirty="0">
                <a:solidFill>
                  <a:srgbClr val="000000"/>
                </a:solidFill>
                <a:effectLst/>
                <a:latin typeface="Consolas" panose="020B0609020204030204" pitchFamily="49" charset="0"/>
              </a:rPr>
              <a:t> metadata = </a:t>
            </a:r>
            <a:r>
              <a:rPr lang="en-US" altLang="ko-KR" sz="1000" b="0" dirty="0" err="1">
                <a:solidFill>
                  <a:srgbClr val="000000"/>
                </a:solidFill>
                <a:effectLst/>
                <a:latin typeface="Consolas" panose="020B0609020204030204" pitchFamily="49" charset="0"/>
              </a:rPr>
              <a:t>producer.send</a:t>
            </a:r>
            <a:r>
              <a:rPr lang="en-US" altLang="ko-KR" sz="1000" b="0" dirty="0">
                <a:solidFill>
                  <a:srgbClr val="000000"/>
                </a:solidFill>
                <a:effectLst/>
                <a:latin typeface="Consolas" panose="020B0609020204030204" pitchFamily="49" charset="0"/>
              </a:rPr>
              <a:t>(</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ProducerRecord</a:t>
            </a:r>
            <a:r>
              <a:rPr lang="en-US" altLang="ko-KR" sz="1000" b="0" dirty="0">
                <a:solidFill>
                  <a:srgbClr val="000000"/>
                </a:solidFill>
                <a:effectLst/>
                <a:latin typeface="Consolas" panose="020B0609020204030204" pitchFamily="49" charset="0"/>
              </a:rPr>
              <a:t>&lt;String, String&gt;(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javatopic</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))).get();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System.out.printf</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"Partition: %d, Offset %d"</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metadata.partition</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metadata.offset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catch</a:t>
            </a:r>
            <a:r>
              <a:rPr lang="en-US" altLang="ko-KR" sz="1000" b="0" dirty="0">
                <a:solidFill>
                  <a:srgbClr val="000000"/>
                </a:solidFill>
                <a:effectLst/>
                <a:latin typeface="Consolas" panose="020B0609020204030204" pitchFamily="49" charset="0"/>
              </a:rPr>
              <a:t>(Exception e){</a:t>
            </a:r>
          </a:p>
          <a:p>
            <a:r>
              <a:rPr lang="en-US" altLang="ko-KR" sz="1000" b="0" dirty="0" err="1">
                <a:solidFill>
                  <a:srgbClr val="000000"/>
                </a:solidFill>
                <a:effectLst/>
                <a:latin typeface="Consolas" panose="020B0609020204030204" pitchFamily="49" charset="0"/>
              </a:rPr>
              <a:t>e.printStackTrace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finally</a:t>
            </a:r>
            <a:r>
              <a:rPr lang="en-US" altLang="ko-KR" sz="1000" b="0" dirty="0">
                <a:solidFill>
                  <a:srgbClr val="000000"/>
                </a:solidFill>
                <a:effectLst/>
                <a:latin typeface="Consolas" panose="020B0609020204030204" pitchFamily="49" charset="0"/>
              </a:rPr>
              <a:t> {</a:t>
            </a:r>
          </a:p>
          <a:p>
            <a:r>
              <a:rPr lang="en-US" altLang="ko-KR" sz="1000" b="0" dirty="0" err="1">
                <a:solidFill>
                  <a:srgbClr val="000000"/>
                </a:solidFill>
                <a:effectLst/>
                <a:latin typeface="Consolas" panose="020B0609020204030204" pitchFamily="49" charset="0"/>
              </a:rPr>
              <a:t>producer.close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endParaRPr lang="en-US" altLang="ko-KR" sz="1000" b="0" dirty="0">
              <a:solidFill>
                <a:srgbClr val="000000"/>
              </a:solidFill>
              <a:effectLst/>
              <a:latin typeface="Consolas" panose="020B0609020204030204" pitchFamily="49" charset="0"/>
            </a:endParaRPr>
          </a:p>
          <a:p>
            <a:endParaRPr lang="ko-KR" altLang="en-US" sz="1000" dirty="0"/>
          </a:p>
        </p:txBody>
      </p:sp>
      <p:sp>
        <p:nvSpPr>
          <p:cNvPr id="4" name="제목 1">
            <a:extLst>
              <a:ext uri="{FF2B5EF4-FFF2-40B4-BE49-F238E27FC236}">
                <a16:creationId xmlns:a16="http://schemas.microsoft.com/office/drawing/2014/main" id="{43DE1A56-FE21-48E2-B527-E6A1346C22F3}"/>
              </a:ext>
            </a:extLst>
          </p:cNvPr>
          <p:cNvSpPr txBox="1">
            <a:spLocks/>
          </p:cNvSpPr>
          <p:nvPr/>
        </p:nvSpPr>
        <p:spPr>
          <a:xfrm>
            <a:off x="85135" y="53298"/>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(1/2)</a:t>
            </a:r>
            <a:endParaRPr lang="ko-KR" altLang="en-US" dirty="0"/>
          </a:p>
        </p:txBody>
      </p:sp>
      <p:sp>
        <p:nvSpPr>
          <p:cNvPr id="8" name="TextBox 7">
            <a:extLst>
              <a:ext uri="{FF2B5EF4-FFF2-40B4-BE49-F238E27FC236}">
                <a16:creationId xmlns:a16="http://schemas.microsoft.com/office/drawing/2014/main" id="{AAD76158-8246-42B5-99B9-12F0EBED4311}"/>
              </a:ext>
            </a:extLst>
          </p:cNvPr>
          <p:cNvSpPr txBox="1"/>
          <p:nvPr/>
        </p:nvSpPr>
        <p:spPr>
          <a:xfrm>
            <a:off x="3375681" y="778676"/>
            <a:ext cx="2517036"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MyProducerSync.java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B249F156-9362-4643-B1D7-EEB69400D229}"/>
              </a:ext>
            </a:extLst>
          </p:cNvPr>
          <p:cNvSpPr txBox="1"/>
          <p:nvPr/>
        </p:nvSpPr>
        <p:spPr>
          <a:xfrm>
            <a:off x="2488655" y="5933719"/>
            <a:ext cx="9618134" cy="83099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MyProducerSync</a:t>
            </a:r>
            <a:endParaRPr lang="ko-KR" altLang="en-US" sz="1200" b="1" dirty="0">
              <a:solidFill>
                <a:srgbClr val="FF0000"/>
              </a:solidFill>
              <a:ea typeface="HY그래픽M"/>
            </a:endParaRPr>
          </a:p>
        </p:txBody>
      </p:sp>
      <p:sp>
        <p:nvSpPr>
          <p:cNvPr id="12" name="TextBox 11">
            <a:extLst>
              <a:ext uri="{FF2B5EF4-FFF2-40B4-BE49-F238E27FC236}">
                <a16:creationId xmlns:a16="http://schemas.microsoft.com/office/drawing/2014/main" id="{656893A2-5B44-4E94-8F06-CE7849C327E9}"/>
              </a:ext>
            </a:extLst>
          </p:cNvPr>
          <p:cNvSpPr txBox="1"/>
          <p:nvPr/>
        </p:nvSpPr>
        <p:spPr>
          <a:xfrm>
            <a:off x="6487942" y="5709992"/>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8136607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64CD9AE-98A8-489F-9A25-422B72C8D814}"/>
              </a:ext>
            </a:extLst>
          </p:cNvPr>
          <p:cNvSpPr txBox="1">
            <a:spLocks/>
          </p:cNvSpPr>
          <p:nvPr/>
        </p:nvSpPr>
        <p:spPr>
          <a:xfrm>
            <a:off x="-99298" y="-82600"/>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(2/2)</a:t>
            </a:r>
            <a:endParaRPr lang="ko-KR" altLang="en-US" dirty="0"/>
          </a:p>
        </p:txBody>
      </p:sp>
      <p:sp>
        <p:nvSpPr>
          <p:cNvPr id="6" name="TextBox 5">
            <a:extLst>
              <a:ext uri="{FF2B5EF4-FFF2-40B4-BE49-F238E27FC236}">
                <a16:creationId xmlns:a16="http://schemas.microsoft.com/office/drawing/2014/main" id="{576DDCBA-2D21-4BB0-941A-25E51EB6B337}"/>
              </a:ext>
            </a:extLst>
          </p:cNvPr>
          <p:cNvSpPr txBox="1"/>
          <p:nvPr/>
        </p:nvSpPr>
        <p:spPr>
          <a:xfrm>
            <a:off x="45366" y="685477"/>
            <a:ext cx="9557091" cy="6232475"/>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sz="1050" b="0" dirty="0">
                <a:solidFill>
                  <a:srgbClr val="0000FF"/>
                </a:solidFill>
                <a:effectLst/>
                <a:latin typeface="Consolas" panose="020B0609020204030204" pitchFamily="49" charset="0"/>
              </a:rPr>
              <a:t>package</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com.kopo.kafka</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org.apache.kafka.clients.producer.KafkaProducer</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org.apache.kafka.clients.producer.ProducerRecord</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org.apache.kafka.clients.producer.RecordMetadata</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java.util.Properties</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implements</a:t>
            </a:r>
            <a:r>
              <a:rPr lang="en-US" altLang="ko-KR" sz="1050" b="0" dirty="0">
                <a:solidFill>
                  <a:srgbClr val="000000"/>
                </a:solidFill>
                <a:effectLst/>
                <a:latin typeface="Consolas" panose="020B0609020204030204" pitchFamily="49" charset="0"/>
              </a:rPr>
              <a:t> Callback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onCompletion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RecordMetadata</a:t>
            </a:r>
            <a:r>
              <a:rPr lang="en-US" altLang="ko-KR" sz="1050" b="0" dirty="0">
                <a:solidFill>
                  <a:srgbClr val="000000"/>
                </a:solidFill>
                <a:effectLst/>
                <a:latin typeface="Consolas" panose="020B0609020204030204" pitchFamily="49" charset="0"/>
              </a:rPr>
              <a:t> metadata, Exception exception) {</a:t>
            </a:r>
          </a:p>
          <a:p>
            <a:r>
              <a:rPr lang="en-US" altLang="ko-KR" sz="1050" b="0" dirty="0">
                <a:solidFill>
                  <a:srgbClr val="0000FF"/>
                </a:solidFill>
                <a:effectLst/>
                <a:latin typeface="Consolas" panose="020B0609020204030204" pitchFamily="49" charset="0"/>
              </a:rPr>
              <a:t>if</a:t>
            </a:r>
            <a:r>
              <a:rPr lang="en-US" altLang="ko-KR" sz="1050" b="0" dirty="0">
                <a:solidFill>
                  <a:srgbClr val="000000"/>
                </a:solidFill>
                <a:effectLst/>
                <a:latin typeface="Consolas" panose="020B0609020204030204" pitchFamily="49" charset="0"/>
              </a:rPr>
              <a:t> (metadata != null) {</a:t>
            </a:r>
          </a:p>
          <a:p>
            <a:r>
              <a:rPr lang="en-US" altLang="ko-KR" sz="1050" b="0" dirty="0" err="1">
                <a:solidFill>
                  <a:srgbClr val="000000"/>
                </a:solidFill>
                <a:effectLst/>
                <a:latin typeface="Consolas" panose="020B0609020204030204" pitchFamily="49" charset="0"/>
              </a:rPr>
              <a:t>System.out.printf</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"Partition: %d, Offset: %d"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metadata.partition</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metadata.offset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else</a:t>
            </a:r>
            <a:r>
              <a:rPr lang="en-US" altLang="ko-KR" sz="1050" b="0" dirty="0">
                <a:solidFill>
                  <a:srgbClr val="000000"/>
                </a:solidFill>
                <a:effectLst/>
                <a:latin typeface="Consolas" panose="020B0609020204030204" pitchFamily="49" charset="0"/>
              </a:rPr>
              <a:t> {</a:t>
            </a:r>
          </a:p>
          <a:p>
            <a:r>
              <a:rPr lang="en-US" altLang="ko-KR" sz="1050" b="0" dirty="0" err="1">
                <a:solidFill>
                  <a:srgbClr val="000000"/>
                </a:solidFill>
                <a:effectLst/>
                <a:latin typeface="Consolas" panose="020B0609020204030204" pitchFamily="49" charset="0"/>
              </a:rPr>
              <a:t>exception.printStackTrace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MyProducerASyncCallback</a:t>
            </a:r>
            <a:r>
              <a:rPr lang="en-US" altLang="ko-KR" sz="1050" b="0" dirty="0">
                <a:solidFill>
                  <a:srgbClr val="000000"/>
                </a:solidFill>
                <a:effectLst/>
                <a:latin typeface="Consolas" panose="020B0609020204030204" pitchFamily="49" charset="0"/>
              </a:rPr>
              <a:t>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static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main(String[] </a:t>
            </a:r>
            <a:r>
              <a:rPr lang="en-US" altLang="ko-KR" sz="1050" b="0" dirty="0" err="1">
                <a:solidFill>
                  <a:srgbClr val="000000"/>
                </a:solidFill>
                <a:effectLst/>
                <a:latin typeface="Consolas" panose="020B0609020204030204" pitchFamily="49" charset="0"/>
              </a:rPr>
              <a:t>args</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Properties props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Properties();</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bootstrap.servers</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"master:9092,slave1:9092,slave2:9092"</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"acks"</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"all"</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"retries"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"linger.ms"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1</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key.serializer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value.serializer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&lt;String, String&gt; producer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&lt;&gt;(props);</a:t>
            </a:r>
          </a:p>
          <a:p>
            <a:r>
              <a:rPr lang="en-US" altLang="ko-KR" sz="1050" b="0" dirty="0">
                <a:solidFill>
                  <a:srgbClr val="0000FF"/>
                </a:solidFill>
                <a:effectLst/>
                <a:latin typeface="Consolas" panose="020B0609020204030204" pitchFamily="49" charset="0"/>
              </a:rPr>
              <a:t>for</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int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&lt; </a:t>
            </a:r>
            <a:r>
              <a:rPr lang="en-US" altLang="ko-KR" sz="1050" b="0" dirty="0">
                <a:solidFill>
                  <a:srgbClr val="09885A"/>
                </a:solidFill>
                <a:effectLst/>
                <a:latin typeface="Consolas" panose="020B0609020204030204" pitchFamily="49" charset="0"/>
              </a:rPr>
              <a:t>100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producer.send</a:t>
            </a:r>
            <a:r>
              <a:rPr lang="en-US" altLang="ko-KR" sz="1050" b="0" dirty="0">
                <a:solidFill>
                  <a:srgbClr val="000000"/>
                </a:solidFill>
                <a:effectLst/>
                <a:latin typeface="Consolas" panose="020B0609020204030204" pitchFamily="49" charset="0"/>
              </a:rPr>
              <a:t>(</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ProducerRecord</a:t>
            </a:r>
            <a:r>
              <a:rPr lang="en-US" altLang="ko-KR" sz="1050" b="0" dirty="0">
                <a:solidFill>
                  <a:srgbClr val="000000"/>
                </a:solidFill>
                <a:effectLst/>
                <a:latin typeface="Consolas" panose="020B0609020204030204" pitchFamily="49" charset="0"/>
              </a:rPr>
              <a:t>&lt;String, String&gt;(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javatopic</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System.out.println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producer.close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B9AB4B4-EF8A-481C-B746-4A75DDE844BA}"/>
              </a:ext>
            </a:extLst>
          </p:cNvPr>
          <p:cNvSpPr txBox="1"/>
          <p:nvPr/>
        </p:nvSpPr>
        <p:spPr>
          <a:xfrm>
            <a:off x="5589914" y="500811"/>
            <a:ext cx="3596690"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MyProducerASyncCallback.java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45F336F6-2ECC-4759-99CD-4CA48452F826}"/>
              </a:ext>
            </a:extLst>
          </p:cNvPr>
          <p:cNvSpPr txBox="1"/>
          <p:nvPr/>
        </p:nvSpPr>
        <p:spPr>
          <a:xfrm>
            <a:off x="3300794" y="2921168"/>
            <a:ext cx="9618134"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MyProducerASyncCallback</a:t>
            </a:r>
            <a:endParaRPr lang="ko-KR" altLang="en-US" sz="1200" b="1" dirty="0" err="1">
              <a:solidFill>
                <a:srgbClr val="FF0000"/>
              </a:solidFill>
              <a:ea typeface="HY그래픽M"/>
            </a:endParaRPr>
          </a:p>
        </p:txBody>
      </p:sp>
      <p:sp>
        <p:nvSpPr>
          <p:cNvPr id="12" name="TextBox 11">
            <a:extLst>
              <a:ext uri="{FF2B5EF4-FFF2-40B4-BE49-F238E27FC236}">
                <a16:creationId xmlns:a16="http://schemas.microsoft.com/office/drawing/2014/main" id="{328A5396-FD81-4FC3-9F87-C88389F8B30B}"/>
              </a:ext>
            </a:extLst>
          </p:cNvPr>
          <p:cNvSpPr txBox="1"/>
          <p:nvPr/>
        </p:nvSpPr>
        <p:spPr>
          <a:xfrm>
            <a:off x="9639470" y="2736269"/>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681761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Archive a Runnable JAR</a:t>
            </a:r>
          </a:p>
        </p:txBody>
      </p:sp>
    </p:spTree>
    <p:extLst>
      <p:ext uri="{BB962C8B-B14F-4D97-AF65-F5344CB8AC3E}">
        <p14:creationId xmlns:p14="http://schemas.microsoft.com/office/powerpoint/2010/main" val="4215243215"/>
      </p:ext>
    </p:extLst>
  </p:cSld>
  <p:clrMapOvr>
    <a:overrideClrMapping bg1="dk1" tx1="lt1" bg2="dk2" tx2="lt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11ACCF7-ABC8-41A4-BB3B-C8338C1E82B1}"/>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(1/3)</a:t>
            </a:r>
            <a:endParaRPr lang="ko-KR" altLang="en-US" dirty="0"/>
          </a:p>
        </p:txBody>
      </p:sp>
      <p:sp>
        <p:nvSpPr>
          <p:cNvPr id="4" name="TextBox 3">
            <a:extLst>
              <a:ext uri="{FF2B5EF4-FFF2-40B4-BE49-F238E27FC236}">
                <a16:creationId xmlns:a16="http://schemas.microsoft.com/office/drawing/2014/main" id="{32652C97-7EF2-4D1B-97F2-174B00B4DB16}"/>
              </a:ext>
            </a:extLst>
          </p:cNvPr>
          <p:cNvSpPr txBox="1"/>
          <p:nvPr/>
        </p:nvSpPr>
        <p:spPr>
          <a:xfrm>
            <a:off x="908051" y="1314626"/>
            <a:ext cx="9618134" cy="1754326"/>
          </a:xfrm>
          <a:prstGeom prst="rect">
            <a:avLst/>
          </a:prstGeom>
          <a:solidFill>
            <a:schemeClr val="bg1">
              <a:lumMod val="75000"/>
            </a:schemeClr>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5" name="TextBox 4">
            <a:extLst>
              <a:ext uri="{FF2B5EF4-FFF2-40B4-BE49-F238E27FC236}">
                <a16:creationId xmlns:a16="http://schemas.microsoft.com/office/drawing/2014/main" id="{1E11A551-73B1-4D4A-A486-B9D48422ADC5}"/>
              </a:ext>
            </a:extLst>
          </p:cNvPr>
          <p:cNvSpPr txBox="1"/>
          <p:nvPr/>
        </p:nvSpPr>
        <p:spPr>
          <a:xfrm>
            <a:off x="2577226" y="3769998"/>
            <a:ext cx="5536709" cy="461665"/>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하나의 실행 가능한 </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a:t>
            </a:r>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압축해 보자</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화살표: 아래쪽 5">
            <a:extLst>
              <a:ext uri="{FF2B5EF4-FFF2-40B4-BE49-F238E27FC236}">
                <a16:creationId xmlns:a16="http://schemas.microsoft.com/office/drawing/2014/main" id="{213358A5-FD18-49A5-9AB9-292EEC3EEA1C}"/>
              </a:ext>
            </a:extLst>
          </p:cNvPr>
          <p:cNvSpPr/>
          <p:nvPr/>
        </p:nvSpPr>
        <p:spPr>
          <a:xfrm>
            <a:off x="4762500" y="3190875"/>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아래쪽 6">
            <a:extLst>
              <a:ext uri="{FF2B5EF4-FFF2-40B4-BE49-F238E27FC236}">
                <a16:creationId xmlns:a16="http://schemas.microsoft.com/office/drawing/2014/main" id="{6E4339A4-9B0B-4238-920F-CF997EC55FEA}"/>
              </a:ext>
            </a:extLst>
          </p:cNvPr>
          <p:cNvSpPr/>
          <p:nvPr/>
        </p:nvSpPr>
        <p:spPr>
          <a:xfrm>
            <a:off x="4762500" y="445081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82EEBC3-F24E-4C29-8E8B-AA0E46464C11}"/>
              </a:ext>
            </a:extLst>
          </p:cNvPr>
          <p:cNvSpPr txBox="1"/>
          <p:nvPr/>
        </p:nvSpPr>
        <p:spPr>
          <a:xfrm>
            <a:off x="5071271" y="5153159"/>
            <a:ext cx="5687776" cy="646331"/>
          </a:xfrm>
          <a:prstGeom prst="rect">
            <a:avLst/>
          </a:prstGeom>
          <a:solidFill>
            <a:schemeClr val="bg1"/>
          </a:solidFill>
          <a:ln>
            <a:solidFill>
              <a:srgbClr val="0000FF"/>
            </a:solidFill>
          </a:ln>
        </p:spPr>
        <p:txBody>
          <a:bodyPr wrap="none" rtlCol="0">
            <a:spAutoFit/>
          </a:bodyPr>
          <a:lstStyle/>
          <a:p>
            <a:pPr marL="342900" indent="-342900">
              <a:buAutoNum type="arabicPeriod"/>
            </a:pP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필요한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파일을 편의상 하나의 디렉토리로 복사</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pPr marL="342900" indent="-342900">
              <a:buAutoNum type="arabicPeriod"/>
            </a:pP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파일을 작성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다음 페이지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2CF9D998-19B1-4585-9A7E-451952E3AB9F}"/>
              </a:ext>
            </a:extLst>
          </p:cNvPr>
          <p:cNvSpPr txBox="1"/>
          <p:nvPr/>
        </p:nvSpPr>
        <p:spPr>
          <a:xfrm>
            <a:off x="2243862" y="5153159"/>
            <a:ext cx="2518638"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kafka-example-1.0.jar</a:t>
            </a:r>
          </a:p>
          <a:p>
            <a:r>
              <a:rPr lang="en-US" altLang="ko-KR" dirty="0"/>
              <a:t>kafka_2.13-3.4.0.jar</a:t>
            </a:r>
          </a:p>
          <a:p>
            <a:r>
              <a:rPr lang="en-US" altLang="ko-KR" dirty="0"/>
              <a:t>kafka-clients-3.4.0.jar</a:t>
            </a:r>
          </a:p>
          <a:p>
            <a:r>
              <a:rPr lang="en-US" altLang="ko-KR" dirty="0"/>
              <a:t>slf4j-api-1.7.5.jar</a:t>
            </a:r>
          </a:p>
          <a:p>
            <a:r>
              <a:rPr lang="en-US" altLang="ko-KR" dirty="0"/>
              <a:t>slf4j-simple-1.6.4.jar</a:t>
            </a:r>
            <a:endParaRPr lang="ko-KR" altLang="en-US" dirty="0"/>
          </a:p>
        </p:txBody>
      </p:sp>
    </p:spTree>
    <p:extLst>
      <p:ext uri="{BB962C8B-B14F-4D97-AF65-F5344CB8AC3E}">
        <p14:creationId xmlns:p14="http://schemas.microsoft.com/office/powerpoint/2010/main" val="2396327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AD86913D-5C47-4E89-A9B9-21E4361DFE3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(2/3)</a:t>
            </a:r>
            <a:endParaRPr lang="ko-KR" altLang="en-US" dirty="0"/>
          </a:p>
        </p:txBody>
      </p:sp>
      <p:sp>
        <p:nvSpPr>
          <p:cNvPr id="4" name="TextBox 3">
            <a:extLst>
              <a:ext uri="{FF2B5EF4-FFF2-40B4-BE49-F238E27FC236}">
                <a16:creationId xmlns:a16="http://schemas.microsoft.com/office/drawing/2014/main" id="{EDF5A88C-8F33-46C3-85C5-9AAFD27D339E}"/>
              </a:ext>
            </a:extLst>
          </p:cNvPr>
          <p:cNvSpPr txBox="1"/>
          <p:nvPr/>
        </p:nvSpPr>
        <p:spPr>
          <a:xfrm>
            <a:off x="367437" y="1466984"/>
            <a:ext cx="9980233" cy="95410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Manifest-Version: 1.0</a:t>
            </a:r>
          </a:p>
          <a:p>
            <a:r>
              <a:rPr lang="en-US" altLang="ko-KR" sz="1400" dirty="0"/>
              <a:t>Created-By: </a:t>
            </a:r>
            <a:r>
              <a:rPr lang="en-US" altLang="ko-KR" sz="1400" dirty="0" err="1"/>
              <a:t>wayne</a:t>
            </a:r>
            <a:r>
              <a:rPr lang="en-US" altLang="ko-KR" sz="1400" dirty="0"/>
              <a:t> </a:t>
            </a:r>
            <a:r>
              <a:rPr lang="en-US" altLang="ko-KR" sz="1400" dirty="0" err="1"/>
              <a:t>hwang</a:t>
            </a:r>
            <a:endParaRPr lang="en-US" altLang="ko-KR" sz="1400" dirty="0"/>
          </a:p>
          <a:p>
            <a:r>
              <a:rPr lang="en-US" altLang="ko-KR" sz="1400" dirty="0"/>
              <a:t>Main-Class: </a:t>
            </a:r>
            <a:r>
              <a:rPr lang="en-US" altLang="ko-KR" sz="1400" dirty="0" err="1"/>
              <a:t>com.kopo.kafka.MyConsumer</a:t>
            </a:r>
            <a:endParaRPr lang="en-US" altLang="ko-KR" sz="1400" dirty="0"/>
          </a:p>
          <a:p>
            <a:r>
              <a:rPr lang="en-US" altLang="ko-KR" sz="1400" dirty="0"/>
              <a:t>Class-Path: kafka-example-1.0.jar kafka_2.13-3.4.0.jar kafka-clients-3.4.0.jar slf4j-api-1.7.5.jar slf4j-simple-1.6.4.jar</a:t>
            </a:r>
          </a:p>
        </p:txBody>
      </p:sp>
      <p:sp>
        <p:nvSpPr>
          <p:cNvPr id="5" name="TextBox 4">
            <a:extLst>
              <a:ext uri="{FF2B5EF4-FFF2-40B4-BE49-F238E27FC236}">
                <a16:creationId xmlns:a16="http://schemas.microsoft.com/office/drawing/2014/main" id="{94E628BF-FBF0-4065-913C-71B14A013E41}"/>
              </a:ext>
            </a:extLst>
          </p:cNvPr>
          <p:cNvSpPr txBox="1"/>
          <p:nvPr/>
        </p:nvSpPr>
        <p:spPr>
          <a:xfrm>
            <a:off x="367437" y="1097652"/>
            <a:ext cx="1720215"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직사각형 5">
            <a:extLst>
              <a:ext uri="{FF2B5EF4-FFF2-40B4-BE49-F238E27FC236}">
                <a16:creationId xmlns:a16="http://schemas.microsoft.com/office/drawing/2014/main" id="{38295714-C5BE-4902-9D15-A0AFAEDEEDCF}"/>
              </a:ext>
            </a:extLst>
          </p:cNvPr>
          <p:cNvSpPr/>
          <p:nvPr/>
        </p:nvSpPr>
        <p:spPr>
          <a:xfrm>
            <a:off x="1379944" y="1933575"/>
            <a:ext cx="2391956" cy="2095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C4A474-4213-43F4-9C98-FB6AFB22691A}"/>
              </a:ext>
            </a:extLst>
          </p:cNvPr>
          <p:cNvSpPr txBox="1"/>
          <p:nvPr/>
        </p:nvSpPr>
        <p:spPr>
          <a:xfrm>
            <a:off x="5369027" y="1626480"/>
            <a:ext cx="4357283"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정적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Main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함수가 있는 패키지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클래스명</a:t>
            </a:r>
          </a:p>
        </p:txBody>
      </p:sp>
      <p:cxnSp>
        <p:nvCxnSpPr>
          <p:cNvPr id="9" name="직선 화살표 연결선 8">
            <a:extLst>
              <a:ext uri="{FF2B5EF4-FFF2-40B4-BE49-F238E27FC236}">
                <a16:creationId xmlns:a16="http://schemas.microsoft.com/office/drawing/2014/main" id="{B4A510FD-AC5D-4F6A-B8B4-38ED1CE7115C}"/>
              </a:ext>
            </a:extLst>
          </p:cNvPr>
          <p:cNvCxnSpPr>
            <a:cxnSpLocks/>
            <a:stCxn id="7" idx="1"/>
            <a:endCxn id="6" idx="3"/>
          </p:cNvCxnSpPr>
          <p:nvPr/>
        </p:nvCxnSpPr>
        <p:spPr>
          <a:xfrm flipH="1">
            <a:off x="3771900" y="1811146"/>
            <a:ext cx="1597127" cy="22720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B0EFC7F-1796-4081-B2EA-F30DF7FF12F9}"/>
              </a:ext>
            </a:extLst>
          </p:cNvPr>
          <p:cNvSpPr txBox="1"/>
          <p:nvPr/>
        </p:nvSpPr>
        <p:spPr>
          <a:xfrm>
            <a:off x="2566397" y="3256613"/>
            <a:ext cx="6118983" cy="1600438"/>
          </a:xfrm>
          <a:prstGeom prst="rect">
            <a:avLst/>
          </a:prstGeom>
          <a:solidFill>
            <a:schemeClr val="bg1"/>
          </a:solidFill>
          <a:ln>
            <a:solidFill>
              <a:srgbClr val="0000FF"/>
            </a:solidFill>
          </a:ln>
        </p:spPr>
        <p:txBody>
          <a:bodyPr wrap="none" rtlCol="0">
            <a:spAutoFit/>
          </a:bodyPr>
          <a:lstStyle/>
          <a:p>
            <a:r>
              <a:rPr lang="en-US" altLang="ko-KR" sz="1400" b="1" dirty="0"/>
              <a:t># jar -</a:t>
            </a:r>
            <a:r>
              <a:rPr lang="en-US" altLang="ko-KR" sz="1400" b="1" dirty="0" err="1"/>
              <a:t>cvfm</a:t>
            </a:r>
            <a:r>
              <a:rPr lang="en-US" altLang="ko-KR" sz="1400" b="1" dirty="0"/>
              <a:t> MyConsumer.jar MANIFEST.MF *.jar</a:t>
            </a:r>
          </a:p>
          <a:p>
            <a:r>
              <a:rPr lang="en-US" altLang="ko-KR" sz="1400" dirty="0"/>
              <a:t>added manifest</a:t>
            </a:r>
          </a:p>
          <a:p>
            <a:r>
              <a:rPr lang="en-US" altLang="ko-KR" sz="1400" dirty="0"/>
              <a:t>adding: kafka_2.13-3.1.0.jar(in = 5447200) (out= 5256550)(deflated 3%)</a:t>
            </a:r>
          </a:p>
          <a:p>
            <a:r>
              <a:rPr lang="en-US" altLang="ko-KR" sz="1400" dirty="0"/>
              <a:t>adding: kafka-clients-3.1.0.jar(in = 4933464) (out= 4553432)(deflated 7%)</a:t>
            </a:r>
          </a:p>
          <a:p>
            <a:r>
              <a:rPr lang="en-US" altLang="ko-KR" sz="1400" dirty="0"/>
              <a:t>adding: kafka-example-1.0.jar(in = 3466) (out= 2501)(deflated 27%)</a:t>
            </a:r>
          </a:p>
          <a:p>
            <a:r>
              <a:rPr lang="en-US" altLang="ko-KR" sz="1400" dirty="0"/>
              <a:t>adding: slf4j-api-1.7.5.jar(in = 26084) (out= 22608)(deflated 13%)</a:t>
            </a:r>
          </a:p>
          <a:p>
            <a:r>
              <a:rPr lang="en-US" altLang="ko-KR" sz="1400" dirty="0"/>
              <a:t>adding: slf4j-simple-1.6.4.jar(in = 7662) (out= 6294)(deflated 17%)</a:t>
            </a:r>
          </a:p>
        </p:txBody>
      </p:sp>
      <p:sp>
        <p:nvSpPr>
          <p:cNvPr id="20" name="화살표: 아래쪽 19">
            <a:extLst>
              <a:ext uri="{FF2B5EF4-FFF2-40B4-BE49-F238E27FC236}">
                <a16:creationId xmlns:a16="http://schemas.microsoft.com/office/drawing/2014/main" id="{1EF613DE-4662-438E-A56B-8EA57B930848}"/>
              </a:ext>
            </a:extLst>
          </p:cNvPr>
          <p:cNvSpPr/>
          <p:nvPr/>
        </p:nvSpPr>
        <p:spPr>
          <a:xfrm>
            <a:off x="4676775" y="272455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BADA491B-6E62-46D4-A614-52C653CE2C0E}"/>
              </a:ext>
            </a:extLst>
          </p:cNvPr>
          <p:cNvPicPr>
            <a:picLocks noChangeAspect="1"/>
          </p:cNvPicPr>
          <p:nvPr/>
        </p:nvPicPr>
        <p:blipFill>
          <a:blip r:embed="rId2"/>
          <a:stretch>
            <a:fillRect/>
          </a:stretch>
        </p:blipFill>
        <p:spPr>
          <a:xfrm>
            <a:off x="3191098" y="5391016"/>
            <a:ext cx="4355858" cy="1304428"/>
          </a:xfrm>
          <a:prstGeom prst="rect">
            <a:avLst/>
          </a:prstGeom>
          <a:ln>
            <a:noFill/>
          </a:ln>
          <a:effectLst>
            <a:outerShdw blurRad="292100" dist="139700" dir="2700000" algn="tl" rotWithShape="0">
              <a:srgbClr val="333333">
                <a:alpha val="65000"/>
              </a:srgbClr>
            </a:outerShdw>
          </a:effectLst>
        </p:spPr>
      </p:pic>
      <p:sp>
        <p:nvSpPr>
          <p:cNvPr id="23" name="화살표: 아래쪽 22">
            <a:extLst>
              <a:ext uri="{FF2B5EF4-FFF2-40B4-BE49-F238E27FC236}">
                <a16:creationId xmlns:a16="http://schemas.microsoft.com/office/drawing/2014/main" id="{5F20BD4A-801F-4197-953B-DE0EA26F97DD}"/>
              </a:ext>
            </a:extLst>
          </p:cNvPr>
          <p:cNvSpPr/>
          <p:nvPr/>
        </p:nvSpPr>
        <p:spPr>
          <a:xfrm>
            <a:off x="4676775" y="5002920"/>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216E62E-717B-44A9-A5B2-04305AB9ED23}"/>
              </a:ext>
            </a:extLst>
          </p:cNvPr>
          <p:cNvSpPr txBox="1"/>
          <p:nvPr/>
        </p:nvSpPr>
        <p:spPr>
          <a:xfrm>
            <a:off x="7026377" y="2953152"/>
            <a:ext cx="4491422" cy="646331"/>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준비한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MF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파일이 있는 디렉토리에서</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패키징 수행</a:t>
            </a:r>
          </a:p>
        </p:txBody>
      </p:sp>
      <p:sp>
        <p:nvSpPr>
          <p:cNvPr id="25" name="직사각형 24">
            <a:extLst>
              <a:ext uri="{FF2B5EF4-FFF2-40B4-BE49-F238E27FC236}">
                <a16:creationId xmlns:a16="http://schemas.microsoft.com/office/drawing/2014/main" id="{51AA1E67-A560-41FA-8CA3-3078AB88DA5F}"/>
              </a:ext>
            </a:extLst>
          </p:cNvPr>
          <p:cNvSpPr/>
          <p:nvPr/>
        </p:nvSpPr>
        <p:spPr>
          <a:xfrm>
            <a:off x="2773667" y="3276318"/>
            <a:ext cx="3846207" cy="29352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026DC35B-85A8-4767-9992-4D59179EEEE1}"/>
              </a:ext>
            </a:extLst>
          </p:cNvPr>
          <p:cNvCxnSpPr>
            <a:cxnSpLocks/>
            <a:stCxn id="24" idx="1"/>
          </p:cNvCxnSpPr>
          <p:nvPr/>
        </p:nvCxnSpPr>
        <p:spPr>
          <a:xfrm flipH="1">
            <a:off x="6619874" y="3276318"/>
            <a:ext cx="406503" cy="1526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235602-A709-4A8E-8B25-2857779E710B}"/>
              </a:ext>
            </a:extLst>
          </p:cNvPr>
          <p:cNvSpPr txBox="1"/>
          <p:nvPr/>
        </p:nvSpPr>
        <p:spPr>
          <a:xfrm>
            <a:off x="7900034" y="5967427"/>
            <a:ext cx="1420582"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최종 결과물</a:t>
            </a:r>
          </a:p>
        </p:txBody>
      </p:sp>
      <p:sp>
        <p:nvSpPr>
          <p:cNvPr id="30" name="직사각형 29">
            <a:extLst>
              <a:ext uri="{FF2B5EF4-FFF2-40B4-BE49-F238E27FC236}">
                <a16:creationId xmlns:a16="http://schemas.microsoft.com/office/drawing/2014/main" id="{3E75F92C-AC48-4CE4-9636-C99BF660BD2E}"/>
              </a:ext>
            </a:extLst>
          </p:cNvPr>
          <p:cNvSpPr/>
          <p:nvPr/>
        </p:nvSpPr>
        <p:spPr>
          <a:xfrm>
            <a:off x="3097517" y="6086475"/>
            <a:ext cx="3846207" cy="25028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화살표 연결선 30">
            <a:extLst>
              <a:ext uri="{FF2B5EF4-FFF2-40B4-BE49-F238E27FC236}">
                <a16:creationId xmlns:a16="http://schemas.microsoft.com/office/drawing/2014/main" id="{5AD1820F-416B-49E4-BBCD-6C8FE4AAE1F0}"/>
              </a:ext>
            </a:extLst>
          </p:cNvPr>
          <p:cNvCxnSpPr>
            <a:cxnSpLocks/>
            <a:stCxn id="29" idx="1"/>
            <a:endCxn id="30" idx="3"/>
          </p:cNvCxnSpPr>
          <p:nvPr/>
        </p:nvCxnSpPr>
        <p:spPr>
          <a:xfrm flipH="1">
            <a:off x="6943724" y="6152093"/>
            <a:ext cx="956310" cy="595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77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C2737E-49EE-497D-83E2-BEA9BFF6C0FF}"/>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(3/3)</a:t>
            </a:r>
            <a:endParaRPr lang="ko-KR" altLang="en-US" dirty="0"/>
          </a:p>
        </p:txBody>
      </p:sp>
      <p:pic>
        <p:nvPicPr>
          <p:cNvPr id="5" name="그림 4">
            <a:extLst>
              <a:ext uri="{FF2B5EF4-FFF2-40B4-BE49-F238E27FC236}">
                <a16:creationId xmlns:a16="http://schemas.microsoft.com/office/drawing/2014/main" id="{0BEA392D-9095-4BCB-8DD2-FE4B28271D6B}"/>
              </a:ext>
            </a:extLst>
          </p:cNvPr>
          <p:cNvPicPr>
            <a:picLocks noChangeAspect="1"/>
          </p:cNvPicPr>
          <p:nvPr/>
        </p:nvPicPr>
        <p:blipFill>
          <a:blip r:embed="rId3"/>
          <a:stretch>
            <a:fillRect/>
          </a:stretch>
        </p:blipFill>
        <p:spPr>
          <a:xfrm>
            <a:off x="3986212" y="1389770"/>
            <a:ext cx="5781675" cy="500062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8D3DC6-C8D5-47D4-BB1F-3CDA2584C31C}"/>
              </a:ext>
            </a:extLst>
          </p:cNvPr>
          <p:cNvSpPr txBox="1"/>
          <p:nvPr/>
        </p:nvSpPr>
        <p:spPr>
          <a:xfrm>
            <a:off x="311604" y="1257148"/>
            <a:ext cx="293727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확인</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java -jar MyConsumer.jar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8846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 System Monitoring Agent(</a:t>
            </a:r>
            <a:r>
              <a:rPr lang="en-US" altLang="ko-KR" sz="1800" dirty="0" err="1">
                <a:solidFill>
                  <a:schemeClr val="tx1"/>
                </a:solidFill>
              </a:rPr>
              <a:t>Telegraf</a:t>
            </a:r>
            <a:r>
              <a:rPr lang="en-US" altLang="ko-KR" sz="1800" dirty="0">
                <a:solidFill>
                  <a:schemeClr val="tx1"/>
                </a:solidFill>
              </a:rPr>
              <a:t>)</a:t>
            </a:r>
          </a:p>
          <a:p>
            <a:pPr algn="r" latinLnBrk="0"/>
            <a:r>
              <a:rPr lang="ko-KR" altLang="en-US" sz="1800" dirty="0">
                <a:solidFill>
                  <a:schemeClr val="tx1"/>
                </a:solidFill>
              </a:rPr>
              <a:t>시스템 모니터링 수치 수집</a:t>
            </a:r>
            <a:endParaRPr lang="en-US" altLang="ko-KR" sz="1800" dirty="0">
              <a:solidFill>
                <a:schemeClr val="tx1"/>
              </a:solidFill>
            </a:endParaRP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#2</a:t>
            </a:r>
          </a:p>
        </p:txBody>
      </p:sp>
    </p:spTree>
    <p:extLst>
      <p:ext uri="{BB962C8B-B14F-4D97-AF65-F5344CB8AC3E}">
        <p14:creationId xmlns:p14="http://schemas.microsoft.com/office/powerpoint/2010/main" val="385531320"/>
      </p:ext>
    </p:extLst>
  </p:cSld>
  <p:clrMapOvr>
    <a:overrideClrMapping bg1="dk1" tx1="lt1" bg2="dk2" tx2="lt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D649D21-C9F3-435E-B3AA-2C715DE5E7C2}"/>
              </a:ext>
            </a:extLst>
          </p:cNvPr>
          <p:cNvSpPr>
            <a:spLocks noGrp="1"/>
          </p:cNvSpPr>
          <p:nvPr>
            <p:ph type="title"/>
          </p:nvPr>
        </p:nvSpPr>
        <p:spPr>
          <a:xfrm>
            <a:off x="677334" y="23151"/>
            <a:ext cx="8596668" cy="1320800"/>
          </a:xfrm>
        </p:spPr>
        <p:txBody>
          <a:bodyPr/>
          <a:lstStyle/>
          <a:p>
            <a:r>
              <a:rPr lang="en-US" altLang="ko-KR" dirty="0"/>
              <a:t>Install</a:t>
            </a:r>
            <a:r>
              <a:rPr lang="ko-KR" altLang="en-US" dirty="0"/>
              <a:t> </a:t>
            </a:r>
            <a:r>
              <a:rPr lang="en-US" altLang="ko-KR" dirty="0" err="1"/>
              <a:t>Telegraf</a:t>
            </a:r>
            <a:endParaRPr lang="ko-KR" altLang="en-US" dirty="0"/>
          </a:p>
        </p:txBody>
      </p:sp>
      <p:sp>
        <p:nvSpPr>
          <p:cNvPr id="5" name="내용 개체 틀 4">
            <a:extLst>
              <a:ext uri="{FF2B5EF4-FFF2-40B4-BE49-F238E27FC236}">
                <a16:creationId xmlns:a16="http://schemas.microsoft.com/office/drawing/2014/main" id="{4D0CF31D-981B-4DC1-90B3-124CA3ED56E9}"/>
              </a:ext>
            </a:extLst>
          </p:cNvPr>
          <p:cNvSpPr>
            <a:spLocks noGrp="1"/>
          </p:cNvSpPr>
          <p:nvPr>
            <p:ph idx="1"/>
          </p:nvPr>
        </p:nvSpPr>
        <p:spPr>
          <a:xfrm>
            <a:off x="677334" y="896233"/>
            <a:ext cx="8596668" cy="3880773"/>
          </a:xfrm>
        </p:spPr>
        <p:txBody>
          <a:bodyPr/>
          <a:lstStyle/>
          <a:p>
            <a:r>
              <a:rPr lang="en-US" altLang="ko-KR" b="0" i="0" dirty="0" err="1">
                <a:solidFill>
                  <a:srgbClr val="222222"/>
                </a:solidFill>
                <a:effectLst/>
                <a:latin typeface="lab grotesque regular"/>
              </a:rPr>
              <a:t>InfluxDB</a:t>
            </a:r>
            <a:r>
              <a:rPr lang="ko-KR" altLang="en-US" b="0" i="0" dirty="0">
                <a:solidFill>
                  <a:srgbClr val="222222"/>
                </a:solidFill>
                <a:effectLst/>
                <a:latin typeface="lab grotesque regular"/>
              </a:rPr>
              <a:t>에서 제작한 시스템 모니터링 및 지표 수집 에이전트</a:t>
            </a:r>
            <a:endParaRPr lang="ko-KR" altLang="en-US" dirty="0"/>
          </a:p>
        </p:txBody>
      </p:sp>
      <p:pic>
        <p:nvPicPr>
          <p:cNvPr id="7" name="그림 6">
            <a:extLst>
              <a:ext uri="{FF2B5EF4-FFF2-40B4-BE49-F238E27FC236}">
                <a16:creationId xmlns:a16="http://schemas.microsoft.com/office/drawing/2014/main" id="{9D5716E4-5661-4444-9460-4A1C5EDE508F}"/>
              </a:ext>
            </a:extLst>
          </p:cNvPr>
          <p:cNvPicPr>
            <a:picLocks noChangeAspect="1"/>
          </p:cNvPicPr>
          <p:nvPr/>
        </p:nvPicPr>
        <p:blipFill>
          <a:blip r:embed="rId3"/>
          <a:stretch>
            <a:fillRect/>
          </a:stretch>
        </p:blipFill>
        <p:spPr>
          <a:xfrm>
            <a:off x="1042181" y="1423262"/>
            <a:ext cx="5053819" cy="529927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FE554BF-9B81-4044-A2B7-D621483C90A1}"/>
              </a:ext>
            </a:extLst>
          </p:cNvPr>
          <p:cNvSpPr txBox="1"/>
          <p:nvPr/>
        </p:nvSpPr>
        <p:spPr>
          <a:xfrm>
            <a:off x="6813232" y="6468618"/>
            <a:ext cx="4921540" cy="253916"/>
          </a:xfrm>
          <a:prstGeom prst="rect">
            <a:avLst/>
          </a:prstGeom>
          <a:noFill/>
        </p:spPr>
        <p:txBody>
          <a:bodyPr wrap="none" rtlCol="0">
            <a:spAutoFit/>
          </a:bodyPr>
          <a:lstStyle/>
          <a:p>
            <a:r>
              <a:rPr lang="en-US" altLang="ko-KR" sz="1050" dirty="0"/>
              <a:t>https://archive.docs.influxdata.com/telegraf/v1.4/introduction/installation/</a:t>
            </a:r>
            <a:endParaRPr lang="ko-KR" altLang="en-US" sz="1050" dirty="0"/>
          </a:p>
        </p:txBody>
      </p:sp>
      <p:sp>
        <p:nvSpPr>
          <p:cNvPr id="2" name="직사각형 1">
            <a:extLst>
              <a:ext uri="{FF2B5EF4-FFF2-40B4-BE49-F238E27FC236}">
                <a16:creationId xmlns:a16="http://schemas.microsoft.com/office/drawing/2014/main" id="{30E25FFD-2ED0-454D-B035-50A4AE6C4354}"/>
              </a:ext>
            </a:extLst>
          </p:cNvPr>
          <p:cNvSpPr/>
          <p:nvPr/>
        </p:nvSpPr>
        <p:spPr>
          <a:xfrm>
            <a:off x="1185333" y="3429000"/>
            <a:ext cx="4910667" cy="123331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DE651B5-9E1E-4D98-9E8A-2DE65D4BA4A8}"/>
              </a:ext>
            </a:extLst>
          </p:cNvPr>
          <p:cNvSpPr/>
          <p:nvPr/>
        </p:nvSpPr>
        <p:spPr>
          <a:xfrm>
            <a:off x="1185333" y="5961767"/>
            <a:ext cx="4910667" cy="70628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3AFE953-14A3-43D1-B022-043863EB3B8A}"/>
              </a:ext>
            </a:extLst>
          </p:cNvPr>
          <p:cNvSpPr txBox="1"/>
          <p:nvPr/>
        </p:nvSpPr>
        <p:spPr>
          <a:xfrm>
            <a:off x="6657740" y="3249479"/>
            <a:ext cx="3887603" cy="369332"/>
          </a:xfrm>
          <a:prstGeom prst="rect">
            <a:avLst/>
          </a:prstGeom>
          <a:solidFill>
            <a:schemeClr val="bg1"/>
          </a:solidFill>
          <a:ln>
            <a:solidFill>
              <a:srgbClr val="0000FF"/>
            </a:solidFill>
          </a:ln>
        </p:spPr>
        <p:txBody>
          <a:bodyPr wrap="none" rtlCol="0">
            <a:spAutoFit/>
          </a:bodyPr>
          <a:lstStyle/>
          <a:p>
            <a:r>
              <a:rPr lang="en-US" altLang="ko-KR" dirty="0"/>
              <a:t>vi /</a:t>
            </a:r>
            <a:r>
              <a:rPr lang="en-US" altLang="ko-KR" dirty="0" err="1"/>
              <a:t>etc</a:t>
            </a:r>
            <a:r>
              <a:rPr lang="en-US" altLang="ko-KR" dirty="0"/>
              <a:t>/</a:t>
            </a:r>
            <a:r>
              <a:rPr lang="en-US" altLang="ko-KR" dirty="0" err="1"/>
              <a:t>yum.repos.d</a:t>
            </a:r>
            <a:r>
              <a:rPr lang="en-US" altLang="ko-KR" dirty="0"/>
              <a:t>/</a:t>
            </a:r>
            <a:r>
              <a:rPr lang="en-US" altLang="ko-KR" dirty="0" err="1"/>
              <a:t>influxdb.repo</a:t>
            </a:r>
            <a:endParaRPr lang="ko-KR" altLang="en-US" dirty="0"/>
          </a:p>
        </p:txBody>
      </p:sp>
      <p:sp>
        <p:nvSpPr>
          <p:cNvPr id="6" name="TextBox 5">
            <a:extLst>
              <a:ext uri="{FF2B5EF4-FFF2-40B4-BE49-F238E27FC236}">
                <a16:creationId xmlns:a16="http://schemas.microsoft.com/office/drawing/2014/main" id="{02635A43-341A-4D2A-9145-5468BC0595DB}"/>
              </a:ext>
            </a:extLst>
          </p:cNvPr>
          <p:cNvSpPr txBox="1"/>
          <p:nvPr/>
        </p:nvSpPr>
        <p:spPr>
          <a:xfrm>
            <a:off x="6657741" y="3618811"/>
            <a:ext cx="5077031" cy="1107996"/>
          </a:xfrm>
          <a:prstGeom prst="rect">
            <a:avLst/>
          </a:prstGeom>
          <a:solidFill>
            <a:schemeClr val="bg1"/>
          </a:solidFill>
          <a:ln>
            <a:solidFill>
              <a:srgbClr val="0000FF"/>
            </a:solidFill>
          </a:ln>
        </p:spPr>
        <p:txBody>
          <a:bodyPr wrap="none" rtlCol="0">
            <a:spAutoFit/>
          </a:bodyPr>
          <a:lstStyle/>
          <a:p>
            <a:r>
              <a:rPr lang="en-US" altLang="ko-KR" sz="1100" dirty="0"/>
              <a:t>[</a:t>
            </a:r>
            <a:r>
              <a:rPr lang="en-US" altLang="ko-KR" sz="1100" dirty="0" err="1"/>
              <a:t>influxdb</a:t>
            </a:r>
            <a:r>
              <a:rPr lang="en-US" altLang="ko-KR" sz="1100" dirty="0"/>
              <a:t>]</a:t>
            </a:r>
          </a:p>
          <a:p>
            <a:r>
              <a:rPr lang="en-US" altLang="ko-KR" sz="1100" dirty="0"/>
              <a:t>name = </a:t>
            </a:r>
            <a:r>
              <a:rPr lang="en-US" altLang="ko-KR" sz="1100" dirty="0" err="1"/>
              <a:t>InfluxDB</a:t>
            </a:r>
            <a:r>
              <a:rPr lang="en-US" altLang="ko-KR" sz="1100" dirty="0"/>
              <a:t> Repository - RHEL \$</a:t>
            </a:r>
            <a:r>
              <a:rPr lang="en-US" altLang="ko-KR" sz="1100" dirty="0" err="1"/>
              <a:t>releasever</a:t>
            </a:r>
            <a:endParaRPr lang="en-US" altLang="ko-KR" sz="1100" dirty="0"/>
          </a:p>
          <a:p>
            <a:r>
              <a:rPr lang="en-US" altLang="ko-KR" sz="1100" dirty="0" err="1"/>
              <a:t>baseurl</a:t>
            </a:r>
            <a:r>
              <a:rPr lang="en-US" altLang="ko-KR" sz="1100" dirty="0"/>
              <a:t> = https://repos.influxdata.com/rhel/\$releasever/\$basearch/stable</a:t>
            </a:r>
          </a:p>
          <a:p>
            <a:r>
              <a:rPr lang="en-US" altLang="ko-KR" sz="1100" dirty="0"/>
              <a:t>enabled = 1</a:t>
            </a:r>
          </a:p>
          <a:p>
            <a:r>
              <a:rPr lang="en-US" altLang="ko-KR" sz="1100" dirty="0" err="1"/>
              <a:t>gpgcheck</a:t>
            </a:r>
            <a:r>
              <a:rPr lang="en-US" altLang="ko-KR" sz="1100" dirty="0"/>
              <a:t> = 1</a:t>
            </a:r>
          </a:p>
          <a:p>
            <a:r>
              <a:rPr lang="en-US" altLang="ko-KR" sz="1100" dirty="0" err="1"/>
              <a:t>gpgkey</a:t>
            </a:r>
            <a:r>
              <a:rPr lang="en-US" altLang="ko-KR" sz="1100" dirty="0"/>
              <a:t> = https://repos.influxdata.com/influxdata-archive_compat.key</a:t>
            </a:r>
          </a:p>
        </p:txBody>
      </p:sp>
      <p:sp>
        <p:nvSpPr>
          <p:cNvPr id="13" name="TextBox 12">
            <a:extLst>
              <a:ext uri="{FF2B5EF4-FFF2-40B4-BE49-F238E27FC236}">
                <a16:creationId xmlns:a16="http://schemas.microsoft.com/office/drawing/2014/main" id="{9985E375-CAE1-408F-8678-5DB3AFEB2082}"/>
              </a:ext>
            </a:extLst>
          </p:cNvPr>
          <p:cNvSpPr txBox="1"/>
          <p:nvPr/>
        </p:nvSpPr>
        <p:spPr>
          <a:xfrm>
            <a:off x="6657740" y="5000054"/>
            <a:ext cx="2616422" cy="646331"/>
          </a:xfrm>
          <a:prstGeom prst="rect">
            <a:avLst/>
          </a:prstGeom>
          <a:solidFill>
            <a:schemeClr val="bg1"/>
          </a:solidFill>
          <a:ln>
            <a:solidFill>
              <a:srgbClr val="0000FF"/>
            </a:solidFill>
          </a:ln>
        </p:spPr>
        <p:txBody>
          <a:bodyPr wrap="none" rtlCol="0">
            <a:spAutoFit/>
          </a:bodyPr>
          <a:lstStyle/>
          <a:p>
            <a:r>
              <a:rPr lang="en-US" altLang="ko-KR" dirty="0"/>
              <a:t>yum</a:t>
            </a:r>
            <a:r>
              <a:rPr lang="ko-KR" altLang="en-US" dirty="0"/>
              <a:t> </a:t>
            </a:r>
            <a:r>
              <a:rPr lang="en-US" altLang="ko-KR" dirty="0"/>
              <a:t>install </a:t>
            </a:r>
            <a:r>
              <a:rPr lang="en-US" altLang="ko-KR" dirty="0" err="1"/>
              <a:t>telegraf</a:t>
            </a:r>
            <a:endParaRPr lang="en-US" altLang="ko-KR" dirty="0"/>
          </a:p>
          <a:p>
            <a:r>
              <a:rPr lang="en-US" altLang="ko-KR" dirty="0" err="1"/>
              <a:t>systemctl</a:t>
            </a:r>
            <a:r>
              <a:rPr lang="en-US" altLang="ko-KR" dirty="0"/>
              <a:t> start </a:t>
            </a:r>
            <a:r>
              <a:rPr lang="en-US" altLang="ko-KR" dirty="0" err="1"/>
              <a:t>telegraf</a:t>
            </a:r>
            <a:endParaRPr lang="ko-KR" altLang="en-US" dirty="0"/>
          </a:p>
        </p:txBody>
      </p:sp>
    </p:spTree>
    <p:extLst>
      <p:ext uri="{BB962C8B-B14F-4D97-AF65-F5344CB8AC3E}">
        <p14:creationId xmlns:p14="http://schemas.microsoft.com/office/powerpoint/2010/main" val="14675393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4C6E0-F405-455B-B955-23BD5C3E069E}"/>
              </a:ext>
            </a:extLst>
          </p:cNvPr>
          <p:cNvSpPr>
            <a:spLocks noGrp="1"/>
          </p:cNvSpPr>
          <p:nvPr>
            <p:ph type="title"/>
          </p:nvPr>
        </p:nvSpPr>
        <p:spPr>
          <a:xfrm>
            <a:off x="677334" y="10056"/>
            <a:ext cx="8596668" cy="1320800"/>
          </a:xfrm>
        </p:spPr>
        <p:txBody>
          <a:bodyPr/>
          <a:lstStyle/>
          <a:p>
            <a:r>
              <a:rPr lang="en-US" altLang="ko-KR" dirty="0"/>
              <a:t>Sending Message from </a:t>
            </a:r>
            <a:r>
              <a:rPr lang="en-US" altLang="ko-KR" dirty="0" err="1"/>
              <a:t>Telegraf</a:t>
            </a:r>
            <a:r>
              <a:rPr lang="en-US" altLang="ko-KR" dirty="0"/>
              <a:t> to Kafka</a:t>
            </a:r>
            <a:endParaRPr lang="ko-KR" altLang="en-US" dirty="0"/>
          </a:p>
        </p:txBody>
      </p:sp>
      <p:sp>
        <p:nvSpPr>
          <p:cNvPr id="4" name="TextBox 3">
            <a:extLst>
              <a:ext uri="{FF2B5EF4-FFF2-40B4-BE49-F238E27FC236}">
                <a16:creationId xmlns:a16="http://schemas.microsoft.com/office/drawing/2014/main" id="{9042B1C5-FE2B-4C7D-B002-38F1379D9256}"/>
              </a:ext>
            </a:extLst>
          </p:cNvPr>
          <p:cNvSpPr txBox="1"/>
          <p:nvPr/>
        </p:nvSpPr>
        <p:spPr>
          <a:xfrm>
            <a:off x="677334" y="2020017"/>
            <a:ext cx="4323645" cy="170348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which </a:t>
            </a:r>
            <a:r>
              <a:rPr lang="en-US" altLang="ko-KR" dirty="0" err="1"/>
              <a:t>telegraf</a:t>
            </a:r>
            <a:endParaRPr lang="en-US" altLang="ko-KR" dirty="0"/>
          </a:p>
          <a:p>
            <a:pPr>
              <a:lnSpc>
                <a:spcPct val="150000"/>
              </a:lnSpc>
            </a:pPr>
            <a:r>
              <a:rPr lang="en-US" altLang="ko-KR" dirty="0"/>
              <a:t>cd /</a:t>
            </a:r>
            <a:r>
              <a:rPr lang="en-US" altLang="ko-KR" dirty="0" err="1"/>
              <a:t>usr</a:t>
            </a:r>
            <a:r>
              <a:rPr lang="en-US" altLang="ko-KR" dirty="0"/>
              <a:t>/bin/</a:t>
            </a:r>
          </a:p>
          <a:p>
            <a:pPr>
              <a:lnSpc>
                <a:spcPct val="150000"/>
              </a:lnSpc>
            </a:pPr>
            <a:r>
              <a:rPr lang="en-US" altLang="ko-KR" dirty="0"/>
              <a:t>vi </a:t>
            </a:r>
            <a:r>
              <a:rPr lang="en-US" altLang="ko-KR" dirty="0" err="1"/>
              <a:t>telegraf.conf</a:t>
            </a:r>
            <a:endParaRPr lang="en-US" altLang="ko-KR" dirty="0"/>
          </a:p>
          <a:p>
            <a:pPr>
              <a:lnSpc>
                <a:spcPct val="150000"/>
              </a:lnSpc>
            </a:pPr>
            <a:r>
              <a:rPr lang="en-US" altLang="ko-KR" dirty="0"/>
              <a:t>./</a:t>
            </a:r>
            <a:r>
              <a:rPr lang="en-US" altLang="ko-KR" dirty="0" err="1"/>
              <a:t>telegraf</a:t>
            </a:r>
            <a:r>
              <a:rPr lang="en-US" altLang="ko-KR" dirty="0"/>
              <a:t> -config </a:t>
            </a:r>
            <a:r>
              <a:rPr lang="en-US" altLang="ko-KR" dirty="0" err="1"/>
              <a:t>telegraf.conf</a:t>
            </a:r>
            <a:endParaRPr lang="ko-KR" altLang="en-US" dirty="0"/>
          </a:p>
        </p:txBody>
      </p:sp>
      <p:sp>
        <p:nvSpPr>
          <p:cNvPr id="7" name="TextBox 6">
            <a:extLst>
              <a:ext uri="{FF2B5EF4-FFF2-40B4-BE49-F238E27FC236}">
                <a16:creationId xmlns:a16="http://schemas.microsoft.com/office/drawing/2014/main" id="{83C15C95-1F15-450B-A5FD-6DB8AF6C644B}"/>
              </a:ext>
            </a:extLst>
          </p:cNvPr>
          <p:cNvSpPr txBox="1"/>
          <p:nvPr/>
        </p:nvSpPr>
        <p:spPr>
          <a:xfrm>
            <a:off x="5579443" y="613644"/>
            <a:ext cx="6558846" cy="5858463"/>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[agent]</a:t>
            </a:r>
          </a:p>
          <a:p>
            <a:pPr>
              <a:lnSpc>
                <a:spcPct val="150000"/>
              </a:lnSpc>
            </a:pPr>
            <a:r>
              <a:rPr lang="en-US" altLang="ko-KR" dirty="0"/>
              <a:t>  interval = "5s"</a:t>
            </a:r>
          </a:p>
          <a:p>
            <a:pPr>
              <a:lnSpc>
                <a:spcPct val="150000"/>
              </a:lnSpc>
            </a:pPr>
            <a:endParaRPr lang="en-US" altLang="ko-KR" dirty="0"/>
          </a:p>
          <a:p>
            <a:pPr>
              <a:lnSpc>
                <a:spcPct val="150000"/>
              </a:lnSpc>
            </a:pPr>
            <a:r>
              <a:rPr lang="en-US" altLang="ko-KR" dirty="0"/>
              <a:t>[[</a:t>
            </a:r>
            <a:r>
              <a:rPr lang="en-US" altLang="ko-KR" dirty="0" err="1"/>
              <a:t>outputs.kafka</a:t>
            </a:r>
            <a:r>
              <a:rPr lang="en-US" altLang="ko-KR" dirty="0"/>
              <a:t>]]</a:t>
            </a:r>
          </a:p>
          <a:p>
            <a:pPr>
              <a:lnSpc>
                <a:spcPct val="150000"/>
              </a:lnSpc>
            </a:pPr>
            <a:r>
              <a:rPr lang="en-US" altLang="ko-KR" dirty="0"/>
              <a:t>  brokers = ["master.kopo:9092","slave1.kopo:9092","slave2.kopo:9092"]</a:t>
            </a:r>
          </a:p>
          <a:p>
            <a:pPr>
              <a:lnSpc>
                <a:spcPct val="150000"/>
              </a:lnSpc>
            </a:pPr>
            <a:r>
              <a:rPr lang="en-US" altLang="ko-KR" dirty="0"/>
              <a:t>  topic = "</a:t>
            </a:r>
            <a:r>
              <a:rPr lang="en-US" altLang="ko-KR" dirty="0" err="1"/>
              <a:t>kopo</a:t>
            </a:r>
            <a:r>
              <a:rPr lang="en-US" altLang="ko-KR" dirty="0"/>
              <a:t>-topic"</a:t>
            </a:r>
          </a:p>
          <a:p>
            <a:pPr>
              <a:lnSpc>
                <a:spcPct val="150000"/>
              </a:lnSpc>
            </a:pPr>
            <a:endParaRPr lang="en-US" altLang="ko-KR" dirty="0"/>
          </a:p>
          <a:p>
            <a:pPr>
              <a:lnSpc>
                <a:spcPct val="150000"/>
              </a:lnSpc>
            </a:pPr>
            <a:r>
              <a:rPr lang="en-US" altLang="ko-KR" dirty="0"/>
              <a:t>[[</a:t>
            </a:r>
            <a:r>
              <a:rPr lang="en-US" altLang="ko-KR" dirty="0" err="1"/>
              <a:t>inputs.cpu</a:t>
            </a:r>
            <a:r>
              <a:rPr lang="en-US" altLang="ko-KR" dirty="0"/>
              <a:t>]]</a:t>
            </a:r>
          </a:p>
          <a:p>
            <a:pPr>
              <a:lnSpc>
                <a:spcPct val="150000"/>
              </a:lnSpc>
            </a:pPr>
            <a:r>
              <a:rPr lang="en-US" altLang="ko-KR" dirty="0"/>
              <a:t>  </a:t>
            </a:r>
            <a:r>
              <a:rPr lang="en-US" altLang="ko-KR" dirty="0" err="1"/>
              <a:t>percpu</a:t>
            </a:r>
            <a:r>
              <a:rPr lang="en-US" altLang="ko-KR" dirty="0"/>
              <a:t> = true</a:t>
            </a:r>
          </a:p>
          <a:p>
            <a:pPr>
              <a:lnSpc>
                <a:spcPct val="150000"/>
              </a:lnSpc>
            </a:pPr>
            <a:r>
              <a:rPr lang="en-US" altLang="ko-KR" dirty="0"/>
              <a:t>  </a:t>
            </a:r>
            <a:r>
              <a:rPr lang="en-US" altLang="ko-KR" dirty="0" err="1"/>
              <a:t>totalcpu</a:t>
            </a:r>
            <a:r>
              <a:rPr lang="en-US" altLang="ko-KR" dirty="0"/>
              <a:t> = true</a:t>
            </a:r>
          </a:p>
          <a:p>
            <a:pPr>
              <a:lnSpc>
                <a:spcPct val="150000"/>
              </a:lnSpc>
            </a:pPr>
            <a:r>
              <a:rPr lang="en-US" altLang="ko-KR" dirty="0"/>
              <a:t>  </a:t>
            </a:r>
            <a:r>
              <a:rPr lang="en-US" altLang="ko-KR" dirty="0" err="1"/>
              <a:t>fielddrop</a:t>
            </a:r>
            <a:r>
              <a:rPr lang="en-US" altLang="ko-KR" dirty="0"/>
              <a:t> = ["time_*"]</a:t>
            </a:r>
          </a:p>
          <a:p>
            <a:pPr>
              <a:lnSpc>
                <a:spcPct val="150000"/>
              </a:lnSpc>
            </a:pPr>
            <a:endParaRPr lang="en-US" altLang="ko-KR" dirty="0"/>
          </a:p>
          <a:p>
            <a:pPr>
              <a:lnSpc>
                <a:spcPct val="150000"/>
              </a:lnSpc>
            </a:pPr>
            <a:r>
              <a:rPr lang="en-US" altLang="ko-KR" dirty="0"/>
              <a:t>[[</a:t>
            </a:r>
            <a:r>
              <a:rPr lang="en-US" altLang="ko-KR" dirty="0" err="1"/>
              <a:t>inputs.mem</a:t>
            </a:r>
            <a:r>
              <a:rPr lang="en-US" altLang="ko-KR" dirty="0"/>
              <a:t>]]</a:t>
            </a:r>
          </a:p>
        </p:txBody>
      </p:sp>
      <p:sp>
        <p:nvSpPr>
          <p:cNvPr id="8" name="TextBox 7">
            <a:extLst>
              <a:ext uri="{FF2B5EF4-FFF2-40B4-BE49-F238E27FC236}">
                <a16:creationId xmlns:a16="http://schemas.microsoft.com/office/drawing/2014/main" id="{6FBBBB80-D7F7-4F12-B9CB-D610F0F5A2B1}"/>
              </a:ext>
            </a:extLst>
          </p:cNvPr>
          <p:cNvSpPr txBox="1"/>
          <p:nvPr/>
        </p:nvSpPr>
        <p:spPr>
          <a:xfrm>
            <a:off x="8148247" y="3787777"/>
            <a:ext cx="3793026" cy="923330"/>
          </a:xfrm>
          <a:prstGeom prst="rect">
            <a:avLst/>
          </a:prstGeom>
          <a:solidFill>
            <a:srgbClr val="92D050">
              <a:alpha val="49000"/>
            </a:srgbClr>
          </a:solidFill>
          <a:ln>
            <a:solidFill>
              <a:srgbClr val="92D050"/>
            </a:solidFill>
          </a:ln>
        </p:spPr>
        <p:txBody>
          <a:bodyPr wrap="none" rtlCol="0">
            <a:spAutoFit/>
          </a:bodyPr>
          <a:lstStyle/>
          <a:p>
            <a:r>
              <a:rPr lang="en-US" altLang="ko-KR" dirty="0"/>
              <a:t>5</a:t>
            </a:r>
            <a:r>
              <a:rPr lang="ko-KR" altLang="en-US" dirty="0"/>
              <a:t>초 간격으로 서버의 </a:t>
            </a:r>
            <a:r>
              <a:rPr lang="en-US" altLang="ko-KR" dirty="0" err="1"/>
              <a:t>cpu</a:t>
            </a:r>
            <a:r>
              <a:rPr lang="en-US" altLang="ko-KR" dirty="0"/>
              <a:t>, </a:t>
            </a:r>
            <a:r>
              <a:rPr lang="ko-KR" altLang="en-US" dirty="0"/>
              <a:t>메모리 </a:t>
            </a:r>
            <a:br>
              <a:rPr lang="en-US" altLang="ko-KR" dirty="0"/>
            </a:br>
            <a:r>
              <a:rPr lang="ko-KR" altLang="en-US" dirty="0"/>
              <a:t>사용 상태를 지정한 </a:t>
            </a:r>
            <a:r>
              <a:rPr lang="en-US" altLang="ko-KR" dirty="0"/>
              <a:t>Kafka Broker</a:t>
            </a:r>
            <a:r>
              <a:rPr lang="ko-KR" altLang="en-US" dirty="0"/>
              <a:t>의</a:t>
            </a:r>
            <a:br>
              <a:rPr lang="en-US" altLang="ko-KR" dirty="0"/>
            </a:br>
            <a:r>
              <a:rPr lang="en-US" altLang="ko-KR" dirty="0" err="1"/>
              <a:t>kopo</a:t>
            </a:r>
            <a:r>
              <a:rPr lang="en-US" altLang="ko-KR" dirty="0"/>
              <a:t>-topic</a:t>
            </a:r>
            <a:r>
              <a:rPr lang="ko-KR" altLang="en-US" dirty="0"/>
              <a:t>으로 전달한다</a:t>
            </a:r>
            <a:r>
              <a:rPr lang="en-US" altLang="ko-KR" dirty="0"/>
              <a:t>.</a:t>
            </a:r>
            <a:endParaRPr lang="ko-KR" altLang="en-US" dirty="0"/>
          </a:p>
        </p:txBody>
      </p:sp>
      <p:sp>
        <p:nvSpPr>
          <p:cNvPr id="9" name="TextBox 8">
            <a:extLst>
              <a:ext uri="{FF2B5EF4-FFF2-40B4-BE49-F238E27FC236}">
                <a16:creationId xmlns:a16="http://schemas.microsoft.com/office/drawing/2014/main" id="{DBE2CA78-5A93-4DBD-9A1D-DEEF8F7B3D32}"/>
              </a:ext>
            </a:extLst>
          </p:cNvPr>
          <p:cNvSpPr txBox="1"/>
          <p:nvPr/>
        </p:nvSpPr>
        <p:spPr>
          <a:xfrm>
            <a:off x="8051679" y="428978"/>
            <a:ext cx="1567032"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telegraf.conf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13" name="그림 12">
            <a:extLst>
              <a:ext uri="{FF2B5EF4-FFF2-40B4-BE49-F238E27FC236}">
                <a16:creationId xmlns:a16="http://schemas.microsoft.com/office/drawing/2014/main" id="{C59AAC1E-71D5-402A-9E79-A2CB610893F2}"/>
              </a:ext>
            </a:extLst>
          </p:cNvPr>
          <p:cNvPicPr>
            <a:picLocks noChangeAspect="1"/>
          </p:cNvPicPr>
          <p:nvPr/>
        </p:nvPicPr>
        <p:blipFill>
          <a:blip r:embed="rId2"/>
          <a:stretch>
            <a:fillRect/>
          </a:stretch>
        </p:blipFill>
        <p:spPr>
          <a:xfrm>
            <a:off x="677334" y="4337505"/>
            <a:ext cx="4584524" cy="1585037"/>
          </a:xfrm>
          <a:prstGeom prst="rect">
            <a:avLst/>
          </a:prstGeom>
        </p:spPr>
      </p:pic>
      <p:cxnSp>
        <p:nvCxnSpPr>
          <p:cNvPr id="15" name="직선 화살표 연결선 14">
            <a:extLst>
              <a:ext uri="{FF2B5EF4-FFF2-40B4-BE49-F238E27FC236}">
                <a16:creationId xmlns:a16="http://schemas.microsoft.com/office/drawing/2014/main" id="{5686260C-720D-4433-A6D3-E7E0C0E2DA52}"/>
              </a:ext>
            </a:extLst>
          </p:cNvPr>
          <p:cNvCxnSpPr>
            <a:cxnSpLocks/>
          </p:cNvCxnSpPr>
          <p:nvPr/>
        </p:nvCxnSpPr>
        <p:spPr>
          <a:xfrm flipV="1">
            <a:off x="2419109" y="1117600"/>
            <a:ext cx="3160334" cy="207701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E4443B7-E29E-477D-B133-D882EA5740C4}"/>
              </a:ext>
            </a:extLst>
          </p:cNvPr>
          <p:cNvSpPr txBox="1"/>
          <p:nvPr/>
        </p:nvSpPr>
        <p:spPr>
          <a:xfrm>
            <a:off x="4605971" y="6581001"/>
            <a:ext cx="7532318" cy="276999"/>
          </a:xfrm>
          <a:prstGeom prst="rect">
            <a:avLst/>
          </a:prstGeom>
          <a:solidFill>
            <a:schemeClr val="bg1"/>
          </a:solidFill>
          <a:ln>
            <a:solidFill>
              <a:schemeClr val="accent1">
                <a:shade val="50000"/>
              </a:schemeClr>
            </a:solidFill>
          </a:ln>
        </p:spPr>
        <p:txBody>
          <a:bodyPr wrap="none" rtlCol="0">
            <a:spAutoFit/>
          </a:bodyPr>
          <a:lstStyle/>
          <a:p>
            <a:r>
              <a:rPr lang="en-US" altLang="ko-KR" sz="1200" dirty="0" err="1"/>
              <a:t>telegraf</a:t>
            </a:r>
            <a:r>
              <a:rPr lang="en-US" altLang="ko-KR" sz="1200" dirty="0"/>
              <a:t> configuration docs :https://github.com/chanwit/telegraf/blob/master/docs/CONFIGURATION.md</a:t>
            </a:r>
            <a:endParaRPr lang="ko-KR" altLang="en-US" sz="1200" dirty="0"/>
          </a:p>
        </p:txBody>
      </p:sp>
    </p:spTree>
    <p:extLst>
      <p:ext uri="{BB962C8B-B14F-4D97-AF65-F5344CB8AC3E}">
        <p14:creationId xmlns:p14="http://schemas.microsoft.com/office/powerpoint/2010/main" val="38004221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7177E0-3ED9-4092-A87B-658F04FCCD33}"/>
              </a:ext>
            </a:extLst>
          </p:cNvPr>
          <p:cNvSpPr txBox="1"/>
          <p:nvPr/>
        </p:nvSpPr>
        <p:spPr>
          <a:xfrm>
            <a:off x="131037" y="907541"/>
            <a:ext cx="11801320" cy="5262979"/>
          </a:xfrm>
          <a:prstGeom prst="rect">
            <a:avLst/>
          </a:prstGeom>
          <a:solidFill>
            <a:schemeClr val="bg1"/>
          </a:solidFill>
          <a:ln>
            <a:solidFill>
              <a:srgbClr val="0000FF"/>
            </a:solidFill>
          </a:ln>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KafkaConsumer</a:t>
            </a:r>
            <a:endParaRPr lang="en-US" altLang="ko-KR" sz="1600" dirty="0"/>
          </a:p>
          <a:p>
            <a:r>
              <a:rPr lang="en-US" altLang="ko-KR" sz="1600" dirty="0"/>
              <a:t>import json</a:t>
            </a:r>
          </a:p>
          <a:p>
            <a:r>
              <a:rPr lang="en-US" altLang="ko-KR" sz="1600" dirty="0"/>
              <a:t>consumer = </a:t>
            </a:r>
            <a:r>
              <a:rPr lang="en-US" altLang="ko-KR" sz="1600" dirty="0" err="1"/>
              <a:t>KafkaConsumer</a:t>
            </a:r>
            <a:r>
              <a:rPr lang="en-US" altLang="ko-KR" sz="1600" dirty="0"/>
              <a:t>('</a:t>
            </a:r>
            <a:r>
              <a:rPr lang="en-US" altLang="ko-KR" sz="1600" dirty="0" err="1"/>
              <a:t>kopo</a:t>
            </a:r>
            <a:r>
              <a:rPr lang="en-US" altLang="ko-KR" sz="1600" dirty="0"/>
              <a:t>-topic',</a:t>
            </a:r>
            <a:r>
              <a:rPr lang="en-US" altLang="ko-KR" sz="1600" dirty="0" err="1"/>
              <a:t>group_id</a:t>
            </a:r>
            <a:r>
              <a:rPr lang="en-US" altLang="ko-KR" sz="1600" dirty="0"/>
              <a:t>='</a:t>
            </a:r>
            <a:r>
              <a:rPr lang="en-US" altLang="ko-KR" sz="1600" dirty="0" err="1"/>
              <a:t>kopo</a:t>
            </a:r>
            <a:r>
              <a:rPr lang="en-US" altLang="ko-KR" sz="1600" dirty="0"/>
              <a:t>-consumer',</a:t>
            </a:r>
            <a:r>
              <a:rPr lang="en-US" altLang="ko-KR" sz="1600" dirty="0" err="1"/>
              <a:t>bootstrap_servers</a:t>
            </a:r>
            <a:r>
              <a:rPr lang="en-US" altLang="ko-KR" sz="1600" dirty="0"/>
              <a:t>='master:9092,slave1:9092,slave2:9092',enable_auto_commit=</a:t>
            </a:r>
            <a:r>
              <a:rPr lang="en-US" altLang="ko-KR" sz="1600" dirty="0" err="1"/>
              <a:t>True,auto_offset_reset</a:t>
            </a:r>
            <a:r>
              <a:rPr lang="en-US" altLang="ko-KR" sz="1600" dirty="0"/>
              <a:t>='latest',</a:t>
            </a:r>
            <a:r>
              <a:rPr lang="en-US" altLang="ko-KR" sz="1600" dirty="0" err="1"/>
              <a:t>fetch_min_bytes</a:t>
            </a:r>
            <a:r>
              <a:rPr lang="en-US" altLang="ko-KR" sz="1600" dirty="0"/>
              <a:t>=1)</a:t>
            </a:r>
          </a:p>
          <a:p>
            <a:endParaRPr lang="en-US" altLang="ko-KR" sz="1600" dirty="0"/>
          </a:p>
          <a:p>
            <a:r>
              <a:rPr lang="en-US" altLang="ko-KR" sz="1600" dirty="0"/>
              <a:t>while True:</a:t>
            </a:r>
          </a:p>
          <a:p>
            <a:r>
              <a:rPr lang="en-US" altLang="ko-KR" sz="1600" dirty="0"/>
              <a:t>        message = </a:t>
            </a:r>
            <a:r>
              <a:rPr lang="en-US" altLang="ko-KR" sz="1600" dirty="0" err="1"/>
              <a:t>consumer.poll</a:t>
            </a:r>
            <a:r>
              <a:rPr lang="en-US" altLang="ko-KR" sz="1600" dirty="0"/>
              <a:t>(1.0)</a:t>
            </a:r>
          </a:p>
          <a:p>
            <a:endParaRPr lang="en-US" altLang="ko-KR" sz="1600" dirty="0"/>
          </a:p>
          <a:p>
            <a:r>
              <a:rPr lang="en-US" altLang="ko-KR" sz="1600" dirty="0"/>
              <a:t>        for </a:t>
            </a:r>
            <a:r>
              <a:rPr lang="en-US" altLang="ko-KR" sz="1600" dirty="0" err="1"/>
              <a:t>tp</a:t>
            </a:r>
            <a:r>
              <a:rPr lang="en-US" altLang="ko-KR" sz="1600" dirty="0"/>
              <a:t>, mg in </a:t>
            </a:r>
            <a:r>
              <a:rPr lang="en-US" altLang="ko-KR" sz="1600" dirty="0" err="1"/>
              <a:t>message.items</a:t>
            </a:r>
            <a:r>
              <a:rPr lang="en-US" altLang="ko-KR" sz="1600" dirty="0"/>
              <a:t>():</a:t>
            </a:r>
          </a:p>
          <a:p>
            <a:r>
              <a:rPr lang="en-US" altLang="ko-KR" sz="1600" dirty="0"/>
              <a:t>                for m in mg:</a:t>
            </a:r>
          </a:p>
          <a:p>
            <a:r>
              <a:rPr lang="en-US" altLang="ko-KR" sz="1600" dirty="0"/>
              <a:t>                        print("%s : %d %d : key=%s value=%s" % ( </a:t>
            </a:r>
            <a:r>
              <a:rPr lang="en-US" altLang="ko-KR" sz="1600" dirty="0" err="1"/>
              <a:t>tp.topic</a:t>
            </a:r>
            <a:r>
              <a:rPr lang="en-US" altLang="ko-KR" sz="1600" dirty="0"/>
              <a:t>, </a:t>
            </a:r>
            <a:r>
              <a:rPr lang="en-US" altLang="ko-KR" sz="1600" dirty="0" err="1"/>
              <a:t>tp.partition</a:t>
            </a:r>
            <a:r>
              <a:rPr lang="en-US" altLang="ko-KR" sz="1600" dirty="0"/>
              <a:t>, </a:t>
            </a:r>
            <a:r>
              <a:rPr lang="en-US" altLang="ko-KR" sz="1600" dirty="0" err="1"/>
              <a:t>m.offset</a:t>
            </a:r>
            <a:r>
              <a:rPr lang="en-US" altLang="ko-KR" sz="1600" dirty="0"/>
              <a:t>, </a:t>
            </a:r>
            <a:r>
              <a:rPr lang="en-US" altLang="ko-KR" sz="1600" dirty="0" err="1"/>
              <a:t>m.key</a:t>
            </a:r>
            <a:r>
              <a:rPr lang="en-US" altLang="ko-KR" sz="1600" dirty="0"/>
              <a:t>, </a:t>
            </a:r>
            <a:r>
              <a:rPr lang="en-US" altLang="ko-KR" sz="1600" dirty="0" err="1"/>
              <a:t>m.value</a:t>
            </a:r>
            <a:r>
              <a:rPr lang="en-US" altLang="ko-KR" sz="1600" dirty="0"/>
              <a:t>))</a:t>
            </a:r>
          </a:p>
          <a:p>
            <a:r>
              <a:rPr lang="en-US" altLang="ko-KR" sz="1600" dirty="0"/>
              <a:t>                        print("-----------------------------------------------------")</a:t>
            </a:r>
          </a:p>
          <a:p>
            <a:r>
              <a:rPr lang="en-US" altLang="ko-KR" sz="1600" dirty="0"/>
              <a:t>                        </a:t>
            </a:r>
            <a:r>
              <a:rPr lang="en-US" altLang="ko-KR" sz="1600" dirty="0" err="1"/>
              <a:t>str_temp</a:t>
            </a:r>
            <a:r>
              <a:rPr lang="en-US" altLang="ko-KR" sz="1600" dirty="0"/>
              <a:t>  = </a:t>
            </a:r>
            <a:r>
              <a:rPr lang="en-US" altLang="ko-KR" sz="1600" dirty="0" err="1"/>
              <a:t>m.value.decode</a:t>
            </a:r>
            <a:r>
              <a:rPr lang="en-US" altLang="ko-KR" sz="1600" dirty="0"/>
              <a:t>("utf-8")</a:t>
            </a:r>
          </a:p>
          <a:p>
            <a:r>
              <a:rPr lang="en-US" altLang="ko-KR" sz="1600" dirty="0"/>
              <a:t>                        </a:t>
            </a:r>
            <a:r>
              <a:rPr lang="en-US" altLang="ko-KR" sz="1600" dirty="0" err="1"/>
              <a:t>str_temp.replace</a:t>
            </a:r>
            <a:r>
              <a:rPr lang="en-US" altLang="ko-KR" sz="1600" dirty="0"/>
              <a:t>('=',':')</a:t>
            </a:r>
          </a:p>
          <a:p>
            <a:r>
              <a:rPr lang="en-US" altLang="ko-KR" sz="1600" dirty="0"/>
              <a:t>                        info = </a:t>
            </a:r>
            <a:r>
              <a:rPr lang="en-US" altLang="ko-KR" sz="1600" dirty="0" err="1"/>
              <a:t>str_temp.split</a:t>
            </a:r>
            <a:r>
              <a:rPr lang="en-US" altLang="ko-KR" sz="1600" dirty="0"/>
              <a:t>(',')</a:t>
            </a:r>
          </a:p>
          <a:p>
            <a:r>
              <a:rPr lang="en-US" altLang="ko-KR" sz="1600" dirty="0"/>
              <a:t>                        </a:t>
            </a:r>
            <a:r>
              <a:rPr lang="en-US" altLang="ko-KR" sz="1600" dirty="0" err="1"/>
              <a:t>textfile</a:t>
            </a:r>
            <a:r>
              <a:rPr lang="en-US" altLang="ko-KR" sz="1600" dirty="0"/>
              <a:t> = open("</a:t>
            </a:r>
            <a:r>
              <a:rPr lang="en-US" altLang="ko-KR" sz="1600" dirty="0" err="1"/>
              <a:t>outfile.txt","a</a:t>
            </a:r>
            <a:r>
              <a:rPr lang="en-US" altLang="ko-KR" sz="1600" dirty="0"/>
              <a:t>")</a:t>
            </a:r>
          </a:p>
          <a:p>
            <a:r>
              <a:rPr lang="en-US" altLang="ko-KR" sz="1600" dirty="0"/>
              <a:t>                        for </a:t>
            </a:r>
            <a:r>
              <a:rPr lang="en-US" altLang="ko-KR" sz="1600" dirty="0" err="1"/>
              <a:t>i</a:t>
            </a:r>
            <a:r>
              <a:rPr lang="en-US" altLang="ko-KR" sz="1600" dirty="0"/>
              <a:t> in range(0,len(info)):</a:t>
            </a:r>
          </a:p>
          <a:p>
            <a:r>
              <a:rPr lang="en-US" altLang="ko-KR" sz="1600" dirty="0"/>
              <a:t>                                print(info[</a:t>
            </a:r>
            <a:r>
              <a:rPr lang="en-US" altLang="ko-KR" sz="1600" dirty="0" err="1"/>
              <a:t>i</a:t>
            </a:r>
            <a:r>
              <a:rPr lang="en-US" altLang="ko-KR" sz="1600" dirty="0"/>
              <a:t>])</a:t>
            </a:r>
          </a:p>
          <a:p>
            <a:r>
              <a:rPr lang="en-US" altLang="ko-KR" sz="1600" dirty="0"/>
              <a:t>                                </a:t>
            </a:r>
            <a:r>
              <a:rPr lang="en-US" altLang="ko-KR" sz="1600" dirty="0" err="1"/>
              <a:t>textfile.write</a:t>
            </a:r>
            <a:r>
              <a:rPr lang="en-US" altLang="ko-KR" sz="1600" dirty="0"/>
              <a:t>(info[</a:t>
            </a:r>
            <a:r>
              <a:rPr lang="en-US" altLang="ko-KR" sz="1600" dirty="0" err="1"/>
              <a:t>i</a:t>
            </a:r>
            <a:r>
              <a:rPr lang="en-US" altLang="ko-KR" sz="1600" dirty="0"/>
              <a:t>]+'\n')</a:t>
            </a:r>
          </a:p>
          <a:p>
            <a:r>
              <a:rPr lang="en-US" altLang="ko-KR" sz="1600" dirty="0"/>
              <a:t>                        </a:t>
            </a:r>
            <a:r>
              <a:rPr lang="en-US" altLang="ko-KR" sz="1600" dirty="0" err="1"/>
              <a:t>textfile.close</a:t>
            </a:r>
            <a:r>
              <a:rPr lang="en-US" altLang="ko-KR" sz="1600" dirty="0"/>
              <a:t>()</a:t>
            </a:r>
            <a:endParaRPr lang="ko-KR" altLang="en-US" sz="1600" dirty="0"/>
          </a:p>
        </p:txBody>
      </p:sp>
      <p:sp>
        <p:nvSpPr>
          <p:cNvPr id="5" name="TextBox 4">
            <a:extLst>
              <a:ext uri="{FF2B5EF4-FFF2-40B4-BE49-F238E27FC236}">
                <a16:creationId xmlns:a16="http://schemas.microsoft.com/office/drawing/2014/main" id="{6002DAEC-278C-4393-B4F9-0030FD0BCD4E}"/>
              </a:ext>
            </a:extLst>
          </p:cNvPr>
          <p:cNvSpPr txBox="1"/>
          <p:nvPr/>
        </p:nvSpPr>
        <p:spPr>
          <a:xfrm>
            <a:off x="5127625" y="722875"/>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2B79B2B3-2D5C-47E5-93D0-67B0EE9D02B2}"/>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2" name="TextBox 1">
            <a:extLst>
              <a:ext uri="{FF2B5EF4-FFF2-40B4-BE49-F238E27FC236}">
                <a16:creationId xmlns:a16="http://schemas.microsoft.com/office/drawing/2014/main" id="{7DF3AAF4-E9D6-411B-94C1-86996B8FFD90}"/>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1306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53D9E-6DFA-4C6B-8FA4-CDA7063CDBB9}"/>
              </a:ext>
            </a:extLst>
          </p:cNvPr>
          <p:cNvSpPr txBox="1"/>
          <p:nvPr/>
        </p:nvSpPr>
        <p:spPr>
          <a:xfrm>
            <a:off x="7889934" y="4854223"/>
            <a:ext cx="2760692" cy="261610"/>
          </a:xfrm>
          <a:prstGeom prst="rect">
            <a:avLst/>
          </a:prstGeom>
          <a:noFill/>
        </p:spPr>
        <p:txBody>
          <a:bodyPr wrap="none" rtlCol="0">
            <a:spAutoFit/>
          </a:bodyPr>
          <a:lstStyle/>
          <a:p>
            <a:r>
              <a:rPr lang="en-US" altLang="ko-KR" sz="1100" i="1" dirty="0"/>
              <a:t>source : https://youtu.be/sWzwy39E8Vs</a:t>
            </a:r>
            <a:endParaRPr lang="ko-KR" altLang="en-US" sz="1100" i="1" dirty="0"/>
          </a:p>
        </p:txBody>
      </p:sp>
      <p:sp>
        <p:nvSpPr>
          <p:cNvPr id="6" name="TextBox 5">
            <a:extLst>
              <a:ext uri="{FF2B5EF4-FFF2-40B4-BE49-F238E27FC236}">
                <a16:creationId xmlns:a16="http://schemas.microsoft.com/office/drawing/2014/main" id="{7FAF1762-3AC3-4D53-8A4D-9E92C90FD4E5}"/>
              </a:ext>
            </a:extLst>
          </p:cNvPr>
          <p:cNvSpPr txBox="1"/>
          <p:nvPr/>
        </p:nvSpPr>
        <p:spPr>
          <a:xfrm>
            <a:off x="466532" y="5631497"/>
            <a:ext cx="9725739" cy="923330"/>
          </a:xfrm>
          <a:prstGeom prst="rect">
            <a:avLst/>
          </a:prstGeom>
          <a:noFill/>
        </p:spPr>
        <p:txBody>
          <a:bodyPr wrap="none" rtlCol="0">
            <a:spAutoFit/>
          </a:bodyPr>
          <a:lstStyle/>
          <a:p>
            <a:r>
              <a:rPr lang="ko-KR" altLang="en-US" dirty="0">
                <a:latin typeface="+mj-ea"/>
                <a:ea typeface="+mj-ea"/>
              </a:rPr>
              <a:t>데이터를 주고 받는 과정에서 작은 </a:t>
            </a:r>
            <a:r>
              <a:rPr lang="en-US" altLang="ko-KR" dirty="0">
                <a:latin typeface="+mj-ea"/>
                <a:ea typeface="+mj-ea"/>
              </a:rPr>
              <a:t>I/O </a:t>
            </a:r>
            <a:r>
              <a:rPr lang="ko-KR" altLang="en-US" dirty="0">
                <a:latin typeface="+mj-ea"/>
                <a:ea typeface="+mj-ea"/>
              </a:rPr>
              <a:t>빈번하게</a:t>
            </a:r>
            <a:r>
              <a:rPr lang="en-US" altLang="ko-KR" dirty="0">
                <a:latin typeface="+mj-ea"/>
                <a:ea typeface="+mj-ea"/>
              </a:rPr>
              <a:t> </a:t>
            </a:r>
            <a:r>
              <a:rPr lang="ko-KR" altLang="en-US" dirty="0">
                <a:latin typeface="+mj-ea"/>
                <a:ea typeface="+mj-ea"/>
              </a:rPr>
              <a:t>일어나면 속도 저하 됨</a:t>
            </a:r>
            <a:endParaRPr lang="en-US" altLang="ko-KR" dirty="0">
              <a:latin typeface="+mj-ea"/>
              <a:ea typeface="+mj-ea"/>
            </a:endParaRPr>
          </a:p>
          <a:p>
            <a:endParaRPr lang="en-US" altLang="ko-KR" dirty="0">
              <a:latin typeface="+mj-ea"/>
              <a:ea typeface="+mj-ea"/>
            </a:endParaRPr>
          </a:p>
          <a:p>
            <a:r>
              <a:rPr lang="ko-KR" altLang="en-US" dirty="0">
                <a:latin typeface="+mj-ea"/>
                <a:ea typeface="+mj-ea"/>
              </a:rPr>
              <a:t>카프카는 작은 </a:t>
            </a:r>
            <a:r>
              <a:rPr lang="en-US" altLang="ko-KR" dirty="0">
                <a:latin typeface="+mj-ea"/>
                <a:ea typeface="+mj-ea"/>
              </a:rPr>
              <a:t>I/O</a:t>
            </a:r>
            <a:r>
              <a:rPr lang="ko-KR" altLang="en-US" dirty="0">
                <a:latin typeface="+mj-ea"/>
                <a:ea typeface="+mj-ea"/>
              </a:rPr>
              <a:t>를 묶어서 처리하여 네트워크 오버헤드를 줄이고 배치 전송처리 속도 향상</a:t>
            </a:r>
            <a:endParaRPr lang="en-US" altLang="ko-KR" dirty="0">
              <a:latin typeface="+mj-ea"/>
              <a:ea typeface="+mj-ea"/>
            </a:endParaRPr>
          </a:p>
        </p:txBody>
      </p:sp>
      <p:sp>
        <p:nvSpPr>
          <p:cNvPr id="7" name="제목 1">
            <a:extLst>
              <a:ext uri="{FF2B5EF4-FFF2-40B4-BE49-F238E27FC236}">
                <a16:creationId xmlns:a16="http://schemas.microsoft.com/office/drawing/2014/main" id="{0A9C2939-48F5-40ED-B380-87FD8FE6177F}"/>
              </a:ext>
            </a:extLst>
          </p:cNvPr>
          <p:cNvSpPr>
            <a:spLocks noGrp="1"/>
          </p:cNvSpPr>
          <p:nvPr>
            <p:ph type="title"/>
          </p:nvPr>
        </p:nvSpPr>
        <p:spPr>
          <a:xfrm>
            <a:off x="646891" y="171450"/>
            <a:ext cx="8596668" cy="1320800"/>
          </a:xfrm>
        </p:spPr>
        <p:txBody>
          <a:bodyPr/>
          <a:lstStyle/>
          <a:p>
            <a:r>
              <a:rPr lang="en-US" altLang="ko-KR" dirty="0"/>
              <a:t>Kafka working mechanism</a:t>
            </a:r>
            <a:endParaRPr lang="ko-KR" altLang="en-US" dirty="0"/>
          </a:p>
        </p:txBody>
      </p:sp>
      <p:sp>
        <p:nvSpPr>
          <p:cNvPr id="8" name="TextBox 7">
            <a:extLst>
              <a:ext uri="{FF2B5EF4-FFF2-40B4-BE49-F238E27FC236}">
                <a16:creationId xmlns:a16="http://schemas.microsoft.com/office/drawing/2014/main" id="{CB2E32EE-58BF-48B2-981D-50E8F8D8AC03}"/>
              </a:ext>
            </a:extLst>
          </p:cNvPr>
          <p:cNvSpPr txBox="1"/>
          <p:nvPr/>
        </p:nvSpPr>
        <p:spPr>
          <a:xfrm>
            <a:off x="8886315" y="881634"/>
            <a:ext cx="1913537" cy="88761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200" b="1" i="0" dirty="0" err="1">
                <a:solidFill>
                  <a:srgbClr val="333333"/>
                </a:solidFill>
                <a:effectLst/>
                <a:latin typeface="+mj-ea"/>
                <a:ea typeface="+mj-ea"/>
              </a:rPr>
              <a:t>batch.size</a:t>
            </a:r>
            <a:r>
              <a:rPr lang="en-US" altLang="ko-KR" sz="1200" b="0" i="0" dirty="0">
                <a:solidFill>
                  <a:srgbClr val="333333"/>
                </a:solidFill>
                <a:effectLst/>
                <a:latin typeface="+mj-ea"/>
                <a:ea typeface="+mj-ea"/>
              </a:rPr>
              <a:t>: </a:t>
            </a:r>
            <a:r>
              <a:rPr lang="en-US" altLang="ko-KR" sz="1200" dirty="0">
                <a:solidFill>
                  <a:srgbClr val="333333"/>
                </a:solidFill>
                <a:latin typeface="+mj-ea"/>
                <a:ea typeface="+mj-ea"/>
              </a:rPr>
              <a:t>16KB</a:t>
            </a:r>
            <a:endParaRPr lang="en-US" altLang="ko-KR" sz="1200" b="0" i="0" dirty="0">
              <a:solidFill>
                <a:srgbClr val="333333"/>
              </a:solidFill>
              <a:effectLst/>
              <a:latin typeface="+mj-ea"/>
              <a:ea typeface="+mj-ea"/>
            </a:endParaRPr>
          </a:p>
          <a:p>
            <a:pPr>
              <a:lnSpc>
                <a:spcPct val="150000"/>
              </a:lnSpc>
            </a:pPr>
            <a:r>
              <a:rPr lang="en-US" altLang="ko-KR" sz="1200" b="1" i="0" dirty="0">
                <a:solidFill>
                  <a:srgbClr val="333333"/>
                </a:solidFill>
                <a:effectLst/>
                <a:latin typeface="+mj-ea"/>
                <a:ea typeface="+mj-ea"/>
              </a:rPr>
              <a:t>linger.ms : </a:t>
            </a:r>
            <a:r>
              <a:rPr lang="ko-KR" altLang="en-US" sz="1200" dirty="0">
                <a:solidFill>
                  <a:srgbClr val="333333"/>
                </a:solidFill>
                <a:latin typeface="+mj-ea"/>
                <a:ea typeface="+mj-ea"/>
              </a:rPr>
              <a:t> </a:t>
            </a:r>
            <a:r>
              <a:rPr lang="en-US" altLang="ko-KR" sz="1200" dirty="0">
                <a:solidFill>
                  <a:srgbClr val="333333"/>
                </a:solidFill>
                <a:latin typeface="+mj-ea"/>
                <a:ea typeface="+mj-ea"/>
              </a:rPr>
              <a:t>0</a:t>
            </a:r>
          </a:p>
          <a:p>
            <a:pPr>
              <a:lnSpc>
                <a:spcPct val="150000"/>
              </a:lnSpc>
            </a:pPr>
            <a:r>
              <a:rPr lang="en-US" altLang="ko-KR" sz="1200" b="1" dirty="0" err="1">
                <a:solidFill>
                  <a:srgbClr val="333333"/>
                </a:solidFill>
                <a:latin typeface="+mj-ea"/>
                <a:ea typeface="+mj-ea"/>
              </a:rPr>
              <a:t>max.request.size</a:t>
            </a:r>
            <a:r>
              <a:rPr lang="en-US" altLang="ko-KR" sz="1200" b="1" dirty="0">
                <a:solidFill>
                  <a:srgbClr val="333333"/>
                </a:solidFill>
                <a:latin typeface="+mj-ea"/>
                <a:ea typeface="+mj-ea"/>
              </a:rPr>
              <a:t> </a:t>
            </a:r>
            <a:r>
              <a:rPr lang="en-US" altLang="ko-KR" sz="1200" b="1" i="0" dirty="0">
                <a:solidFill>
                  <a:srgbClr val="333333"/>
                </a:solidFill>
                <a:effectLst/>
                <a:latin typeface="+mj-ea"/>
                <a:ea typeface="+mj-ea"/>
              </a:rPr>
              <a:t>: </a:t>
            </a:r>
            <a:r>
              <a:rPr lang="en-US" altLang="ko-KR" sz="1200" dirty="0">
                <a:solidFill>
                  <a:srgbClr val="333333"/>
                </a:solidFill>
                <a:latin typeface="+mj-ea"/>
                <a:ea typeface="+mj-ea"/>
              </a:rPr>
              <a:t>1MB</a:t>
            </a:r>
          </a:p>
        </p:txBody>
      </p:sp>
      <p:sp>
        <p:nvSpPr>
          <p:cNvPr id="2" name="TextBox 1">
            <a:extLst>
              <a:ext uri="{FF2B5EF4-FFF2-40B4-BE49-F238E27FC236}">
                <a16:creationId xmlns:a16="http://schemas.microsoft.com/office/drawing/2014/main" id="{3125BF7B-BFA7-4AFA-FD6C-803B32053F27}"/>
              </a:ext>
            </a:extLst>
          </p:cNvPr>
          <p:cNvSpPr txBox="1"/>
          <p:nvPr/>
        </p:nvSpPr>
        <p:spPr>
          <a:xfrm>
            <a:off x="7889934" y="4592613"/>
            <a:ext cx="4054315" cy="261610"/>
          </a:xfrm>
          <a:prstGeom prst="rect">
            <a:avLst/>
          </a:prstGeom>
          <a:noFill/>
        </p:spPr>
        <p:txBody>
          <a:bodyPr wrap="none" rtlCol="0">
            <a:spAutoFit/>
          </a:bodyPr>
          <a:lstStyle/>
          <a:p>
            <a:pPr algn="l"/>
            <a:r>
              <a:rPr lang="en-US" altLang="ko-KR" sz="1100" b="0" i="0" dirty="0">
                <a:effectLst/>
                <a:latin typeface="Roboto" panose="02000000000000000000" pitchFamily="2" charset="0"/>
              </a:rPr>
              <a:t>Kafka Conference Seoul 2019, Producer</a:t>
            </a:r>
            <a:r>
              <a:rPr lang="ko-KR" altLang="en-US" sz="1100" b="0" i="0" dirty="0">
                <a:effectLst/>
                <a:latin typeface="Roboto" panose="02000000000000000000" pitchFamily="2" charset="0"/>
              </a:rPr>
              <a:t>와 </a:t>
            </a:r>
            <a:r>
              <a:rPr lang="en-US" altLang="ko-KR" sz="1100" b="0" i="0" dirty="0">
                <a:effectLst/>
                <a:latin typeface="Roboto" panose="02000000000000000000" pitchFamily="2" charset="0"/>
              </a:rPr>
              <a:t>Consumer, </a:t>
            </a:r>
            <a:r>
              <a:rPr lang="ko-KR" altLang="en-US" sz="1100" b="0" i="0" dirty="0" err="1">
                <a:effectLst/>
                <a:latin typeface="Roboto" panose="02000000000000000000" pitchFamily="2" charset="0"/>
              </a:rPr>
              <a:t>강한구</a:t>
            </a:r>
            <a:r>
              <a:rPr lang="en-US" altLang="ko-KR" sz="1100" b="0" i="0" dirty="0">
                <a:effectLst/>
                <a:latin typeface="Roboto" panose="02000000000000000000" pitchFamily="2" charset="0"/>
              </a:rPr>
              <a:t>, </a:t>
            </a:r>
          </a:p>
        </p:txBody>
      </p:sp>
      <p:pic>
        <p:nvPicPr>
          <p:cNvPr id="9" name="그림 8">
            <a:extLst>
              <a:ext uri="{FF2B5EF4-FFF2-40B4-BE49-F238E27FC236}">
                <a16:creationId xmlns:a16="http://schemas.microsoft.com/office/drawing/2014/main" id="{A808C977-99B9-318B-96C1-E9182DC393FE}"/>
              </a:ext>
            </a:extLst>
          </p:cNvPr>
          <p:cNvPicPr>
            <a:picLocks noChangeAspect="1"/>
          </p:cNvPicPr>
          <p:nvPr/>
        </p:nvPicPr>
        <p:blipFill>
          <a:blip r:embed="rId3"/>
          <a:stretch>
            <a:fillRect/>
          </a:stretch>
        </p:blipFill>
        <p:spPr>
          <a:xfrm>
            <a:off x="247751" y="764838"/>
            <a:ext cx="7591425" cy="4057650"/>
          </a:xfrm>
          <a:prstGeom prst="rect">
            <a:avLst/>
          </a:prstGeom>
        </p:spPr>
      </p:pic>
      <p:pic>
        <p:nvPicPr>
          <p:cNvPr id="13" name="그림 12">
            <a:extLst>
              <a:ext uri="{FF2B5EF4-FFF2-40B4-BE49-F238E27FC236}">
                <a16:creationId xmlns:a16="http://schemas.microsoft.com/office/drawing/2014/main" id="{C524B823-177B-61E3-F5AE-3494E0C764E0}"/>
              </a:ext>
            </a:extLst>
          </p:cNvPr>
          <p:cNvPicPr>
            <a:picLocks noChangeAspect="1"/>
          </p:cNvPicPr>
          <p:nvPr/>
        </p:nvPicPr>
        <p:blipFill>
          <a:blip r:embed="rId4"/>
          <a:stretch>
            <a:fillRect/>
          </a:stretch>
        </p:blipFill>
        <p:spPr>
          <a:xfrm>
            <a:off x="6365677" y="1752634"/>
            <a:ext cx="3429000" cy="2828925"/>
          </a:xfrm>
          <a:prstGeom prst="rect">
            <a:avLst/>
          </a:prstGeom>
        </p:spPr>
      </p:pic>
    </p:spTree>
    <p:extLst>
      <p:ext uri="{BB962C8B-B14F-4D97-AF65-F5344CB8AC3E}">
        <p14:creationId xmlns:p14="http://schemas.microsoft.com/office/powerpoint/2010/main" val="36789987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A6A5FD3-7D84-4CEA-9A56-383616B55281}"/>
              </a:ext>
            </a:extLst>
          </p:cNvPr>
          <p:cNvPicPr>
            <a:picLocks noChangeAspect="1"/>
          </p:cNvPicPr>
          <p:nvPr/>
        </p:nvPicPr>
        <p:blipFill>
          <a:blip r:embed="rId2"/>
          <a:stretch>
            <a:fillRect/>
          </a:stretch>
        </p:blipFill>
        <p:spPr>
          <a:xfrm>
            <a:off x="5957938" y="2077156"/>
            <a:ext cx="4619751" cy="3674533"/>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15F0114-F70D-4B03-84FC-0F5DECB5A090}"/>
              </a:ext>
            </a:extLst>
          </p:cNvPr>
          <p:cNvSpPr>
            <a:spLocks noGrp="1"/>
          </p:cNvSpPr>
          <p:nvPr>
            <p:ph type="title"/>
          </p:nvPr>
        </p:nvSpPr>
        <p:spPr>
          <a:xfrm>
            <a:off x="1535288" y="0"/>
            <a:ext cx="8596668" cy="1320800"/>
          </a:xfrm>
        </p:spPr>
        <p:txBody>
          <a:bodyPr/>
          <a:lstStyle/>
          <a:p>
            <a:r>
              <a:rPr lang="en-US" altLang="ko-KR" dirty="0"/>
              <a:t>Run and Test</a:t>
            </a:r>
            <a:endParaRPr lang="ko-KR" altLang="en-US" dirty="0"/>
          </a:p>
        </p:txBody>
      </p:sp>
      <p:sp>
        <p:nvSpPr>
          <p:cNvPr id="6" name="TextBox 5">
            <a:extLst>
              <a:ext uri="{FF2B5EF4-FFF2-40B4-BE49-F238E27FC236}">
                <a16:creationId xmlns:a16="http://schemas.microsoft.com/office/drawing/2014/main" id="{697CAC27-F56D-42EB-A42B-BAC2A333C4F1}"/>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pic>
        <p:nvPicPr>
          <p:cNvPr id="7" name="그림 6">
            <a:extLst>
              <a:ext uri="{FF2B5EF4-FFF2-40B4-BE49-F238E27FC236}">
                <a16:creationId xmlns:a16="http://schemas.microsoft.com/office/drawing/2014/main" id="{B3C35CE7-8CD5-4932-9E18-E64AF1DBC135}"/>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A2B6FF-AE04-41C4-BE0F-8AD638560F5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DA64A4E-EAC8-4C2E-80F1-3AC9E9EF6D5B}"/>
              </a:ext>
            </a:extLst>
          </p:cNvPr>
          <p:cNvSpPr txBox="1"/>
          <p:nvPr/>
        </p:nvSpPr>
        <p:spPr>
          <a:xfrm>
            <a:off x="5957938" y="1707824"/>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42DFA145-DA5F-4327-BC45-ADC13360ACD8}"/>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A82D4B6-B217-41A7-8D8E-25E84D0AAFDF}"/>
              </a:ext>
            </a:extLst>
          </p:cNvPr>
          <p:cNvSpPr txBox="1"/>
          <p:nvPr/>
        </p:nvSpPr>
        <p:spPr>
          <a:xfrm>
            <a:off x="1510365" y="948643"/>
            <a:ext cx="2339265" cy="338554"/>
          </a:xfrm>
          <a:prstGeom prst="rect">
            <a:avLst/>
          </a:prstGeom>
          <a:solidFill>
            <a:schemeClr val="bg1"/>
          </a:solidFill>
          <a:ln>
            <a:solidFill>
              <a:srgbClr val="0000FF"/>
            </a:solidFill>
          </a:ln>
        </p:spPr>
        <p:txBody>
          <a:bodyPr wrap="square" rtlCol="0">
            <a:spAutoFit/>
          </a:bodyPr>
          <a:lstStyle/>
          <a:p>
            <a:r>
              <a:rPr lang="en-US" altLang="ko-KR" sz="1600" dirty="0"/>
              <a:t>python consumer7.py</a:t>
            </a:r>
            <a:endParaRPr lang="ko-KR" altLang="en-US" sz="1600" dirty="0"/>
          </a:p>
        </p:txBody>
      </p:sp>
    </p:spTree>
    <p:extLst>
      <p:ext uri="{BB962C8B-B14F-4D97-AF65-F5344CB8AC3E}">
        <p14:creationId xmlns:p14="http://schemas.microsoft.com/office/powerpoint/2010/main" val="30269752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51DC09B-5FFA-4FCC-9D5C-A8C8D5925C55}"/>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5" name="TextBox 4">
            <a:extLst>
              <a:ext uri="{FF2B5EF4-FFF2-40B4-BE49-F238E27FC236}">
                <a16:creationId xmlns:a16="http://schemas.microsoft.com/office/drawing/2014/main" id="{76394C4C-A686-4CEE-8ADA-A655D6CF5CA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82F25A98-26B4-4DF4-B833-133C89D8C880}"/>
              </a:ext>
            </a:extLst>
          </p:cNvPr>
          <p:cNvSpPr txBox="1"/>
          <p:nvPr/>
        </p:nvSpPr>
        <p:spPr>
          <a:xfrm>
            <a:off x="1298222" y="3160889"/>
            <a:ext cx="45719" cy="369332"/>
          </a:xfrm>
          <a:prstGeom prst="rect">
            <a:avLst/>
          </a:prstGeom>
          <a:noFill/>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67806650-6DB0-403B-8456-54B86C9886D0}"/>
              </a:ext>
            </a:extLst>
          </p:cNvPr>
          <p:cNvSpPr txBox="1"/>
          <p:nvPr/>
        </p:nvSpPr>
        <p:spPr>
          <a:xfrm>
            <a:off x="2878667" y="671691"/>
            <a:ext cx="9202910" cy="6186309"/>
          </a:xfrm>
          <a:prstGeom prst="rect">
            <a:avLst/>
          </a:prstGeom>
          <a:solidFill>
            <a:schemeClr val="bg1"/>
          </a:solidFill>
          <a:ln>
            <a:solidFill>
              <a:srgbClr val="0000FF"/>
            </a:solidFill>
          </a:ln>
        </p:spPr>
        <p:txBody>
          <a:bodyPr wrap="squar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org.apache.kafka.clients.consumer.ConsumerRecord</a:t>
            </a:r>
            <a:r>
              <a:rPr lang="en-US" altLang="ko-KR" sz="1200" dirty="0"/>
              <a:t>;</a:t>
            </a:r>
          </a:p>
          <a:p>
            <a:r>
              <a:rPr lang="en-US" altLang="ko-KR" sz="1200" dirty="0"/>
              <a:t>import </a:t>
            </a:r>
            <a:r>
              <a:rPr lang="en-US" altLang="ko-KR" sz="1200" dirty="0" err="1"/>
              <a:t>org.apache.kafka.clients.consumer.ConsumerRecords</a:t>
            </a:r>
            <a:r>
              <a:rPr lang="en-US" altLang="ko-KR" sz="1200" dirty="0"/>
              <a:t>;</a:t>
            </a:r>
          </a:p>
          <a:p>
            <a:r>
              <a:rPr lang="en-US" altLang="ko-KR" sz="1200" dirty="0"/>
              <a:t>import </a:t>
            </a:r>
            <a:r>
              <a:rPr lang="en-US" altLang="ko-KR" sz="1200" dirty="0" err="1"/>
              <a:t>org.apache.kafka.clients.consumer.KafkaConsumer</a:t>
            </a:r>
            <a:r>
              <a:rPr lang="en-US" altLang="ko-KR" sz="1200" dirty="0"/>
              <a:t>;</a:t>
            </a:r>
          </a:p>
          <a:p>
            <a:r>
              <a:rPr lang="en-US" altLang="ko-KR" sz="1200" dirty="0"/>
              <a:t>import </a:t>
            </a:r>
            <a:r>
              <a:rPr lang="en-US" altLang="ko-KR" sz="1200" dirty="0" err="1"/>
              <a:t>java.util.Arrays</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MyConsumerTelegraf</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b="1" dirty="0" err="1">
                <a:solidFill>
                  <a:srgbClr val="FF0000"/>
                </a:solidFill>
              </a:rPr>
              <a:t>configs.put</a:t>
            </a:r>
            <a:r>
              <a:rPr lang="en-US" altLang="ko-KR" sz="1200" b="1" dirty="0">
                <a:solidFill>
                  <a:srgbClr val="FF0000"/>
                </a:solidFill>
              </a:rPr>
              <a:t>("</a:t>
            </a:r>
            <a:r>
              <a:rPr lang="en-US" altLang="ko-KR" sz="1200" b="1" dirty="0" err="1">
                <a:solidFill>
                  <a:srgbClr val="FF0000"/>
                </a:solidFill>
              </a:rPr>
              <a:t>bootstrap.servers</a:t>
            </a:r>
            <a:r>
              <a:rPr lang="en-US" altLang="ko-KR" sz="1200" b="1" dirty="0">
                <a:solidFill>
                  <a:srgbClr val="FF0000"/>
                </a:solidFill>
              </a:rPr>
              <a:t>", "master:9092,slave1:9092,slave2:9092");     </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String&gt; consumer = new </a:t>
            </a:r>
            <a:r>
              <a:rPr lang="en-US" altLang="ko-KR" sz="1200" dirty="0" err="1"/>
              <a:t>KafkaConsumer</a:t>
            </a:r>
            <a:r>
              <a:rPr lang="en-US" altLang="ko-KR" sz="1200" dirty="0"/>
              <a:t>&lt;String, String&gt;(configs);    </a:t>
            </a:r>
            <a:endParaRPr lang="ko-KR" altLang="en-US" sz="1200" dirty="0"/>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-topic")</a:t>
            </a:r>
            <a:r>
              <a:rPr lang="en-US" altLang="ko-KR" sz="1200" dirty="0"/>
              <a:t>);      // topic </a:t>
            </a:r>
            <a:r>
              <a:rPr lang="ko-KR" altLang="en-US" sz="1200" dirty="0"/>
              <a:t>설정</a:t>
            </a:r>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String&gt;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String&gt;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b="1" dirty="0" err="1">
                <a:solidFill>
                  <a:srgbClr val="FF0000"/>
                </a:solidFill>
              </a:rPr>
              <a:t>topic"</a:t>
            </a:r>
            <a:r>
              <a:rPr lang="en-US" altLang="ko-KR" sz="1200" dirty="0" err="1"/>
              <a:t>.equals</a:t>
            </a:r>
            <a:r>
              <a:rPr lang="en-US" altLang="ko-KR" sz="1200" dirty="0"/>
              <a:t>(s)) {</a:t>
            </a:r>
          </a:p>
          <a:p>
            <a:r>
              <a:rPr lang="en-US" altLang="ko-KR" sz="1200" dirty="0"/>
              <a:t>                    </a:t>
            </a:r>
            <a:r>
              <a:rPr lang="en-US" altLang="ko-KR" sz="1200" dirty="0" err="1"/>
              <a:t>System.out.println</a:t>
            </a:r>
            <a:r>
              <a:rPr lang="en-US" altLang="ko-KR" sz="1200" dirty="0"/>
              <a:t>("offset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a:t>
            </a:r>
          </a:p>
          <a:p>
            <a:r>
              <a:rPr lang="en-US" altLang="ko-KR" sz="1200" dirty="0"/>
              <a:t>    }</a:t>
            </a:r>
          </a:p>
          <a:p>
            <a:r>
              <a:rPr lang="en-US" altLang="ko-KR" sz="1200" dirty="0"/>
              <a:t>}</a:t>
            </a:r>
            <a:endParaRPr lang="ko-KR" altLang="en-US" sz="1200" dirty="0"/>
          </a:p>
        </p:txBody>
      </p:sp>
      <p:sp>
        <p:nvSpPr>
          <p:cNvPr id="9" name="TextBox 8">
            <a:extLst>
              <a:ext uri="{FF2B5EF4-FFF2-40B4-BE49-F238E27FC236}">
                <a16:creationId xmlns:a16="http://schemas.microsoft.com/office/drawing/2014/main" id="{E2530656-ACFE-4B30-AE9F-82EB7FF2DFA1}"/>
              </a:ext>
            </a:extLst>
          </p:cNvPr>
          <p:cNvSpPr txBox="1"/>
          <p:nvPr/>
        </p:nvSpPr>
        <p:spPr>
          <a:xfrm>
            <a:off x="6840501" y="475734"/>
            <a:ext cx="2844177" cy="369332"/>
          </a:xfrm>
          <a:prstGeom prst="rect">
            <a:avLst/>
          </a:prstGeom>
          <a:solidFill>
            <a:schemeClr val="bg1"/>
          </a:solidFill>
          <a:ln>
            <a:solidFill>
              <a:srgbClr val="0000FF"/>
            </a:solidFill>
          </a:ln>
        </p:spPr>
        <p:txBody>
          <a:bodyPr wrap="none" rtlCol="0">
            <a:spAutoFit/>
          </a:bodyPr>
          <a:lstStyle/>
          <a:p>
            <a:r>
              <a:rPr lang="pt-BR" altLang="ko-KR" sz="1800" dirty="0"/>
              <a:t>MyConsumerTelegraf.java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6F822914-1DE0-472A-90BF-08B7A79722B8}"/>
              </a:ext>
            </a:extLst>
          </p:cNvPr>
          <p:cNvSpPr txBox="1"/>
          <p:nvPr/>
        </p:nvSpPr>
        <p:spPr>
          <a:xfrm>
            <a:off x="6840501" y="158214"/>
            <a:ext cx="4485185" cy="276999"/>
          </a:xfrm>
          <a:prstGeom prst="rect">
            <a:avLst/>
          </a:prstGeom>
          <a:solidFill>
            <a:schemeClr val="bg1"/>
          </a:solidFill>
          <a:ln>
            <a:solidFill>
              <a:srgbClr val="0000FF"/>
            </a:solidFill>
          </a:ln>
        </p:spPr>
        <p:txBody>
          <a:bodyPr wrap="square" rtlCol="0">
            <a:spAutoFit/>
          </a:bodyPr>
          <a:lstStyle/>
          <a:p>
            <a:r>
              <a:rPr lang="pt-BR" altLang="ko-KR" sz="1200" dirty="0"/>
              <a:t> vi src/main/java/com/kopo/kafka/MyConsumerTelegraf.java</a:t>
            </a:r>
          </a:p>
        </p:txBody>
      </p:sp>
    </p:spTree>
    <p:extLst>
      <p:ext uri="{BB962C8B-B14F-4D97-AF65-F5344CB8AC3E}">
        <p14:creationId xmlns:p14="http://schemas.microsoft.com/office/powerpoint/2010/main" val="14978983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01426-C931-468F-B729-B56752D36256}"/>
              </a:ext>
            </a:extLst>
          </p:cNvPr>
          <p:cNvSpPr txBox="1"/>
          <p:nvPr/>
        </p:nvSpPr>
        <p:spPr>
          <a:xfrm>
            <a:off x="1657002" y="914399"/>
            <a:ext cx="10399531" cy="1015663"/>
          </a:xfrm>
          <a:prstGeom prst="rect">
            <a:avLst/>
          </a:prstGeom>
          <a:solidFill>
            <a:schemeClr val="bg1"/>
          </a:solidFill>
          <a:ln>
            <a:solidFill>
              <a:srgbClr val="0000FF"/>
            </a:solidFill>
          </a:ln>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com.kopo.kafka.MyConsumerTelegraf</a:t>
            </a:r>
            <a:endParaRPr lang="ko-KR" altLang="en-US" sz="1200" dirty="0"/>
          </a:p>
        </p:txBody>
      </p:sp>
      <p:sp>
        <p:nvSpPr>
          <p:cNvPr id="5" name="제목 1">
            <a:extLst>
              <a:ext uri="{FF2B5EF4-FFF2-40B4-BE49-F238E27FC236}">
                <a16:creationId xmlns:a16="http://schemas.microsoft.com/office/drawing/2014/main" id="{90BE2680-7954-46D8-AD68-74067ADE9BE3}"/>
              </a:ext>
            </a:extLst>
          </p:cNvPr>
          <p:cNvSpPr>
            <a:spLocks noGrp="1"/>
          </p:cNvSpPr>
          <p:nvPr>
            <p:ph type="title"/>
          </p:nvPr>
        </p:nvSpPr>
        <p:spPr>
          <a:xfrm>
            <a:off x="1535288" y="0"/>
            <a:ext cx="8596668" cy="1320800"/>
          </a:xfrm>
        </p:spPr>
        <p:txBody>
          <a:bodyPr/>
          <a:lstStyle/>
          <a:p>
            <a:r>
              <a:rPr lang="en-US" altLang="ko-KR" dirty="0"/>
              <a:t>Build and Test</a:t>
            </a:r>
            <a:endParaRPr lang="ko-KR" altLang="en-US" dirty="0"/>
          </a:p>
        </p:txBody>
      </p:sp>
      <p:sp>
        <p:nvSpPr>
          <p:cNvPr id="6" name="TextBox 5">
            <a:extLst>
              <a:ext uri="{FF2B5EF4-FFF2-40B4-BE49-F238E27FC236}">
                <a16:creationId xmlns:a16="http://schemas.microsoft.com/office/drawing/2014/main" id="{A04CC932-A800-45E6-A69A-6016FA781310}"/>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pic>
        <p:nvPicPr>
          <p:cNvPr id="8" name="그림 7">
            <a:extLst>
              <a:ext uri="{FF2B5EF4-FFF2-40B4-BE49-F238E27FC236}">
                <a16:creationId xmlns:a16="http://schemas.microsoft.com/office/drawing/2014/main" id="{176070C5-4F13-45D6-A1E7-42A61134027A}"/>
              </a:ext>
            </a:extLst>
          </p:cNvPr>
          <p:cNvPicPr>
            <a:picLocks noChangeAspect="1"/>
          </p:cNvPicPr>
          <p:nvPr/>
        </p:nvPicPr>
        <p:blipFill>
          <a:blip r:embed="rId2"/>
          <a:stretch>
            <a:fillRect/>
          </a:stretch>
        </p:blipFill>
        <p:spPr>
          <a:xfrm>
            <a:off x="5998633" y="2844461"/>
            <a:ext cx="6057900" cy="3914775"/>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70A45CB8-8143-492D-AC9F-077110D0680F}"/>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1F642C9-AC7D-4FF0-8118-0A0149FC000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2" name="TextBox 11">
            <a:extLst>
              <a:ext uri="{FF2B5EF4-FFF2-40B4-BE49-F238E27FC236}">
                <a16:creationId xmlns:a16="http://schemas.microsoft.com/office/drawing/2014/main" id="{70D4DA89-EB17-4826-9938-8297A3738052}"/>
              </a:ext>
            </a:extLst>
          </p:cNvPr>
          <p:cNvSpPr txBox="1"/>
          <p:nvPr/>
        </p:nvSpPr>
        <p:spPr>
          <a:xfrm>
            <a:off x="7560720" y="2475129"/>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3" name="화살표: 오른쪽 12">
            <a:extLst>
              <a:ext uri="{FF2B5EF4-FFF2-40B4-BE49-F238E27FC236}">
                <a16:creationId xmlns:a16="http://schemas.microsoft.com/office/drawing/2014/main" id="{2DE487E7-F2EB-4B36-9DEB-18A226B18AC9}"/>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3476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Streaming Data Source to Kafka</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#3</a:t>
            </a:r>
          </a:p>
        </p:txBody>
      </p:sp>
    </p:spTree>
    <p:extLst>
      <p:ext uri="{BB962C8B-B14F-4D97-AF65-F5344CB8AC3E}">
        <p14:creationId xmlns:p14="http://schemas.microsoft.com/office/powerpoint/2010/main" val="1136879453"/>
      </p:ext>
    </p:extLst>
  </p:cSld>
  <p:clrMapOvr>
    <a:overrideClrMapping bg1="dk1" tx1="lt1" bg2="dk2" tx2="lt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489CC2E0-0975-4610-9858-A4C3B729CE35}"/>
              </a:ext>
            </a:extLst>
          </p:cNvPr>
          <p:cNvSpPr>
            <a:spLocks noGrp="1"/>
          </p:cNvSpPr>
          <p:nvPr>
            <p:ph type="title"/>
          </p:nvPr>
        </p:nvSpPr>
        <p:spPr/>
        <p:txBody>
          <a:bodyPr/>
          <a:lstStyle/>
          <a:p>
            <a:r>
              <a:rPr lang="en-US" altLang="ko-KR" dirty="0"/>
              <a:t>Intro</a:t>
            </a:r>
            <a:endParaRPr lang="ko-KR" altLang="en-US" dirty="0"/>
          </a:p>
        </p:txBody>
      </p:sp>
      <p:pic>
        <p:nvPicPr>
          <p:cNvPr id="8" name="그림 7">
            <a:extLst>
              <a:ext uri="{FF2B5EF4-FFF2-40B4-BE49-F238E27FC236}">
                <a16:creationId xmlns:a16="http://schemas.microsoft.com/office/drawing/2014/main" id="{3F8080FB-5101-4D9F-B43A-5F72F3289089}"/>
              </a:ext>
            </a:extLst>
          </p:cNvPr>
          <p:cNvPicPr>
            <a:picLocks noChangeAspect="1"/>
          </p:cNvPicPr>
          <p:nvPr/>
        </p:nvPicPr>
        <p:blipFill>
          <a:blip r:embed="rId2"/>
          <a:stretch>
            <a:fillRect/>
          </a:stretch>
        </p:blipFill>
        <p:spPr>
          <a:xfrm>
            <a:off x="2917998" y="1641475"/>
            <a:ext cx="5762625" cy="2438400"/>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6F7408F2-66D5-4D42-9610-19DB69E9076F}"/>
              </a:ext>
            </a:extLst>
          </p:cNvPr>
          <p:cNvPicPr>
            <a:picLocks noChangeAspect="1"/>
          </p:cNvPicPr>
          <p:nvPr/>
        </p:nvPicPr>
        <p:blipFill>
          <a:blip r:embed="rId3"/>
          <a:stretch>
            <a:fillRect/>
          </a:stretch>
        </p:blipFill>
        <p:spPr>
          <a:xfrm>
            <a:off x="575734" y="4564945"/>
            <a:ext cx="5772150" cy="1905000"/>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5BC8547D-5C93-4697-B121-520743BE2CB5}"/>
              </a:ext>
            </a:extLst>
          </p:cNvPr>
          <p:cNvPicPr>
            <a:picLocks noChangeAspect="1"/>
          </p:cNvPicPr>
          <p:nvPr/>
        </p:nvPicPr>
        <p:blipFill>
          <a:blip r:embed="rId4"/>
          <a:stretch>
            <a:fillRect/>
          </a:stretch>
        </p:blipFill>
        <p:spPr>
          <a:xfrm>
            <a:off x="6242755" y="4288720"/>
            <a:ext cx="5676900" cy="245745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A97BD7D-4517-467F-89F1-A47CF6C3E67E}"/>
              </a:ext>
            </a:extLst>
          </p:cNvPr>
          <p:cNvSpPr txBox="1"/>
          <p:nvPr/>
        </p:nvSpPr>
        <p:spPr>
          <a:xfrm>
            <a:off x="0" y="6582531"/>
            <a:ext cx="6168676" cy="261610"/>
          </a:xfrm>
          <a:prstGeom prst="rect">
            <a:avLst/>
          </a:prstGeom>
          <a:noFill/>
        </p:spPr>
        <p:txBody>
          <a:bodyPr wrap="none" rtlCol="0">
            <a:spAutoFit/>
          </a:bodyPr>
          <a:lstStyle/>
          <a:p>
            <a:r>
              <a:rPr lang="en-US" altLang="ko-KR" sz="1100" i="1" dirty="0"/>
              <a:t>https://www.quora.com/Where-can-I-find-public-or-free-real-time-or-streaming-data-sources</a:t>
            </a:r>
            <a:endParaRPr lang="ko-KR" altLang="en-US" sz="1100" i="1" dirty="0"/>
          </a:p>
        </p:txBody>
      </p:sp>
    </p:spTree>
    <p:extLst>
      <p:ext uri="{BB962C8B-B14F-4D97-AF65-F5344CB8AC3E}">
        <p14:creationId xmlns:p14="http://schemas.microsoft.com/office/powerpoint/2010/main" val="39175531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8B0B6-064F-4395-A37A-0B591CF37822}"/>
              </a:ext>
            </a:extLst>
          </p:cNvPr>
          <p:cNvSpPr>
            <a:spLocks noGrp="1"/>
          </p:cNvSpPr>
          <p:nvPr>
            <p:ph type="title"/>
          </p:nvPr>
        </p:nvSpPr>
        <p:spPr>
          <a:xfrm>
            <a:off x="622124" y="22578"/>
            <a:ext cx="8596668" cy="1320800"/>
          </a:xfrm>
        </p:spPr>
        <p:txBody>
          <a:bodyPr/>
          <a:lstStyle/>
          <a:p>
            <a:r>
              <a:rPr lang="en-US" altLang="ko-KR" dirty="0"/>
              <a:t>Wikipedia </a:t>
            </a:r>
            <a:r>
              <a:rPr lang="en-US" altLang="ko-KR" dirty="0" err="1"/>
              <a:t>EventStreams</a:t>
            </a:r>
            <a:endParaRPr lang="ko-KR" altLang="en-US" dirty="0"/>
          </a:p>
        </p:txBody>
      </p:sp>
      <p:pic>
        <p:nvPicPr>
          <p:cNvPr id="4" name="그림 3">
            <a:extLst>
              <a:ext uri="{FF2B5EF4-FFF2-40B4-BE49-F238E27FC236}">
                <a16:creationId xmlns:a16="http://schemas.microsoft.com/office/drawing/2014/main" id="{F5DF36F4-0A85-46E0-9ADA-C2E0E075ABDD}"/>
              </a:ext>
            </a:extLst>
          </p:cNvPr>
          <p:cNvPicPr>
            <a:picLocks noChangeAspect="1"/>
          </p:cNvPicPr>
          <p:nvPr/>
        </p:nvPicPr>
        <p:blipFill>
          <a:blip r:embed="rId2"/>
          <a:stretch>
            <a:fillRect/>
          </a:stretch>
        </p:blipFill>
        <p:spPr>
          <a:xfrm>
            <a:off x="0" y="1310572"/>
            <a:ext cx="12192000" cy="2500132"/>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1B3B405F-D07A-49A5-A820-A6908398AF7C}"/>
              </a:ext>
            </a:extLst>
          </p:cNvPr>
          <p:cNvPicPr>
            <a:picLocks noChangeAspect="1"/>
          </p:cNvPicPr>
          <p:nvPr/>
        </p:nvPicPr>
        <p:blipFill>
          <a:blip r:embed="rId3"/>
          <a:stretch>
            <a:fillRect/>
          </a:stretch>
        </p:blipFill>
        <p:spPr>
          <a:xfrm>
            <a:off x="2551289" y="3892597"/>
            <a:ext cx="6305025" cy="251417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B69FFDA-7839-4C42-AB95-5D6C49919C9B}"/>
              </a:ext>
            </a:extLst>
          </p:cNvPr>
          <p:cNvSpPr txBox="1"/>
          <p:nvPr/>
        </p:nvSpPr>
        <p:spPr>
          <a:xfrm>
            <a:off x="4920458" y="6488668"/>
            <a:ext cx="7271542" cy="369332"/>
          </a:xfrm>
          <a:prstGeom prst="rect">
            <a:avLst/>
          </a:prstGeom>
          <a:noFill/>
        </p:spPr>
        <p:txBody>
          <a:bodyPr wrap="none" rtlCol="0">
            <a:spAutoFit/>
          </a:bodyPr>
          <a:lstStyle/>
          <a:p>
            <a:r>
              <a:rPr lang="en-US" altLang="ko-KR" dirty="0"/>
              <a:t>https://wikitech.wikimedia.org/wiki/Event_Platform/EventStreams</a:t>
            </a:r>
            <a:endParaRPr lang="ko-KR" altLang="en-US" dirty="0"/>
          </a:p>
        </p:txBody>
      </p:sp>
    </p:spTree>
    <p:extLst>
      <p:ext uri="{BB962C8B-B14F-4D97-AF65-F5344CB8AC3E}">
        <p14:creationId xmlns:p14="http://schemas.microsoft.com/office/powerpoint/2010/main" val="27982142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B9043C-0B75-4FFF-8BC6-F665B6810CD0}"/>
              </a:ext>
            </a:extLst>
          </p:cNvPr>
          <p:cNvSpPr>
            <a:spLocks noGrp="1"/>
          </p:cNvSpPr>
          <p:nvPr>
            <p:ph type="title"/>
          </p:nvPr>
        </p:nvSpPr>
        <p:spPr>
          <a:xfrm>
            <a:off x="609601" y="225778"/>
            <a:ext cx="8596668" cy="1320800"/>
          </a:xfrm>
        </p:spPr>
        <p:txBody>
          <a:bodyPr/>
          <a:lstStyle/>
          <a:p>
            <a:r>
              <a:rPr lang="en-US" altLang="ko-KR" dirty="0"/>
              <a:t>Need to install 3</a:t>
            </a:r>
            <a:r>
              <a:rPr lang="en-US" altLang="ko-KR" baseline="30000" dirty="0"/>
              <a:t>rd</a:t>
            </a:r>
            <a:r>
              <a:rPr lang="en-US" altLang="ko-KR" dirty="0"/>
              <a:t> party python library</a:t>
            </a:r>
            <a:endParaRPr lang="ko-KR" altLang="en-US" dirty="0"/>
          </a:p>
        </p:txBody>
      </p:sp>
      <p:sp>
        <p:nvSpPr>
          <p:cNvPr id="5" name="TextBox 4">
            <a:extLst>
              <a:ext uri="{FF2B5EF4-FFF2-40B4-BE49-F238E27FC236}">
                <a16:creationId xmlns:a16="http://schemas.microsoft.com/office/drawing/2014/main" id="{CFBCB98D-1BE4-4897-B8DE-F750F36B8962}"/>
              </a:ext>
            </a:extLst>
          </p:cNvPr>
          <p:cNvSpPr txBox="1"/>
          <p:nvPr/>
        </p:nvSpPr>
        <p:spPr>
          <a:xfrm>
            <a:off x="8270734" y="6358493"/>
            <a:ext cx="3921266" cy="369332"/>
          </a:xfrm>
          <a:prstGeom prst="rect">
            <a:avLst/>
          </a:prstGeom>
          <a:noFill/>
        </p:spPr>
        <p:txBody>
          <a:bodyPr wrap="none" rtlCol="0">
            <a:spAutoFit/>
          </a:bodyPr>
          <a:lstStyle/>
          <a:p>
            <a:r>
              <a:rPr lang="en-US" altLang="ko-KR" dirty="0"/>
              <a:t>https://pypi.org/project/sseclient/</a:t>
            </a:r>
            <a:endParaRPr lang="ko-KR" altLang="en-US" dirty="0"/>
          </a:p>
        </p:txBody>
      </p:sp>
      <p:pic>
        <p:nvPicPr>
          <p:cNvPr id="7" name="그림 6">
            <a:extLst>
              <a:ext uri="{FF2B5EF4-FFF2-40B4-BE49-F238E27FC236}">
                <a16:creationId xmlns:a16="http://schemas.microsoft.com/office/drawing/2014/main" id="{7E2A15C8-1E56-43EC-9957-64C75A9EE5CC}"/>
              </a:ext>
            </a:extLst>
          </p:cNvPr>
          <p:cNvPicPr>
            <a:picLocks noChangeAspect="1"/>
          </p:cNvPicPr>
          <p:nvPr/>
        </p:nvPicPr>
        <p:blipFill>
          <a:blip r:embed="rId2"/>
          <a:stretch>
            <a:fillRect/>
          </a:stretch>
        </p:blipFill>
        <p:spPr>
          <a:xfrm>
            <a:off x="746689" y="1085334"/>
            <a:ext cx="7772400" cy="54578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34EB250-EF0D-4092-A42E-1C444E07EDF9}"/>
              </a:ext>
            </a:extLst>
          </p:cNvPr>
          <p:cNvSpPr txBox="1"/>
          <p:nvPr/>
        </p:nvSpPr>
        <p:spPr>
          <a:xfrm>
            <a:off x="609601" y="3814246"/>
            <a:ext cx="2551288" cy="622287"/>
          </a:xfrm>
          <a:prstGeom prst="rect">
            <a:avLst/>
          </a:prstGeom>
          <a:noFill/>
          <a:ln w="31750">
            <a:solidFill>
              <a:srgbClr val="0000FF"/>
            </a:solidFill>
          </a:ln>
        </p:spPr>
        <p:txBody>
          <a:bodyPr wrap="square" rtlCol="0">
            <a:spAutoFit/>
          </a:bodyPr>
          <a:lstStyle/>
          <a:p>
            <a:endParaRPr lang="ko-KR" altLang="en-US" dirty="0"/>
          </a:p>
        </p:txBody>
      </p:sp>
    </p:spTree>
    <p:extLst>
      <p:ext uri="{BB962C8B-B14F-4D97-AF65-F5344CB8AC3E}">
        <p14:creationId xmlns:p14="http://schemas.microsoft.com/office/powerpoint/2010/main" val="31175769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7A0341CA-6E9E-4E35-8F47-0EA0B82ED233}"/>
              </a:ext>
            </a:extLst>
          </p:cNvPr>
          <p:cNvSpPr txBox="1"/>
          <p:nvPr/>
        </p:nvSpPr>
        <p:spPr>
          <a:xfrm>
            <a:off x="0" y="1758795"/>
            <a:ext cx="6651180" cy="34163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import json</a:t>
            </a:r>
          </a:p>
          <a:p>
            <a:r>
              <a:rPr lang="en-US" altLang="ko-KR" dirty="0"/>
              <a:t>from </a:t>
            </a:r>
            <a:r>
              <a:rPr lang="en-US" altLang="ko-KR" dirty="0" err="1"/>
              <a:t>sseclient</a:t>
            </a:r>
            <a:r>
              <a:rPr lang="en-US" altLang="ko-KR" dirty="0"/>
              <a:t> import </a:t>
            </a:r>
            <a:r>
              <a:rPr lang="en-US" altLang="ko-KR" dirty="0" err="1"/>
              <a:t>SSEClient</a:t>
            </a:r>
            <a:r>
              <a:rPr lang="en-US" altLang="ko-KR" dirty="0"/>
              <a:t> as </a:t>
            </a:r>
            <a:r>
              <a:rPr lang="en-US" altLang="ko-KR" dirty="0" err="1"/>
              <a:t>EventSource</a:t>
            </a:r>
            <a:endParaRPr lang="en-US" altLang="ko-KR" dirty="0"/>
          </a:p>
          <a:p>
            <a:endParaRPr lang="en-US" altLang="ko-KR" dirty="0"/>
          </a:p>
          <a:p>
            <a:r>
              <a:rPr lang="en-US" altLang="ko-KR" dirty="0" err="1"/>
              <a:t>url</a:t>
            </a:r>
            <a:r>
              <a:rPr lang="en-US" altLang="ko-KR" dirty="0"/>
              <a:t> = 'https://stream.wikimedia.org/v2/stream/</a:t>
            </a:r>
            <a:r>
              <a:rPr lang="en-US" altLang="ko-KR" dirty="0" err="1"/>
              <a:t>recentchange</a:t>
            </a:r>
            <a:r>
              <a:rPr lang="en-US" altLang="ko-KR" dirty="0"/>
              <a:t>'</a:t>
            </a:r>
          </a:p>
          <a:p>
            <a:r>
              <a:rPr lang="en-US" altLang="ko-KR" dirty="0"/>
              <a:t>for event in </a:t>
            </a:r>
            <a:r>
              <a:rPr lang="en-US" altLang="ko-KR" dirty="0" err="1"/>
              <a:t>EventSource</a:t>
            </a:r>
            <a:r>
              <a:rPr lang="en-US" altLang="ko-KR" dirty="0"/>
              <a:t>(</a:t>
            </a:r>
            <a:r>
              <a:rPr lang="en-US" altLang="ko-KR" dirty="0" err="1"/>
              <a:t>url</a:t>
            </a:r>
            <a:r>
              <a:rPr lang="en-US" altLang="ko-KR" dirty="0"/>
              <a:t>):</a:t>
            </a:r>
          </a:p>
          <a:p>
            <a:r>
              <a:rPr lang="en-US" altLang="ko-KR" dirty="0"/>
              <a:t>    if </a:t>
            </a:r>
            <a:r>
              <a:rPr lang="en-US" altLang="ko-KR" dirty="0" err="1"/>
              <a:t>event.</a:t>
            </a:r>
            <a:r>
              <a:rPr lang="en-US" altLang="ko-KR" b="1" dirty="0" err="1">
                <a:solidFill>
                  <a:srgbClr val="FF0000"/>
                </a:solidFill>
              </a:rPr>
              <a:t>event</a:t>
            </a:r>
            <a:r>
              <a:rPr lang="en-US" altLang="ko-KR" dirty="0"/>
              <a:t> == 'message':</a:t>
            </a:r>
          </a:p>
          <a:p>
            <a:r>
              <a:rPr lang="en-US" altLang="ko-KR" dirty="0"/>
              <a:t>        try:</a:t>
            </a:r>
          </a:p>
          <a:p>
            <a:r>
              <a:rPr lang="en-US" altLang="ko-KR" dirty="0"/>
              <a:t>            change = </a:t>
            </a:r>
            <a:r>
              <a:rPr lang="en-US" altLang="ko-KR" dirty="0" err="1"/>
              <a:t>json.loads</a:t>
            </a:r>
            <a:r>
              <a:rPr lang="en-US" altLang="ko-KR" dirty="0"/>
              <a:t>(</a:t>
            </a:r>
            <a:r>
              <a:rPr lang="en-US" altLang="ko-KR" dirty="0" err="1"/>
              <a:t>event.</a:t>
            </a:r>
            <a:r>
              <a:rPr lang="en-US" altLang="ko-KR" b="1" dirty="0" err="1">
                <a:solidFill>
                  <a:srgbClr val="FF0000"/>
                </a:solidFill>
              </a:rPr>
              <a:t>data</a:t>
            </a:r>
            <a:r>
              <a:rPr lang="en-US" altLang="ko-KR" dirty="0"/>
              <a:t>)</a:t>
            </a:r>
          </a:p>
          <a:p>
            <a:r>
              <a:rPr lang="en-US" altLang="ko-KR" dirty="0"/>
              <a:t>        except </a:t>
            </a:r>
            <a:r>
              <a:rPr lang="en-US" altLang="ko-KR" dirty="0" err="1"/>
              <a:t>ValueError</a:t>
            </a:r>
            <a:r>
              <a:rPr lang="en-US" altLang="ko-KR" dirty="0"/>
              <a:t>:</a:t>
            </a:r>
          </a:p>
          <a:p>
            <a:r>
              <a:rPr lang="en-US" altLang="ko-KR" dirty="0"/>
              <a:t>            pass</a:t>
            </a:r>
          </a:p>
          <a:p>
            <a:r>
              <a:rPr lang="en-US" altLang="ko-KR" dirty="0"/>
              <a:t>        else:</a:t>
            </a:r>
          </a:p>
          <a:p>
            <a:r>
              <a:rPr lang="en-US" altLang="ko-KR" dirty="0"/>
              <a:t>            print('{</a:t>
            </a:r>
            <a:r>
              <a:rPr lang="en-US" altLang="ko-KR" b="1" dirty="0">
                <a:solidFill>
                  <a:srgbClr val="0000FF"/>
                </a:solidFill>
              </a:rPr>
              <a:t>user</a:t>
            </a:r>
            <a:r>
              <a:rPr lang="en-US" altLang="ko-KR" dirty="0"/>
              <a:t>} edited {</a:t>
            </a:r>
            <a:r>
              <a:rPr lang="en-US" altLang="ko-KR" b="1" dirty="0">
                <a:solidFill>
                  <a:srgbClr val="0000FF"/>
                </a:solidFill>
              </a:rPr>
              <a:t>title</a:t>
            </a:r>
            <a:r>
              <a:rPr lang="en-US" altLang="ko-KR" dirty="0"/>
              <a:t>}'.format(**change))</a:t>
            </a:r>
            <a:endParaRPr lang="ko-KR" altLang="en-US" dirty="0"/>
          </a:p>
        </p:txBody>
      </p:sp>
      <p:sp>
        <p:nvSpPr>
          <p:cNvPr id="4" name="TextBox 3">
            <a:extLst>
              <a:ext uri="{FF2B5EF4-FFF2-40B4-BE49-F238E27FC236}">
                <a16:creationId xmlns:a16="http://schemas.microsoft.com/office/drawing/2014/main" id="{7DDE1A58-0A1A-4F15-B089-E2CCCAE507CD}"/>
              </a:ext>
            </a:extLst>
          </p:cNvPr>
          <p:cNvSpPr txBox="1"/>
          <p:nvPr/>
        </p:nvSpPr>
        <p:spPr>
          <a:xfrm>
            <a:off x="2135808" y="1574129"/>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CBB4DD94-ECA1-491A-919A-D41814FED42A}"/>
              </a:ext>
            </a:extLst>
          </p:cNvPr>
          <p:cNvSpPr txBox="1"/>
          <p:nvPr/>
        </p:nvSpPr>
        <p:spPr>
          <a:xfrm>
            <a:off x="5838979" y="3711323"/>
            <a:ext cx="6353021" cy="261610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event</a:t>
            </a:r>
            <a:r>
              <a:rPr lang="en-US" altLang="ko-KR" sz="1200" dirty="0"/>
              <a:t>: message</a:t>
            </a:r>
          </a:p>
          <a:p>
            <a:r>
              <a:rPr lang="en-US" altLang="ko-KR" sz="1200" dirty="0"/>
              <a:t>id: [{"topic":"eqiad.mediawiki.recentchange","partition":0,"timestamp":1643898005001},…</a:t>
            </a:r>
          </a:p>
          <a:p>
            <a:r>
              <a:rPr lang="en-US" altLang="ko-KR" sz="1200" b="1" dirty="0">
                <a:solidFill>
                  <a:srgbClr val="FF0000"/>
                </a:solidFill>
              </a:rPr>
              <a:t>data</a:t>
            </a:r>
            <a:r>
              <a:rPr lang="en-US" altLang="ko-KR" sz="1200" dirty="0"/>
              <a:t>: {"$schema":"/</a:t>
            </a:r>
            <a:r>
              <a:rPr lang="en-US" altLang="ko-KR" sz="1200" dirty="0" err="1"/>
              <a:t>mediawiki</a:t>
            </a:r>
            <a:r>
              <a:rPr lang="en-US" altLang="ko-KR" sz="1200" dirty="0"/>
              <a:t>/</a:t>
            </a:r>
            <a:r>
              <a:rPr lang="en-US" altLang="ko-KR" sz="1200" dirty="0" err="1"/>
              <a:t>recentchange</a:t>
            </a:r>
            <a:r>
              <a:rPr lang="en-US" altLang="ko-KR" sz="1200" dirty="0"/>
              <a:t>/1.0.0",</a:t>
            </a:r>
          </a:p>
          <a:p>
            <a:r>
              <a:rPr lang="en-US" altLang="ko-KR" sz="1200" dirty="0"/>
              <a:t>               "meta":{"</a:t>
            </a:r>
            <a:r>
              <a:rPr lang="en-US" altLang="ko-KR" sz="1200" dirty="0" err="1"/>
              <a:t>uri</a:t>
            </a:r>
            <a:r>
              <a:rPr lang="en-US" altLang="ko-KR" sz="1200" dirty="0"/>
              <a:t>":"https://commons.wikimedia.org/wiki/</a:t>
            </a:r>
            <a:r>
              <a:rPr lang="en-US" altLang="ko-KR" sz="1200" dirty="0" err="1"/>
              <a:t>Category:GFDL</a:t>
            </a:r>
            <a:r>
              <a:rPr lang="en-US" altLang="ko-KR" sz="1200" dirty="0"/>
              <a:t>",</a:t>
            </a:r>
          </a:p>
          <a:p>
            <a:r>
              <a:rPr lang="en-US" altLang="ko-KR" sz="1200" dirty="0"/>
              <a:t>                             "dt":"2022-02-03T14:20:05Z",</a:t>
            </a:r>
          </a:p>
          <a:p>
            <a:r>
              <a:rPr lang="en-US" altLang="ko-KR" sz="1200" dirty="0"/>
              <a:t>                        "</a:t>
            </a:r>
            <a:r>
              <a:rPr lang="en-US" altLang="ko-KR" sz="1200" dirty="0" err="1"/>
              <a:t>domain":"commons.wikimedia.org</a:t>
            </a:r>
            <a:r>
              <a:rPr lang="en-US" altLang="ko-KR" sz="1200" dirty="0"/>
              <a:t>",</a:t>
            </a:r>
            <a:br>
              <a:rPr lang="en-US" altLang="ko-KR" sz="1200" dirty="0"/>
            </a:br>
            <a:r>
              <a:rPr lang="en-US" altLang="ko-KR" sz="1200" dirty="0"/>
              <a:t>                          "stream":"</a:t>
            </a:r>
            <a:r>
              <a:rPr lang="en-US" altLang="ko-KR" sz="1200" dirty="0" err="1"/>
              <a:t>mediawiki.recentchange</a:t>
            </a:r>
            <a:r>
              <a:rPr lang="en-US" altLang="ko-KR" sz="1200" dirty="0"/>
              <a:t>}</a:t>
            </a:r>
          </a:p>
          <a:p>
            <a:r>
              <a:rPr lang="en-US" altLang="ko-KR" sz="1600" dirty="0"/>
              <a:t>         ,"</a:t>
            </a:r>
            <a:r>
              <a:rPr lang="en-US" altLang="ko-KR" sz="1600" b="1" dirty="0">
                <a:solidFill>
                  <a:srgbClr val="0000FF"/>
                </a:solidFill>
              </a:rPr>
              <a:t>title</a:t>
            </a:r>
            <a:r>
              <a:rPr lang="en-US" altLang="ko-KR" sz="1600" dirty="0"/>
              <a:t>":"</a:t>
            </a:r>
            <a:r>
              <a:rPr lang="en-US" altLang="ko-KR" sz="1600" dirty="0" err="1"/>
              <a:t>Category:GFDL</a:t>
            </a:r>
            <a:r>
              <a:rPr lang="en-US" altLang="ko-KR" sz="1600" dirty="0"/>
              <a:t>",</a:t>
            </a:r>
            <a:br>
              <a:rPr lang="en-US" altLang="ko-KR" sz="1600" dirty="0"/>
            </a:br>
            <a:r>
              <a:rPr lang="en-US" altLang="ko-KR" sz="1200" dirty="0"/>
              <a:t>         "comment":"[[:</a:t>
            </a:r>
            <a:r>
              <a:rPr lang="en-US" altLang="ko-KR" sz="1200" dirty="0" err="1"/>
              <a:t>File:Papenburg</a:t>
            </a:r>
            <a:r>
              <a:rPr lang="en-US" altLang="ko-KR" sz="1200" dirty="0"/>
              <a:t> </a:t>
            </a:r>
            <a:r>
              <a:rPr lang="en-US" altLang="ko-KR" sz="1200" dirty="0" err="1"/>
              <a:t>Tunxdorf</a:t>
            </a:r>
            <a:r>
              <a:rPr lang="en-US" altLang="ko-KR" sz="1200" dirty="0"/>
              <a:t> - </a:t>
            </a:r>
            <a:r>
              <a:rPr lang="en-US" altLang="ko-KR" sz="1200" dirty="0" err="1"/>
              <a:t>Tunxdorfer</a:t>
            </a:r>
            <a:r>
              <a:rPr lang="en-US" altLang="ko-KR" sz="1200" dirty="0"/>
              <a:t> </a:t>
            </a:r>
            <a:r>
              <a:rPr lang="en-US" altLang="ko-KR" sz="1200" dirty="0" err="1"/>
              <a:t>Straße</a:t>
            </a:r>
            <a:r>
              <a:rPr lang="en-US" altLang="ko-KR" sz="1200" dirty="0"/>
              <a:t> - </a:t>
            </a:r>
            <a:r>
              <a:rPr lang="en-US" altLang="ko-KR" sz="1200" dirty="0" err="1"/>
              <a:t>Tunxdorfer</a:t>
            </a:r>
            <a:r>
              <a:rPr lang="en-US" altLang="ko-KR" sz="1200" dirty="0"/>
              <a:t> </a:t>
            </a:r>
            <a:r>
              <a:rPr lang="en-US" altLang="ko-KR" sz="1200" dirty="0" err="1"/>
              <a:t>Deich</a:t>
            </a:r>
            <a:r>
              <a:rPr lang="en-US" altLang="ko-KR" sz="1200" dirty="0"/>
              <a:t>…",</a:t>
            </a:r>
            <a:br>
              <a:rPr lang="en-US" altLang="ko-KR" sz="1200" dirty="0"/>
            </a:br>
            <a:r>
              <a:rPr lang="en-US" altLang="ko-KR" sz="1200" dirty="0"/>
              <a:t>       "timestamp":1643898005,</a:t>
            </a:r>
            <a:br>
              <a:rPr lang="en-US" altLang="ko-KR" sz="1200" dirty="0"/>
            </a:br>
            <a:r>
              <a:rPr lang="en-US" altLang="ko-KR" sz="1200" dirty="0"/>
              <a:t>            </a:t>
            </a:r>
            <a:r>
              <a:rPr lang="en-US" altLang="ko-KR" sz="1600" dirty="0"/>
              <a:t>"</a:t>
            </a:r>
            <a:r>
              <a:rPr lang="en-US" altLang="ko-KR" sz="1600" b="1" dirty="0">
                <a:solidFill>
                  <a:srgbClr val="0000FF"/>
                </a:solidFill>
              </a:rPr>
              <a:t>user</a:t>
            </a:r>
            <a:r>
              <a:rPr lang="en-US" altLang="ko-KR" sz="1600" dirty="0"/>
              <a:t>":"</a:t>
            </a:r>
            <a:r>
              <a:rPr lang="en-US" altLang="ko-KR" sz="1600" dirty="0" err="1"/>
              <a:t>Ies</a:t>
            </a:r>
            <a:r>
              <a:rPr lang="en-US" altLang="ko-KR" sz="1600" dirty="0"/>
              <a:t>",</a:t>
            </a:r>
            <a:br>
              <a:rPr lang="en-US" altLang="ko-KR" sz="1200" dirty="0"/>
            </a:br>
            <a:r>
              <a:rPr lang="en-US" altLang="ko-KR" sz="1200" dirty="0"/>
              <a:t>       "server_url":"https://commons.wikimedia.org",</a:t>
            </a:r>
            <a:br>
              <a:rPr lang="en-US" altLang="ko-KR" sz="1200" dirty="0"/>
            </a:br>
            <a:r>
              <a:rPr lang="en-US" altLang="ko-KR" sz="1200" dirty="0"/>
              <a:t>    "</a:t>
            </a:r>
            <a:r>
              <a:rPr lang="en-US" altLang="ko-KR" sz="1200" dirty="0" err="1"/>
              <a:t>server_name":"commons.wikimedia.org</a:t>
            </a:r>
            <a:r>
              <a:rPr lang="en-US" altLang="ko-KR" sz="1200" dirty="0"/>
              <a:t>",…&lt;</a:t>
            </a:r>
            <a:r>
              <a:rPr lang="ko-KR" altLang="en-US" sz="1200" dirty="0"/>
              <a:t>생략</a:t>
            </a:r>
            <a:r>
              <a:rPr lang="en-US" altLang="ko-KR" sz="1200" dirty="0"/>
              <a:t>&gt;…</a:t>
            </a:r>
            <a:endParaRPr lang="ko-KR" altLang="en-US" sz="1200" dirty="0"/>
          </a:p>
        </p:txBody>
      </p:sp>
      <p:sp>
        <p:nvSpPr>
          <p:cNvPr id="6" name="TextBox 5">
            <a:extLst>
              <a:ext uri="{FF2B5EF4-FFF2-40B4-BE49-F238E27FC236}">
                <a16:creationId xmlns:a16="http://schemas.microsoft.com/office/drawing/2014/main" id="{C5934D47-250E-4A9A-B287-D2F59D3C4F56}"/>
              </a:ext>
            </a:extLst>
          </p:cNvPr>
          <p:cNvSpPr txBox="1"/>
          <p:nvPr/>
        </p:nvSpPr>
        <p:spPr>
          <a:xfrm>
            <a:off x="8282608" y="3521126"/>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예시</a:t>
            </a:r>
          </a:p>
        </p:txBody>
      </p:sp>
      <p:pic>
        <p:nvPicPr>
          <p:cNvPr id="8" name="그림 7">
            <a:extLst>
              <a:ext uri="{FF2B5EF4-FFF2-40B4-BE49-F238E27FC236}">
                <a16:creationId xmlns:a16="http://schemas.microsoft.com/office/drawing/2014/main" id="{8C8F6C9F-87CE-4792-8F06-4AD24632566B}"/>
              </a:ext>
            </a:extLst>
          </p:cNvPr>
          <p:cNvPicPr>
            <a:picLocks noChangeAspect="1"/>
          </p:cNvPicPr>
          <p:nvPr/>
        </p:nvPicPr>
        <p:blipFill>
          <a:blip r:embed="rId2"/>
          <a:stretch>
            <a:fillRect/>
          </a:stretch>
        </p:blipFill>
        <p:spPr>
          <a:xfrm>
            <a:off x="7328514" y="325476"/>
            <a:ext cx="4186152" cy="2822638"/>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3AF32116-16CB-4545-92E3-4EE9161CB6AB}"/>
              </a:ext>
            </a:extLst>
          </p:cNvPr>
          <p:cNvCxnSpPr>
            <a:endCxn id="8" idx="1"/>
          </p:cNvCxnSpPr>
          <p:nvPr/>
        </p:nvCxnSpPr>
        <p:spPr>
          <a:xfrm flipV="1">
            <a:off x="6536267" y="1736795"/>
            <a:ext cx="792247" cy="107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2E409F-DD37-4CAB-ACD3-FF57B114A2AA}"/>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99197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3AFDF-159A-449B-9F43-221DDAB6BF5E}"/>
              </a:ext>
            </a:extLst>
          </p:cNvPr>
          <p:cNvSpPr>
            <a:spLocks noGrp="1"/>
          </p:cNvSpPr>
          <p:nvPr>
            <p:ph type="title"/>
          </p:nvPr>
        </p:nvSpPr>
        <p:spPr>
          <a:xfrm>
            <a:off x="338523" y="234796"/>
            <a:ext cx="8596668" cy="1320800"/>
          </a:xfrm>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AE8F050C-A131-4140-937B-C29C23AFC379}"/>
              </a:ext>
            </a:extLst>
          </p:cNvPr>
          <p:cNvSpPr txBox="1"/>
          <p:nvPr/>
        </p:nvSpPr>
        <p:spPr>
          <a:xfrm>
            <a:off x="338523" y="1510440"/>
            <a:ext cx="11176143" cy="520142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KafkaProducer</a:t>
            </a:r>
            <a:endParaRPr lang="en-US" altLang="ko-KR" sz="1600" dirty="0"/>
          </a:p>
          <a:p>
            <a:r>
              <a:rPr lang="en-US" altLang="ko-KR" sz="1600" dirty="0"/>
              <a:t>from json import dumps</a:t>
            </a:r>
          </a:p>
          <a:p>
            <a:r>
              <a:rPr lang="en-US" altLang="ko-KR" sz="1600" dirty="0"/>
              <a:t>import json</a:t>
            </a:r>
          </a:p>
          <a:p>
            <a:r>
              <a:rPr lang="en-US" altLang="ko-KR" sz="1600" dirty="0"/>
              <a:t>from </a:t>
            </a:r>
            <a:r>
              <a:rPr lang="en-US" altLang="ko-KR" sz="1600" dirty="0" err="1"/>
              <a:t>sseclient</a:t>
            </a:r>
            <a:r>
              <a:rPr lang="en-US" altLang="ko-KR" sz="1600" dirty="0"/>
              <a:t> import </a:t>
            </a:r>
            <a:r>
              <a:rPr lang="en-US" altLang="ko-KR" sz="1600" dirty="0" err="1"/>
              <a:t>SSEClient</a:t>
            </a:r>
            <a:r>
              <a:rPr lang="en-US" altLang="ko-KR" sz="1600" dirty="0"/>
              <a:t> as </a:t>
            </a:r>
            <a:r>
              <a:rPr lang="en-US" altLang="ko-KR" sz="1600" dirty="0" err="1"/>
              <a:t>EventSource</a:t>
            </a:r>
            <a:endParaRPr lang="en-US" altLang="ko-KR" sz="1600" dirty="0"/>
          </a:p>
          <a:p>
            <a:endParaRPr lang="en-US" altLang="ko-KR" sz="1600" dirty="0"/>
          </a:p>
          <a:p>
            <a:r>
              <a:rPr lang="en-US" altLang="ko-KR" sz="1600" dirty="0"/>
              <a:t>producer = </a:t>
            </a:r>
            <a:r>
              <a:rPr lang="en-US" altLang="ko-KR" sz="1600" dirty="0" err="1"/>
              <a:t>KafkaProducer</a:t>
            </a:r>
            <a:r>
              <a:rPr lang="en-US" altLang="ko-KR" sz="1600" dirty="0"/>
              <a:t>(acks=1,compression_type='</a:t>
            </a:r>
            <a:r>
              <a:rPr lang="en-US" altLang="ko-KR" sz="1600" dirty="0" err="1"/>
              <a:t>gzip</a:t>
            </a:r>
            <a:r>
              <a:rPr lang="en-US" altLang="ko-KR" sz="1600" dirty="0"/>
              <a:t>', </a:t>
            </a:r>
            <a:r>
              <a:rPr lang="en-US" altLang="ko-KR" sz="1600" dirty="0" err="1"/>
              <a:t>bootstrap_servers</a:t>
            </a:r>
            <a:r>
              <a:rPr lang="en-US" altLang="ko-KR" sz="1600" dirty="0"/>
              <a:t>='master:9092,slave1:9092,slave2:9092', </a:t>
            </a:r>
            <a:r>
              <a:rPr lang="en-US" altLang="ko-KR" sz="1600" dirty="0" err="1"/>
              <a:t>value_serializer</a:t>
            </a:r>
            <a:r>
              <a:rPr lang="en-US" altLang="ko-KR" sz="1600" dirty="0"/>
              <a:t>=lambda x: dumps(x).encode('utf-8'))</a:t>
            </a:r>
          </a:p>
          <a:p>
            <a:endParaRPr lang="en-US" altLang="ko-KR" sz="1600" dirty="0"/>
          </a:p>
          <a:p>
            <a:r>
              <a:rPr lang="en-US" altLang="ko-KR" sz="1600" dirty="0" err="1"/>
              <a:t>url</a:t>
            </a:r>
            <a:r>
              <a:rPr lang="en-US" altLang="ko-KR" sz="1600" dirty="0"/>
              <a:t> = 'https://stream.wikimedia.org/v2/stream/</a:t>
            </a:r>
            <a:r>
              <a:rPr lang="en-US" altLang="ko-KR" sz="1600" dirty="0" err="1"/>
              <a:t>recentchange</a:t>
            </a:r>
            <a:r>
              <a:rPr lang="en-US" altLang="ko-KR" sz="1600" dirty="0"/>
              <a:t>'</a:t>
            </a:r>
          </a:p>
          <a:p>
            <a:r>
              <a:rPr lang="en-US" altLang="ko-KR" sz="1600" dirty="0"/>
              <a:t>for event in </a:t>
            </a:r>
            <a:r>
              <a:rPr lang="en-US" altLang="ko-KR" sz="1600" dirty="0" err="1"/>
              <a:t>EventSource</a:t>
            </a:r>
            <a:r>
              <a:rPr lang="en-US" altLang="ko-KR" sz="1600" dirty="0"/>
              <a:t>(</a:t>
            </a:r>
            <a:r>
              <a:rPr lang="en-US" altLang="ko-KR" sz="1600" dirty="0" err="1"/>
              <a:t>url</a:t>
            </a:r>
            <a:r>
              <a:rPr lang="en-US" altLang="ko-KR" sz="1600" dirty="0"/>
              <a:t>):</a:t>
            </a:r>
          </a:p>
          <a:p>
            <a:r>
              <a:rPr lang="en-US" altLang="ko-KR" sz="1600" dirty="0"/>
              <a:t>    if </a:t>
            </a:r>
            <a:r>
              <a:rPr lang="en-US" altLang="ko-KR" sz="1600" dirty="0" err="1"/>
              <a:t>event.event</a:t>
            </a:r>
            <a:r>
              <a:rPr lang="en-US" altLang="ko-KR" sz="1600" dirty="0"/>
              <a:t> == 'message':</a:t>
            </a:r>
          </a:p>
          <a:p>
            <a:r>
              <a:rPr lang="en-US" altLang="ko-KR" sz="1600" dirty="0"/>
              <a:t>        try:</a:t>
            </a:r>
          </a:p>
          <a:p>
            <a:r>
              <a:rPr lang="en-US" altLang="ko-KR" sz="1600" dirty="0"/>
              <a:t>            change = </a:t>
            </a:r>
            <a:r>
              <a:rPr lang="en-US" altLang="ko-KR" sz="1600" dirty="0" err="1"/>
              <a:t>json.loads</a:t>
            </a:r>
            <a:r>
              <a:rPr lang="en-US" altLang="ko-KR" sz="1600" dirty="0"/>
              <a:t>(</a:t>
            </a:r>
            <a:r>
              <a:rPr lang="en-US" altLang="ko-KR" sz="1600" dirty="0" err="1"/>
              <a:t>event.data</a:t>
            </a:r>
            <a:r>
              <a:rPr lang="en-US" altLang="ko-KR" sz="1600" dirty="0"/>
              <a:t>)</a:t>
            </a:r>
          </a:p>
          <a:p>
            <a:r>
              <a:rPr lang="en-US" altLang="ko-KR" sz="1600" dirty="0"/>
              <a:t>        except </a:t>
            </a:r>
            <a:r>
              <a:rPr lang="en-US" altLang="ko-KR" sz="1600" dirty="0" err="1"/>
              <a:t>ValueError</a:t>
            </a:r>
            <a:r>
              <a:rPr lang="en-US" altLang="ko-KR" sz="1600" dirty="0"/>
              <a:t>:</a:t>
            </a:r>
          </a:p>
          <a:p>
            <a:r>
              <a:rPr lang="en-US" altLang="ko-KR" sz="1600" dirty="0"/>
              <a:t>            pass</a:t>
            </a:r>
          </a:p>
          <a:p>
            <a:r>
              <a:rPr lang="en-US" altLang="ko-KR" sz="1600" dirty="0"/>
              <a:t>        else:</a:t>
            </a:r>
          </a:p>
          <a:p>
            <a:r>
              <a:rPr lang="en-US" altLang="ko-KR" sz="1600" dirty="0"/>
              <a:t>            message = '{user} edited {title}'.format(**change)</a:t>
            </a:r>
          </a:p>
          <a:p>
            <a:r>
              <a:rPr lang="en-US" altLang="ko-KR" sz="1600" dirty="0"/>
              <a:t>            print(message)</a:t>
            </a:r>
          </a:p>
          <a:p>
            <a:r>
              <a:rPr lang="en-US" altLang="ko-KR" sz="1600" dirty="0"/>
              <a:t>            future = </a:t>
            </a:r>
            <a:r>
              <a:rPr lang="en-US" altLang="ko-KR" sz="1600" dirty="0" err="1"/>
              <a:t>producer.send</a:t>
            </a:r>
            <a:r>
              <a:rPr lang="en-US" altLang="ko-KR" sz="1600" dirty="0"/>
              <a:t>('</a:t>
            </a:r>
            <a:r>
              <a:rPr lang="en-US" altLang="ko-KR" sz="1600" dirty="0" err="1"/>
              <a:t>kopo</a:t>
            </a:r>
            <a:r>
              <a:rPr lang="en-US" altLang="ko-KR" sz="1600" dirty="0"/>
              <a:t>-</a:t>
            </a:r>
            <a:r>
              <a:rPr lang="en-US" altLang="ko-KR" sz="1600" dirty="0" err="1"/>
              <a:t>topic',value</a:t>
            </a:r>
            <a:r>
              <a:rPr lang="en-US" altLang="ko-KR" sz="1600" dirty="0"/>
              <a:t>=message)</a:t>
            </a:r>
          </a:p>
          <a:p>
            <a:r>
              <a:rPr lang="en-US" altLang="ko-KR" sz="1600" dirty="0"/>
              <a:t>            result = </a:t>
            </a:r>
            <a:r>
              <a:rPr lang="en-US" altLang="ko-KR" sz="1600" dirty="0" err="1"/>
              <a:t>future.get</a:t>
            </a:r>
            <a:r>
              <a:rPr lang="en-US" altLang="ko-KR" sz="1600" dirty="0"/>
              <a:t>(timeout=60)</a:t>
            </a:r>
          </a:p>
        </p:txBody>
      </p:sp>
      <p:sp>
        <p:nvSpPr>
          <p:cNvPr id="4" name="TextBox 3">
            <a:extLst>
              <a:ext uri="{FF2B5EF4-FFF2-40B4-BE49-F238E27FC236}">
                <a16:creationId xmlns:a16="http://schemas.microsoft.com/office/drawing/2014/main" id="{CF3490C6-9A18-4C60-9E53-EEC6824E8016}"/>
              </a:ext>
            </a:extLst>
          </p:cNvPr>
          <p:cNvSpPr txBox="1"/>
          <p:nvPr/>
        </p:nvSpPr>
        <p:spPr>
          <a:xfrm>
            <a:off x="4456962" y="132577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56F89D78-0692-4CEB-BDB4-8F97B2D7C1B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179684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E863E-84D0-4999-80FE-BC983F34EAA0}"/>
              </a:ext>
            </a:extLst>
          </p:cNvPr>
          <p:cNvSpPr>
            <a:spLocks noGrp="1"/>
          </p:cNvSpPr>
          <p:nvPr>
            <p:ph type="title"/>
          </p:nvPr>
        </p:nvSpPr>
        <p:spPr/>
        <p:txBody>
          <a:bodyPr/>
          <a:lstStyle/>
          <a:p>
            <a:r>
              <a:rPr lang="en-US" altLang="ko-KR" dirty="0"/>
              <a:t>Result</a:t>
            </a:r>
            <a:endParaRPr lang="ko-KR" altLang="en-US" dirty="0"/>
          </a:p>
        </p:txBody>
      </p:sp>
      <p:pic>
        <p:nvPicPr>
          <p:cNvPr id="4" name="그림 3">
            <a:extLst>
              <a:ext uri="{FF2B5EF4-FFF2-40B4-BE49-F238E27FC236}">
                <a16:creationId xmlns:a16="http://schemas.microsoft.com/office/drawing/2014/main" id="{8F80FA0B-0FAC-4EA8-A346-7F34913A39C5}"/>
              </a:ext>
            </a:extLst>
          </p:cNvPr>
          <p:cNvPicPr>
            <a:picLocks noChangeAspect="1"/>
          </p:cNvPicPr>
          <p:nvPr/>
        </p:nvPicPr>
        <p:blipFill>
          <a:blip r:embed="rId2"/>
          <a:stretch>
            <a:fillRect/>
          </a:stretch>
        </p:blipFill>
        <p:spPr>
          <a:xfrm>
            <a:off x="677334" y="2410883"/>
            <a:ext cx="5467350" cy="15621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F97B9174-84D4-444D-90B0-F60735F94A25}"/>
              </a:ext>
            </a:extLst>
          </p:cNvPr>
          <p:cNvPicPr>
            <a:picLocks noChangeAspect="1"/>
          </p:cNvPicPr>
          <p:nvPr/>
        </p:nvPicPr>
        <p:blipFill>
          <a:blip r:embed="rId3"/>
          <a:stretch>
            <a:fillRect/>
          </a:stretch>
        </p:blipFill>
        <p:spPr>
          <a:xfrm>
            <a:off x="677334" y="4733925"/>
            <a:ext cx="8963025" cy="15144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FAFBF4-AADD-41E9-A2F9-32D8DBC20E35}"/>
              </a:ext>
            </a:extLst>
          </p:cNvPr>
          <p:cNvSpPr txBox="1"/>
          <p:nvPr/>
        </p:nvSpPr>
        <p:spPr>
          <a:xfrm>
            <a:off x="677334" y="2041551"/>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7736A55E-4907-414A-855C-7A0FBCD1CD8B}"/>
              </a:ext>
            </a:extLst>
          </p:cNvPr>
          <p:cNvSpPr txBox="1"/>
          <p:nvPr/>
        </p:nvSpPr>
        <p:spPr>
          <a:xfrm>
            <a:off x="677334" y="4364593"/>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C200C618-D6E0-42E4-8FC5-734B7FD99CC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7953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183A46-86DE-40DD-B043-6B2AD236CD3D}"/>
              </a:ext>
            </a:extLst>
          </p:cNvPr>
          <p:cNvSpPr>
            <a:spLocks noGrp="1"/>
          </p:cNvSpPr>
          <p:nvPr>
            <p:ph type="title"/>
          </p:nvPr>
        </p:nvSpPr>
        <p:spPr>
          <a:xfrm>
            <a:off x="677334" y="284823"/>
            <a:ext cx="8596668" cy="1320800"/>
          </a:xfrm>
        </p:spPr>
        <p:txBody>
          <a:bodyPr/>
          <a:lstStyle/>
          <a:p>
            <a:r>
              <a:rPr lang="en-US" altLang="ko-KR" dirty="0"/>
              <a:t>Kafka Use cases</a:t>
            </a:r>
            <a:endParaRPr lang="ko-KR" altLang="en-US" dirty="0"/>
          </a:p>
        </p:txBody>
      </p:sp>
      <p:sp>
        <p:nvSpPr>
          <p:cNvPr id="10" name="TextBox 9">
            <a:extLst>
              <a:ext uri="{FF2B5EF4-FFF2-40B4-BE49-F238E27FC236}">
                <a16:creationId xmlns:a16="http://schemas.microsoft.com/office/drawing/2014/main" id="{FC5E1FEA-0E01-4831-B4CD-F03448ABC4FE}"/>
              </a:ext>
            </a:extLst>
          </p:cNvPr>
          <p:cNvSpPr txBox="1"/>
          <p:nvPr/>
        </p:nvSpPr>
        <p:spPr>
          <a:xfrm>
            <a:off x="8169745" y="6506812"/>
            <a:ext cx="4022255" cy="261610"/>
          </a:xfrm>
          <a:prstGeom prst="rect">
            <a:avLst/>
          </a:prstGeom>
          <a:noFill/>
        </p:spPr>
        <p:txBody>
          <a:bodyPr wrap="none" rtlCol="0">
            <a:spAutoFit/>
          </a:bodyPr>
          <a:lstStyle/>
          <a:p>
            <a:r>
              <a:rPr lang="en-US" altLang="ko-KR" sz="1100" i="1" dirty="0"/>
              <a:t>source :  https://www.youtube.com/watch?v=OVFZNgy1aJM</a:t>
            </a:r>
            <a:endParaRPr lang="ko-KR" altLang="en-US" sz="1100" i="1" dirty="0"/>
          </a:p>
        </p:txBody>
      </p:sp>
      <p:pic>
        <p:nvPicPr>
          <p:cNvPr id="4" name="그림 3">
            <a:extLst>
              <a:ext uri="{FF2B5EF4-FFF2-40B4-BE49-F238E27FC236}">
                <a16:creationId xmlns:a16="http://schemas.microsoft.com/office/drawing/2014/main" id="{038D9EF7-6470-4280-BD8A-8C2CD827F800}"/>
              </a:ext>
            </a:extLst>
          </p:cNvPr>
          <p:cNvPicPr>
            <a:picLocks noChangeAspect="1"/>
          </p:cNvPicPr>
          <p:nvPr/>
        </p:nvPicPr>
        <p:blipFill>
          <a:blip r:embed="rId3"/>
          <a:stretch>
            <a:fillRect/>
          </a:stretch>
        </p:blipFill>
        <p:spPr>
          <a:xfrm>
            <a:off x="677334" y="1408817"/>
            <a:ext cx="7124700" cy="4943475"/>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CE795253-FCE8-4763-9024-8F75E12DB095}"/>
              </a:ext>
            </a:extLst>
          </p:cNvPr>
          <p:cNvPicPr>
            <a:picLocks noChangeAspect="1"/>
          </p:cNvPicPr>
          <p:nvPr/>
        </p:nvPicPr>
        <p:blipFill>
          <a:blip r:embed="rId4"/>
          <a:stretch>
            <a:fillRect/>
          </a:stretch>
        </p:blipFill>
        <p:spPr>
          <a:xfrm>
            <a:off x="8019814" y="2797792"/>
            <a:ext cx="3867150" cy="1990725"/>
          </a:xfrm>
          <a:prstGeom prst="rect">
            <a:avLst/>
          </a:prstGeom>
          <a:ln>
            <a:noFill/>
          </a:ln>
          <a:effectLst>
            <a:outerShdw blurRad="292100" dist="139700" dir="2700000" algn="tl" rotWithShape="0">
              <a:srgbClr val="333333">
                <a:alpha val="65000"/>
              </a:srgbClr>
            </a:outerShdw>
          </a:effectLst>
        </p:spPr>
      </p:pic>
      <p:cxnSp>
        <p:nvCxnSpPr>
          <p:cNvPr id="14" name="직선 화살표 연결선 13">
            <a:extLst>
              <a:ext uri="{FF2B5EF4-FFF2-40B4-BE49-F238E27FC236}">
                <a16:creationId xmlns:a16="http://schemas.microsoft.com/office/drawing/2014/main" id="{6ED7D7A3-09EB-43B8-8596-6CDCFC2F6203}"/>
              </a:ext>
            </a:extLst>
          </p:cNvPr>
          <p:cNvCxnSpPr>
            <a:endCxn id="12" idx="1"/>
          </p:cNvCxnSpPr>
          <p:nvPr/>
        </p:nvCxnSpPr>
        <p:spPr>
          <a:xfrm flipV="1">
            <a:off x="6016978" y="3793155"/>
            <a:ext cx="2002836" cy="1636801"/>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6F9E5328-06BF-4D4B-B97E-AE289B953ED6}"/>
              </a:ext>
            </a:extLst>
          </p:cNvPr>
          <p:cNvSpPr/>
          <p:nvPr/>
        </p:nvSpPr>
        <p:spPr>
          <a:xfrm>
            <a:off x="3793067" y="4788517"/>
            <a:ext cx="2302933" cy="132080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D085F4A-1ABE-44E9-BC29-3A733D92CED6}"/>
              </a:ext>
            </a:extLst>
          </p:cNvPr>
          <p:cNvSpPr txBox="1"/>
          <p:nvPr/>
        </p:nvSpPr>
        <p:spPr>
          <a:xfrm>
            <a:off x="7984360" y="5174697"/>
            <a:ext cx="4083169" cy="923330"/>
          </a:xfrm>
          <a:prstGeom prst="rect">
            <a:avLst/>
          </a:prstGeom>
          <a:solidFill>
            <a:schemeClr val="bg1"/>
          </a:solidFill>
          <a:ln>
            <a:solidFill>
              <a:srgbClr val="0000FF"/>
            </a:solidFill>
          </a:ln>
        </p:spPr>
        <p:txBody>
          <a:bodyPr wrap="none" rtlCol="0">
            <a:spAutoFit/>
          </a:bodyPr>
          <a:lstStyle/>
          <a:p>
            <a:r>
              <a:rPr lang="en-US" altLang="ko-KR" dirty="0" err="1">
                <a:latin typeface="+mj-ea"/>
                <a:ea typeface="+mj-ea"/>
              </a:rPr>
              <a:t>OpenPad</a:t>
            </a:r>
            <a:r>
              <a:rPr lang="ko-KR" altLang="en-US" dirty="0">
                <a:latin typeface="+mj-ea"/>
                <a:ea typeface="+mj-ea"/>
              </a:rPr>
              <a:t> </a:t>
            </a:r>
            <a:endParaRPr lang="en-US" altLang="ko-KR" dirty="0">
              <a:latin typeface="+mj-ea"/>
              <a:ea typeface="+mj-ea"/>
            </a:endParaRPr>
          </a:p>
          <a:p>
            <a:r>
              <a:rPr lang="en-US" altLang="ko-KR" dirty="0">
                <a:latin typeface="+mj-ea"/>
                <a:ea typeface="+mj-ea"/>
              </a:rPr>
              <a:t> - </a:t>
            </a:r>
            <a:r>
              <a:rPr lang="ko-KR" altLang="en-US" dirty="0">
                <a:latin typeface="+mj-ea"/>
                <a:ea typeface="+mj-ea"/>
              </a:rPr>
              <a:t>주간보고 등 복수 사용자 동시접속 </a:t>
            </a:r>
            <a:endParaRPr lang="en-US" altLang="ko-KR" dirty="0">
              <a:latin typeface="+mj-ea"/>
              <a:ea typeface="+mj-ea"/>
            </a:endParaRPr>
          </a:p>
          <a:p>
            <a:r>
              <a:rPr lang="en-US" altLang="ko-KR" dirty="0">
                <a:latin typeface="+mj-ea"/>
                <a:ea typeface="+mj-ea"/>
              </a:rPr>
              <a:t>    </a:t>
            </a:r>
            <a:r>
              <a:rPr lang="ko-KR" altLang="en-US" dirty="0">
                <a:latin typeface="+mj-ea"/>
                <a:ea typeface="+mj-ea"/>
              </a:rPr>
              <a:t>및 실시간 공동 편집</a:t>
            </a:r>
          </a:p>
        </p:txBody>
      </p:sp>
    </p:spTree>
    <p:extLst>
      <p:ext uri="{BB962C8B-B14F-4D97-AF65-F5344CB8AC3E}">
        <p14:creationId xmlns:p14="http://schemas.microsoft.com/office/powerpoint/2010/main" val="7585251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11" name="TextBox 10">
            <a:extLst>
              <a:ext uri="{FF2B5EF4-FFF2-40B4-BE49-F238E27FC236}">
                <a16:creationId xmlns:a16="http://schemas.microsoft.com/office/drawing/2014/main" id="{1735B419-5864-4E3C-80B4-99DD59BD65F4}"/>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0AF30A2E-CBB6-4BDE-9422-89E3B3DE5431}"/>
              </a:ext>
            </a:extLst>
          </p:cNvPr>
          <p:cNvSpPr txBox="1"/>
          <p:nvPr/>
        </p:nvSpPr>
        <p:spPr>
          <a:xfrm>
            <a:off x="879835" y="1434026"/>
            <a:ext cx="2941831" cy="646331"/>
          </a:xfrm>
          <a:prstGeom prst="rect">
            <a:avLst/>
          </a:prstGeom>
          <a:solidFill>
            <a:schemeClr val="bg1"/>
          </a:solidFill>
          <a:ln>
            <a:solidFill>
              <a:srgbClr val="0000FF"/>
            </a:solidFill>
          </a:ln>
        </p:spPr>
        <p:txBody>
          <a:bodyPr wrap="none" rtlCol="0">
            <a:spAutoFit/>
          </a:bodyPr>
          <a:lstStyle/>
          <a:p>
            <a:r>
              <a:rPr lang="en-US" altLang="ko-KR" dirty="0"/>
              <a:t>yum install -y </a:t>
            </a:r>
            <a:r>
              <a:rPr lang="en-US" altLang="ko-KR" dirty="0" err="1"/>
              <a:t>epel</a:t>
            </a:r>
            <a:r>
              <a:rPr lang="en-US" altLang="ko-KR" dirty="0"/>
              <a:t>-release</a:t>
            </a:r>
          </a:p>
          <a:p>
            <a:r>
              <a:rPr lang="en-US" altLang="ko-KR" dirty="0"/>
              <a:t>yum install –y</a:t>
            </a:r>
            <a:r>
              <a:rPr lang="ko-KR" altLang="en-US" dirty="0"/>
              <a:t> </a:t>
            </a:r>
            <a:r>
              <a:rPr lang="en-US" altLang="ko-KR" dirty="0" err="1"/>
              <a:t>jq</a:t>
            </a:r>
            <a:endParaRPr lang="ko-KR" altLang="en-US" dirty="0"/>
          </a:p>
        </p:txBody>
      </p:sp>
      <p:sp>
        <p:nvSpPr>
          <p:cNvPr id="12" name="TextBox 11">
            <a:extLst>
              <a:ext uri="{FF2B5EF4-FFF2-40B4-BE49-F238E27FC236}">
                <a16:creationId xmlns:a16="http://schemas.microsoft.com/office/drawing/2014/main" id="{FD76A9F7-DAC4-4AD6-AC9F-9258602E7881}"/>
              </a:ext>
            </a:extLst>
          </p:cNvPr>
          <p:cNvSpPr txBox="1"/>
          <p:nvPr/>
        </p:nvSpPr>
        <p:spPr>
          <a:xfrm>
            <a:off x="879835" y="2201333"/>
            <a:ext cx="10373353" cy="369332"/>
          </a:xfrm>
          <a:prstGeom prst="rect">
            <a:avLst/>
          </a:prstGeom>
          <a:solidFill>
            <a:schemeClr val="bg1"/>
          </a:solidFill>
          <a:ln>
            <a:solidFill>
              <a:srgbClr val="0000FF"/>
            </a:solidFill>
          </a:ln>
        </p:spPr>
        <p:txBody>
          <a:bodyPr wrap="none" rtlCol="0">
            <a:spAutoFit/>
          </a:bodyPr>
          <a:lstStyle/>
          <a:p>
            <a:r>
              <a:rPr lang="en-US" altLang="ko-KR" dirty="0"/>
              <a:t> curl -s -H 'Accept: application/json'  https://stream.wikimedia.org/v2/stream/recentchange | </a:t>
            </a:r>
            <a:r>
              <a:rPr lang="en-US" altLang="ko-KR" dirty="0" err="1"/>
              <a:t>jq</a:t>
            </a:r>
            <a:endParaRPr lang="ko-KR" altLang="en-US" dirty="0"/>
          </a:p>
        </p:txBody>
      </p:sp>
      <p:pic>
        <p:nvPicPr>
          <p:cNvPr id="14" name="그림 13">
            <a:extLst>
              <a:ext uri="{FF2B5EF4-FFF2-40B4-BE49-F238E27FC236}">
                <a16:creationId xmlns:a16="http://schemas.microsoft.com/office/drawing/2014/main" id="{CDAADDF1-6AF0-4BD0-A2EB-0DA4D0184278}"/>
              </a:ext>
            </a:extLst>
          </p:cNvPr>
          <p:cNvPicPr>
            <a:picLocks noChangeAspect="1"/>
          </p:cNvPicPr>
          <p:nvPr/>
        </p:nvPicPr>
        <p:blipFill>
          <a:blip r:embed="rId3"/>
          <a:stretch>
            <a:fillRect/>
          </a:stretch>
        </p:blipFill>
        <p:spPr>
          <a:xfrm>
            <a:off x="879835" y="2720622"/>
            <a:ext cx="4591050" cy="2952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677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102535F-36E9-45F9-BE23-9808F1F32E3E}"/>
              </a:ext>
            </a:extLst>
          </p:cNvPr>
          <p:cNvSpPr txBox="1"/>
          <p:nvPr/>
        </p:nvSpPr>
        <p:spPr>
          <a:xfrm>
            <a:off x="2940575" y="406750"/>
            <a:ext cx="9044464" cy="6186309"/>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java.io.BufferedReader</a:t>
            </a:r>
            <a:r>
              <a:rPr lang="en-US" altLang="ko-KR" sz="1100" dirty="0"/>
              <a:t>;</a:t>
            </a:r>
          </a:p>
          <a:p>
            <a:r>
              <a:rPr lang="en-US" altLang="ko-KR" sz="1100" dirty="0"/>
              <a:t>import </a:t>
            </a:r>
            <a:r>
              <a:rPr lang="en-US" altLang="ko-KR" sz="1100" dirty="0" err="1"/>
              <a:t>java.io.InputStreamReader</a:t>
            </a:r>
            <a:r>
              <a:rPr lang="en-US" altLang="ko-KR" sz="1100" dirty="0"/>
              <a:t>;</a:t>
            </a:r>
          </a:p>
          <a:p>
            <a:r>
              <a:rPr lang="en-US" altLang="ko-KR" sz="1100" dirty="0"/>
              <a:t>import </a:t>
            </a:r>
            <a:r>
              <a:rPr lang="en-US" altLang="ko-KR" sz="1100" dirty="0" err="1"/>
              <a:t>org.apache.kafka.clients.producer.KafkaProducer</a:t>
            </a:r>
            <a:r>
              <a:rPr lang="en-US" altLang="ko-KR" sz="1100" dirty="0"/>
              <a:t>;</a:t>
            </a:r>
          </a:p>
          <a:p>
            <a:r>
              <a:rPr lang="en-US" altLang="ko-KR" sz="1100" dirty="0"/>
              <a:t>import </a:t>
            </a:r>
            <a:r>
              <a:rPr lang="en-US" altLang="ko-KR" sz="1100" dirty="0" err="1"/>
              <a:t>org.apache.kafka.clients.producer.ProducerRecord</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endParaRPr lang="en-US" altLang="ko-KR" sz="1100" dirty="0"/>
          </a:p>
          <a:p>
            <a:r>
              <a:rPr lang="en-US" altLang="ko-KR" sz="1100" dirty="0"/>
              <a:t>public class </a:t>
            </a:r>
            <a:r>
              <a:rPr lang="en-US" altLang="ko-KR" sz="1100" dirty="0" err="1">
                <a:solidFill>
                  <a:srgbClr val="FF0000"/>
                </a:solidFill>
              </a:rPr>
              <a:t>MyProducerStream</a:t>
            </a:r>
            <a:r>
              <a:rPr lang="en-US" altLang="ko-KR" sz="1100" dirty="0"/>
              <a:t> {</a:t>
            </a:r>
          </a:p>
          <a:p>
            <a:r>
              <a:rPr lang="en-US" altLang="ko-KR" sz="1100" dirty="0"/>
              <a:t>    public static void main(String[] </a:t>
            </a:r>
            <a:r>
              <a:rPr lang="en-US" altLang="ko-KR" sz="1100" dirty="0" err="1"/>
              <a:t>args</a:t>
            </a:r>
            <a:r>
              <a:rPr lang="en-US" altLang="ko-KR" sz="1100" dirty="0"/>
              <a:t>) throws Exception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bootstrap.servers</a:t>
            </a:r>
            <a:r>
              <a:rPr lang="en-US" altLang="ko-KR" sz="1100" dirty="0"/>
              <a:t>", "</a:t>
            </a:r>
            <a:r>
              <a:rPr lang="en-US" altLang="ko-KR" sz="1100" b="1" dirty="0">
                <a:solidFill>
                  <a:srgbClr val="FF0000"/>
                </a:solidFill>
              </a:rPr>
              <a:t>master:9092,slave1:9092,slave2:9092</a:t>
            </a:r>
            <a:r>
              <a:rPr lang="en-US" altLang="ko-KR" sz="1100" dirty="0"/>
              <a:t>");</a:t>
            </a:r>
          </a:p>
          <a:p>
            <a:r>
              <a:rPr lang="en-US" altLang="ko-KR" sz="1100" dirty="0"/>
              <a:t>         </a:t>
            </a:r>
            <a:r>
              <a:rPr lang="en-US" altLang="ko-KR" sz="1100" dirty="0" err="1"/>
              <a:t>props.put</a:t>
            </a:r>
            <a:r>
              <a:rPr lang="en-US" altLang="ko-KR" sz="1100" dirty="0"/>
              <a:t>("acks", "all");</a:t>
            </a:r>
          </a:p>
          <a:p>
            <a:r>
              <a:rPr lang="en-US" altLang="ko-KR" sz="1100" dirty="0"/>
              <a:t>         </a:t>
            </a:r>
            <a:r>
              <a:rPr lang="en-US" altLang="ko-KR" sz="1100" dirty="0" err="1"/>
              <a:t>props.put</a:t>
            </a:r>
            <a:r>
              <a:rPr lang="en-US" altLang="ko-KR" sz="1100" dirty="0"/>
              <a:t>("retries", 0);</a:t>
            </a:r>
          </a:p>
          <a:p>
            <a:r>
              <a:rPr lang="en-US" altLang="ko-KR" sz="1100" dirty="0"/>
              <a:t>         </a:t>
            </a:r>
            <a:r>
              <a:rPr lang="en-US" altLang="ko-KR" sz="1100" dirty="0" err="1"/>
              <a:t>props.put</a:t>
            </a:r>
            <a:r>
              <a:rPr lang="en-US" altLang="ko-KR" sz="1100" dirty="0"/>
              <a:t>("linger.ms", 1);</a:t>
            </a:r>
          </a:p>
          <a:p>
            <a:r>
              <a:rPr lang="en-US" altLang="ko-KR" sz="1100" dirty="0"/>
              <a:t>         </a:t>
            </a:r>
            <a:r>
              <a:rPr lang="en-US" altLang="ko-KR" sz="1100" dirty="0" err="1"/>
              <a:t>props.put</a:t>
            </a:r>
            <a:r>
              <a:rPr lang="en-US" altLang="ko-KR" sz="1100" dirty="0"/>
              <a:t>("</a:t>
            </a:r>
            <a:r>
              <a:rPr lang="en-US" altLang="ko-KR" sz="1100" dirty="0" err="1"/>
              <a:t>key.serializer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value.serializer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KafkaProducer</a:t>
            </a:r>
            <a:r>
              <a:rPr lang="en-US" altLang="ko-KR" sz="1100" dirty="0"/>
              <a:t>&lt;String, String&gt; producer = new </a:t>
            </a:r>
            <a:r>
              <a:rPr lang="en-US" altLang="ko-KR" sz="1100" dirty="0" err="1"/>
              <a:t>KafkaProducer</a:t>
            </a:r>
            <a:r>
              <a:rPr lang="en-US" altLang="ko-KR" sz="1100" dirty="0"/>
              <a:t>&lt;&gt;(props);</a:t>
            </a:r>
          </a:p>
          <a:p>
            <a:r>
              <a:rPr lang="en-US" altLang="ko-KR" sz="1100" dirty="0"/>
              <a:t>        String s;</a:t>
            </a:r>
          </a:p>
          <a:p>
            <a:r>
              <a:rPr lang="en-US" altLang="ko-KR" sz="1100" dirty="0"/>
              <a:t>        Process p;</a:t>
            </a:r>
          </a:p>
          <a:p>
            <a:r>
              <a:rPr lang="en-US" altLang="ko-KR" sz="1100" dirty="0"/>
              <a:t>        try {</a:t>
            </a:r>
          </a:p>
          <a:p>
            <a:r>
              <a:rPr lang="en-US" altLang="ko-KR" sz="1100" dirty="0"/>
              <a:t>            String[] </a:t>
            </a:r>
            <a:r>
              <a:rPr lang="en-US" altLang="ko-KR" sz="1100" dirty="0" err="1"/>
              <a:t>cmd</a:t>
            </a:r>
            <a:r>
              <a:rPr lang="en-US" altLang="ko-KR" sz="1100" dirty="0"/>
              <a:t> = {</a:t>
            </a:r>
            <a:r>
              <a:rPr lang="en-US" altLang="ko-KR" sz="1100" dirty="0">
                <a:solidFill>
                  <a:srgbClr val="FF0000"/>
                </a:solidFill>
              </a:rPr>
              <a:t>"/bin/</a:t>
            </a:r>
            <a:r>
              <a:rPr lang="en-US" altLang="ko-KR" sz="1100" dirty="0" err="1">
                <a:solidFill>
                  <a:srgbClr val="FF0000"/>
                </a:solidFill>
              </a:rPr>
              <a:t>sh</a:t>
            </a:r>
            <a:r>
              <a:rPr lang="en-US" altLang="ko-KR" sz="1100" dirty="0">
                <a:solidFill>
                  <a:srgbClr val="FF0000"/>
                </a:solidFill>
              </a:rPr>
              <a:t>", "-c", "curl -s -H 'Accept: application/json'  https://stream.wikimedia.org/v2/stream/recentchange | </a:t>
            </a:r>
            <a:r>
              <a:rPr lang="en-US" altLang="ko-KR" sz="1100" dirty="0" err="1">
                <a:solidFill>
                  <a:srgbClr val="FF0000"/>
                </a:solidFill>
              </a:rPr>
              <a:t>jq</a:t>
            </a:r>
            <a:r>
              <a:rPr lang="en-US" altLang="ko-KR" sz="1100" dirty="0">
                <a:solidFill>
                  <a:srgbClr val="FF0000"/>
                </a:solidFill>
              </a:rPr>
              <a:t>"}</a:t>
            </a:r>
            <a:r>
              <a:rPr lang="en-US" altLang="ko-KR" sz="1100" dirty="0"/>
              <a:t>;</a:t>
            </a:r>
          </a:p>
          <a:p>
            <a:r>
              <a:rPr lang="en-US" altLang="ko-KR" sz="1100" dirty="0"/>
              <a:t>            p = </a:t>
            </a:r>
            <a:r>
              <a:rPr lang="en-US" altLang="ko-KR" sz="1100" dirty="0" err="1"/>
              <a:t>Runtime.getRuntime</a:t>
            </a:r>
            <a:r>
              <a:rPr lang="en-US" altLang="ko-KR" sz="1100" dirty="0"/>
              <a:t>().exec(</a:t>
            </a:r>
            <a:r>
              <a:rPr lang="en-US" altLang="ko-KR" sz="1100" dirty="0" err="1"/>
              <a:t>cmd</a:t>
            </a:r>
            <a:r>
              <a:rPr lang="en-US" altLang="ko-KR" sz="1100" dirty="0"/>
              <a:t>);</a:t>
            </a:r>
          </a:p>
          <a:p>
            <a:r>
              <a:rPr lang="en-US" altLang="ko-KR" sz="1100" dirty="0"/>
              <a:t>            </a:t>
            </a:r>
            <a:r>
              <a:rPr lang="en-US" altLang="ko-KR" sz="1100" dirty="0" err="1"/>
              <a:t>BufferedReader</a:t>
            </a:r>
            <a:r>
              <a:rPr lang="en-US" altLang="ko-KR" sz="1100" dirty="0"/>
              <a:t> </a:t>
            </a:r>
            <a:r>
              <a:rPr lang="en-US" altLang="ko-KR" sz="1100" dirty="0" err="1"/>
              <a:t>br</a:t>
            </a:r>
            <a:r>
              <a:rPr lang="en-US" altLang="ko-KR" sz="1100" dirty="0"/>
              <a:t> = new </a:t>
            </a:r>
            <a:r>
              <a:rPr lang="en-US" altLang="ko-KR" sz="1100" dirty="0" err="1"/>
              <a:t>BufferedReader</a:t>
            </a:r>
            <a:r>
              <a:rPr lang="en-US" altLang="ko-KR" sz="1100" dirty="0"/>
              <a:t>(new </a:t>
            </a:r>
            <a:r>
              <a:rPr lang="en-US" altLang="ko-KR" sz="1100" dirty="0" err="1"/>
              <a:t>InputStreamReader</a:t>
            </a:r>
            <a:r>
              <a:rPr lang="en-US" altLang="ko-KR" sz="1100" dirty="0"/>
              <a:t>(</a:t>
            </a:r>
            <a:r>
              <a:rPr lang="en-US" altLang="ko-KR" sz="1100" dirty="0" err="1"/>
              <a:t>p.getInputStream</a:t>
            </a:r>
            <a:r>
              <a:rPr lang="en-US" altLang="ko-KR" sz="1100" dirty="0"/>
              <a:t>()));</a:t>
            </a:r>
          </a:p>
          <a:p>
            <a:r>
              <a:rPr lang="en-US" altLang="ko-KR" sz="1100" dirty="0"/>
              <a:t>            while ((s = </a:t>
            </a:r>
            <a:r>
              <a:rPr lang="en-US" altLang="ko-KR" sz="1100" dirty="0" err="1"/>
              <a:t>br.readLine</a:t>
            </a:r>
            <a:r>
              <a:rPr lang="en-US" altLang="ko-KR" sz="1100" dirty="0"/>
              <a:t>()) != null){</a:t>
            </a:r>
          </a:p>
          <a:p>
            <a:r>
              <a:rPr lang="en-US" altLang="ko-KR" sz="1100" dirty="0"/>
              <a:t>                </a:t>
            </a:r>
            <a:r>
              <a:rPr lang="en-US" altLang="ko-KR" sz="1100" dirty="0" err="1"/>
              <a:t>System.out.println</a:t>
            </a:r>
            <a:r>
              <a:rPr lang="en-US" altLang="ko-KR" sz="1100" dirty="0"/>
              <a:t>(s);</a:t>
            </a:r>
          </a:p>
          <a:p>
            <a:r>
              <a:rPr lang="en-US" altLang="ko-KR" sz="1100" b="1" dirty="0">
                <a:solidFill>
                  <a:srgbClr val="FF0000"/>
                </a:solidFill>
              </a:rPr>
              <a:t>                </a:t>
            </a:r>
            <a:r>
              <a:rPr lang="en-US" altLang="ko-KR" sz="1100" b="1" dirty="0" err="1">
                <a:solidFill>
                  <a:srgbClr val="FF0000"/>
                </a:solidFill>
              </a:rPr>
              <a:t>producer.send</a:t>
            </a:r>
            <a:r>
              <a:rPr lang="en-US" altLang="ko-KR" sz="1100" b="1" dirty="0">
                <a:solidFill>
                  <a:srgbClr val="FF0000"/>
                </a:solidFill>
              </a:rPr>
              <a:t>(new </a:t>
            </a:r>
            <a:r>
              <a:rPr lang="en-US" altLang="ko-KR" sz="1100" b="1" dirty="0" err="1">
                <a:solidFill>
                  <a:srgbClr val="FF0000"/>
                </a:solidFill>
              </a:rPr>
              <a:t>ProducerRecord</a:t>
            </a:r>
            <a:r>
              <a:rPr lang="en-US" altLang="ko-KR" sz="1100" b="1" dirty="0">
                <a:solidFill>
                  <a:srgbClr val="FF0000"/>
                </a:solidFill>
              </a:rPr>
              <a:t>&lt;String, String&gt;("</a:t>
            </a:r>
            <a:r>
              <a:rPr lang="en-US" altLang="ko-KR" sz="1100" b="1" dirty="0" err="1">
                <a:solidFill>
                  <a:srgbClr val="FF0000"/>
                </a:solidFill>
              </a:rPr>
              <a:t>kopo</a:t>
            </a:r>
            <a:r>
              <a:rPr lang="en-US" altLang="ko-KR" sz="1100" b="1" dirty="0">
                <a:solidFill>
                  <a:srgbClr val="FF0000"/>
                </a:solidFill>
              </a:rPr>
              <a:t>-topic", s));</a:t>
            </a:r>
          </a:p>
          <a:p>
            <a:r>
              <a:rPr lang="en-US" altLang="ko-KR" sz="1100" dirty="0"/>
              <a:t>            }</a:t>
            </a:r>
          </a:p>
          <a:p>
            <a:r>
              <a:rPr lang="en-US" altLang="ko-KR" sz="1100" dirty="0"/>
              <a:t>            </a:t>
            </a:r>
            <a:r>
              <a:rPr lang="en-US" altLang="ko-KR" sz="1100" dirty="0" err="1"/>
              <a:t>producer.close</a:t>
            </a:r>
            <a:r>
              <a:rPr lang="en-US" altLang="ko-KR" sz="1100" dirty="0"/>
              <a:t>();</a:t>
            </a:r>
          </a:p>
          <a:p>
            <a:r>
              <a:rPr lang="en-US" altLang="ko-KR" sz="1100" dirty="0"/>
              <a:t>            </a:t>
            </a:r>
            <a:r>
              <a:rPr lang="en-US" altLang="ko-KR" sz="1100" dirty="0" err="1"/>
              <a:t>p.waitFor</a:t>
            </a:r>
            <a:r>
              <a:rPr lang="en-US" altLang="ko-KR" sz="1100" dirty="0"/>
              <a:t>();</a:t>
            </a:r>
          </a:p>
          <a:p>
            <a:r>
              <a:rPr lang="en-US" altLang="ko-KR" sz="1100" dirty="0"/>
              <a:t>            </a:t>
            </a:r>
            <a:r>
              <a:rPr lang="en-US" altLang="ko-KR" sz="1100" dirty="0" err="1"/>
              <a:t>System.out.println</a:t>
            </a:r>
            <a:r>
              <a:rPr lang="en-US" altLang="ko-KR" sz="1100" dirty="0"/>
              <a:t>("exit: " + </a:t>
            </a:r>
            <a:r>
              <a:rPr lang="en-US" altLang="ko-KR" sz="1100" dirty="0" err="1"/>
              <a:t>p.exitValue</a:t>
            </a:r>
            <a:r>
              <a:rPr lang="en-US" altLang="ko-KR" sz="1100" dirty="0"/>
              <a:t>());</a:t>
            </a:r>
          </a:p>
          <a:p>
            <a:r>
              <a:rPr lang="en-US" altLang="ko-KR" sz="1100" dirty="0"/>
              <a:t>            </a:t>
            </a:r>
            <a:r>
              <a:rPr lang="en-US" altLang="ko-KR" sz="1100" dirty="0" err="1"/>
              <a:t>p.destroy</a:t>
            </a:r>
            <a:r>
              <a:rPr lang="en-US" altLang="ko-KR" sz="1100" dirty="0"/>
              <a:t>();</a:t>
            </a:r>
          </a:p>
          <a:p>
            <a:r>
              <a:rPr lang="en-US" altLang="ko-KR" sz="1100" dirty="0"/>
              <a:t>        } catch (Exception e) {</a:t>
            </a:r>
          </a:p>
          <a:p>
            <a:r>
              <a:rPr lang="en-US" altLang="ko-KR" sz="1100" dirty="0"/>
              <a:t>        }</a:t>
            </a:r>
          </a:p>
          <a:p>
            <a:r>
              <a:rPr lang="en-US" altLang="ko-KR" sz="1100" dirty="0"/>
              <a:t>    }</a:t>
            </a:r>
          </a:p>
          <a:p>
            <a:r>
              <a:rPr lang="en-US" altLang="ko-KR" sz="1100" dirty="0"/>
              <a:t>}</a:t>
            </a: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Implements Producer</a:t>
            </a:r>
            <a:endParaRPr lang="ko-KR" altLang="en-US" dirty="0"/>
          </a:p>
        </p:txBody>
      </p:sp>
      <p:sp>
        <p:nvSpPr>
          <p:cNvPr id="6" name="TextBox 5">
            <a:extLst>
              <a:ext uri="{FF2B5EF4-FFF2-40B4-BE49-F238E27FC236}">
                <a16:creationId xmlns:a16="http://schemas.microsoft.com/office/drawing/2014/main" id="{F8EA5FF7-6D44-4F67-A093-AE0CB2C7F0A7}"/>
              </a:ext>
            </a:extLst>
          </p:cNvPr>
          <p:cNvSpPr txBox="1"/>
          <p:nvPr/>
        </p:nvSpPr>
        <p:spPr>
          <a:xfrm>
            <a:off x="7508814" y="605180"/>
            <a:ext cx="4317977" cy="276999"/>
          </a:xfrm>
          <a:prstGeom prst="rect">
            <a:avLst/>
          </a:prstGeom>
          <a:solidFill>
            <a:schemeClr val="bg1"/>
          </a:solidFill>
          <a:ln>
            <a:solidFill>
              <a:srgbClr val="0000FF"/>
            </a:solidFill>
          </a:ln>
        </p:spPr>
        <p:txBody>
          <a:bodyPr wrap="none" rtlCol="0">
            <a:spAutoFit/>
          </a:bodyPr>
          <a:lstStyle/>
          <a:p>
            <a:r>
              <a:rPr lang="en-US" altLang="ko-KR" sz="1200" dirty="0"/>
              <a:t> vi </a:t>
            </a:r>
            <a:r>
              <a:rPr lang="en-US" altLang="ko-KR" sz="1200" dirty="0" err="1"/>
              <a:t>src</a:t>
            </a:r>
            <a:r>
              <a:rPr lang="en-US" altLang="ko-KR" sz="1200" dirty="0"/>
              <a:t>/main/java/com/</a:t>
            </a:r>
            <a:r>
              <a:rPr lang="en-US" altLang="ko-KR" sz="1200" dirty="0" err="1"/>
              <a:t>kopo</a:t>
            </a:r>
            <a:r>
              <a:rPr lang="en-US" altLang="ko-KR" sz="1200" dirty="0"/>
              <a:t>/</a:t>
            </a:r>
            <a:r>
              <a:rPr lang="en-US" altLang="ko-KR" sz="1200" dirty="0" err="1"/>
              <a:t>kafka</a:t>
            </a:r>
            <a:r>
              <a:rPr lang="en-US" altLang="ko-KR" sz="1200" dirty="0"/>
              <a:t>/MyProducerStream.java</a:t>
            </a:r>
          </a:p>
        </p:txBody>
      </p:sp>
      <p:sp>
        <p:nvSpPr>
          <p:cNvPr id="7" name="TextBox 6">
            <a:extLst>
              <a:ext uri="{FF2B5EF4-FFF2-40B4-BE49-F238E27FC236}">
                <a16:creationId xmlns:a16="http://schemas.microsoft.com/office/drawing/2014/main" id="{BA07EE82-C813-43FD-B9A7-DC9963F463E9}"/>
              </a:ext>
            </a:extLst>
          </p:cNvPr>
          <p:cNvSpPr txBox="1"/>
          <p:nvPr/>
        </p:nvSpPr>
        <p:spPr>
          <a:xfrm>
            <a:off x="6143984" y="178180"/>
            <a:ext cx="2637645" cy="369332"/>
          </a:xfrm>
          <a:prstGeom prst="rect">
            <a:avLst/>
          </a:prstGeom>
          <a:solidFill>
            <a:schemeClr val="bg1"/>
          </a:solidFill>
          <a:ln>
            <a:solidFill>
              <a:srgbClr val="0000FF"/>
            </a:solidFill>
          </a:ln>
        </p:spPr>
        <p:txBody>
          <a:bodyPr wrap="none" rtlCol="0">
            <a:spAutoFit/>
          </a:bodyPr>
          <a:lstStyle/>
          <a:p>
            <a:r>
              <a:rPr lang="en-US" altLang="ko-KR" sz="1800" dirty="0"/>
              <a:t>MyProducerStream.java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0282171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6C646-0AD0-4244-92E5-586FEE4336EE}"/>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4" name="제목 1">
            <a:extLst>
              <a:ext uri="{FF2B5EF4-FFF2-40B4-BE49-F238E27FC236}">
                <a16:creationId xmlns:a16="http://schemas.microsoft.com/office/drawing/2014/main" id="{D15AEEE3-A69F-4181-9B32-3818DC863366}"/>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5" name="TextBox 4">
            <a:extLst>
              <a:ext uri="{FF2B5EF4-FFF2-40B4-BE49-F238E27FC236}">
                <a16:creationId xmlns:a16="http://schemas.microsoft.com/office/drawing/2014/main" id="{190FE2C0-24E6-41C6-BD84-131069105C75}"/>
              </a:ext>
            </a:extLst>
          </p:cNvPr>
          <p:cNvSpPr txBox="1"/>
          <p:nvPr/>
        </p:nvSpPr>
        <p:spPr>
          <a:xfrm>
            <a:off x="827568" y="956340"/>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com.kopo.kafka.MyProducerStream</a:t>
            </a:r>
            <a:endParaRPr lang="ko-KR" altLang="en-US" sz="1200" dirty="0"/>
          </a:p>
        </p:txBody>
      </p:sp>
      <p:sp>
        <p:nvSpPr>
          <p:cNvPr id="8" name="TextBox 7">
            <a:extLst>
              <a:ext uri="{FF2B5EF4-FFF2-40B4-BE49-F238E27FC236}">
                <a16:creationId xmlns:a16="http://schemas.microsoft.com/office/drawing/2014/main" id="{AE00FB82-5BF2-4FA8-BA13-8C5DF2632BF8}"/>
              </a:ext>
            </a:extLst>
          </p:cNvPr>
          <p:cNvSpPr txBox="1"/>
          <p:nvPr/>
        </p:nvSpPr>
        <p:spPr>
          <a:xfrm>
            <a:off x="1871608" y="2475129"/>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8102CA2-C10C-466D-A372-8AC90A09B561}"/>
              </a:ext>
            </a:extLst>
          </p:cNvPr>
          <p:cNvSpPr txBox="1"/>
          <p:nvPr/>
        </p:nvSpPr>
        <p:spPr>
          <a:xfrm>
            <a:off x="8503340" y="2451681"/>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0D2968AF-B71A-4F19-A075-99A79B713D0E}"/>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60480D5C-C5F1-4D56-BD1E-B137057E1EA7}"/>
              </a:ext>
            </a:extLst>
          </p:cNvPr>
          <p:cNvPicPr>
            <a:picLocks noChangeAspect="1"/>
          </p:cNvPicPr>
          <p:nvPr/>
        </p:nvPicPr>
        <p:blipFill>
          <a:blip r:embed="rId2"/>
          <a:stretch>
            <a:fillRect/>
          </a:stretch>
        </p:blipFill>
        <p:spPr>
          <a:xfrm>
            <a:off x="827568" y="2844461"/>
            <a:ext cx="4390022" cy="2776471"/>
          </a:xfrm>
          <a:prstGeom prst="rect">
            <a:avLst/>
          </a:prstGeom>
          <a:ln>
            <a:noFill/>
          </a:ln>
          <a:effectLst>
            <a:outerShdw blurRad="292100" dist="139700" dir="2700000" algn="tl" rotWithShape="0">
              <a:srgbClr val="333333">
                <a:alpha val="65000"/>
              </a:srgbClr>
            </a:outerShdw>
          </a:effectLst>
        </p:spPr>
      </p:pic>
      <p:pic>
        <p:nvPicPr>
          <p:cNvPr id="14" name="그림 13">
            <a:extLst>
              <a:ext uri="{FF2B5EF4-FFF2-40B4-BE49-F238E27FC236}">
                <a16:creationId xmlns:a16="http://schemas.microsoft.com/office/drawing/2014/main" id="{DD618F0D-850F-4E9A-85A2-D8856EF41FD1}"/>
              </a:ext>
            </a:extLst>
          </p:cNvPr>
          <p:cNvPicPr>
            <a:picLocks noChangeAspect="1"/>
          </p:cNvPicPr>
          <p:nvPr/>
        </p:nvPicPr>
        <p:blipFill>
          <a:blip r:embed="rId3"/>
          <a:stretch>
            <a:fillRect/>
          </a:stretch>
        </p:blipFill>
        <p:spPr>
          <a:xfrm>
            <a:off x="7169449" y="3448051"/>
            <a:ext cx="4057650" cy="249555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09F3E42-F7DB-4734-9259-23B4BAA95C36}"/>
              </a:ext>
            </a:extLst>
          </p:cNvPr>
          <p:cNvSpPr txBox="1"/>
          <p:nvPr/>
        </p:nvSpPr>
        <p:spPr>
          <a:xfrm>
            <a:off x="7169449" y="2844461"/>
            <a:ext cx="393447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kafka-console-consumer.sh --bootstrap-server master:9092 --topic kopo-topic --group kopogroup --from-beginning</a:t>
            </a:r>
            <a:endParaRPr lang="ko-KR" altLang="en-US" sz="1200" dirty="0"/>
          </a:p>
        </p:txBody>
      </p:sp>
    </p:spTree>
    <p:extLst>
      <p:ext uri="{BB962C8B-B14F-4D97-AF65-F5344CB8AC3E}">
        <p14:creationId xmlns:p14="http://schemas.microsoft.com/office/powerpoint/2010/main" val="34610816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7601A-A997-4145-9123-9AD826674D55}"/>
              </a:ext>
            </a:extLst>
          </p:cNvPr>
          <p:cNvSpPr txBox="1"/>
          <p:nvPr/>
        </p:nvSpPr>
        <p:spPr>
          <a:xfrm>
            <a:off x="6244854" y="117693"/>
            <a:ext cx="5779146" cy="6740307"/>
          </a:xfrm>
          <a:prstGeom prst="rect">
            <a:avLst/>
          </a:prstGeom>
          <a:solidFill>
            <a:schemeClr val="bg1"/>
          </a:solidFill>
          <a:ln>
            <a:solidFill>
              <a:srgbClr val="0000FF"/>
            </a:solidFill>
          </a:ln>
        </p:spPr>
        <p:txBody>
          <a:bodyPr wrap="none" rtlCol="0">
            <a:spAutoFit/>
          </a:bodyPr>
          <a:lstStyle/>
          <a:p>
            <a:r>
              <a:rPr lang="en-US" altLang="ko-KR" sz="800" dirty="0"/>
              <a:t>package </a:t>
            </a:r>
            <a:r>
              <a:rPr lang="en-US" altLang="ko-KR" sz="800" dirty="0" err="1"/>
              <a:t>com.kopo.kafka</a:t>
            </a:r>
            <a:r>
              <a:rPr lang="en-US" altLang="ko-KR" sz="800" dirty="0"/>
              <a:t>;</a:t>
            </a:r>
          </a:p>
          <a:p>
            <a:endParaRPr lang="en-US" altLang="ko-KR" sz="800" dirty="0"/>
          </a:p>
          <a:p>
            <a:endParaRPr lang="en-US" altLang="ko-KR" sz="800" dirty="0"/>
          </a:p>
          <a:p>
            <a:r>
              <a:rPr lang="en-US" altLang="ko-KR" sz="800" dirty="0"/>
              <a:t>import </a:t>
            </a:r>
            <a:r>
              <a:rPr lang="en-US" altLang="ko-KR" sz="800" dirty="0" err="1"/>
              <a:t>org.apache.kafka.clients.consumer.ConsumerRecord</a:t>
            </a:r>
            <a:r>
              <a:rPr lang="en-US" altLang="ko-KR" sz="800" dirty="0"/>
              <a:t>;</a:t>
            </a:r>
          </a:p>
          <a:p>
            <a:r>
              <a:rPr lang="en-US" altLang="ko-KR" sz="800" dirty="0"/>
              <a:t>import </a:t>
            </a:r>
            <a:r>
              <a:rPr lang="en-US" altLang="ko-KR" sz="800" dirty="0" err="1"/>
              <a:t>org.apache.kafka.clients.consumer.ConsumerRecords</a:t>
            </a:r>
            <a:r>
              <a:rPr lang="en-US" altLang="ko-KR" sz="800" dirty="0"/>
              <a:t>;</a:t>
            </a:r>
          </a:p>
          <a:p>
            <a:r>
              <a:rPr lang="en-US" altLang="ko-KR" sz="800" dirty="0"/>
              <a:t>import </a:t>
            </a:r>
            <a:r>
              <a:rPr lang="en-US" altLang="ko-KR" sz="800" dirty="0" err="1"/>
              <a:t>org.apache.kafka.clients.consumer.KafkaConsumer</a:t>
            </a:r>
            <a:r>
              <a:rPr lang="en-US" altLang="ko-KR" sz="800" dirty="0"/>
              <a:t>;</a:t>
            </a:r>
          </a:p>
          <a:p>
            <a:r>
              <a:rPr lang="en-US" altLang="ko-KR" sz="800" dirty="0"/>
              <a:t>import </a:t>
            </a:r>
            <a:r>
              <a:rPr lang="en-US" altLang="ko-KR" sz="800" dirty="0" err="1"/>
              <a:t>java.util.Arrays</a:t>
            </a:r>
            <a:r>
              <a:rPr lang="en-US" altLang="ko-KR" sz="800" dirty="0"/>
              <a:t>;</a:t>
            </a:r>
          </a:p>
          <a:p>
            <a:r>
              <a:rPr lang="en-US" altLang="ko-KR" sz="800" dirty="0"/>
              <a:t>import </a:t>
            </a:r>
            <a:r>
              <a:rPr lang="en-US" altLang="ko-KR" sz="800" dirty="0" err="1"/>
              <a:t>java.util.Properties</a:t>
            </a:r>
            <a:r>
              <a:rPr lang="en-US" altLang="ko-KR" sz="800" dirty="0"/>
              <a:t>;</a:t>
            </a:r>
          </a:p>
          <a:p>
            <a:r>
              <a:rPr lang="en-US" altLang="ko-KR" sz="800" dirty="0"/>
              <a:t>import java.io.*;</a:t>
            </a:r>
          </a:p>
          <a:p>
            <a:r>
              <a:rPr lang="en-US" altLang="ko-KR" sz="800" dirty="0"/>
              <a:t>public class </a:t>
            </a:r>
            <a:r>
              <a:rPr lang="en-US" altLang="ko-KR" sz="800" dirty="0" err="1"/>
              <a:t>MyConsumerStream</a:t>
            </a:r>
            <a:r>
              <a:rPr lang="en-US" altLang="ko-KR" sz="800" dirty="0"/>
              <a:t> {</a:t>
            </a:r>
          </a:p>
          <a:p>
            <a:endParaRPr lang="en-US" altLang="ko-KR" sz="800" dirty="0"/>
          </a:p>
          <a:p>
            <a:r>
              <a:rPr lang="en-US" altLang="ko-KR" sz="800" dirty="0"/>
              <a:t>    public static void main(String[] </a:t>
            </a:r>
            <a:r>
              <a:rPr lang="en-US" altLang="ko-KR" sz="800" dirty="0" err="1"/>
              <a:t>args</a:t>
            </a:r>
            <a:r>
              <a:rPr lang="en-US" altLang="ko-KR" sz="800" dirty="0"/>
              <a:t>) {</a:t>
            </a:r>
          </a:p>
          <a:p>
            <a:r>
              <a:rPr lang="en-US" altLang="ko-KR" sz="800" dirty="0"/>
              <a:t>        Properties configs = new Properties();</a:t>
            </a:r>
          </a:p>
          <a:p>
            <a:r>
              <a:rPr lang="en-US" altLang="ko-KR" sz="800" dirty="0"/>
              <a:t>        // </a:t>
            </a:r>
            <a:r>
              <a:rPr lang="ko-KR" altLang="en-US" sz="800" dirty="0"/>
              <a:t>환경 변수 설정</a:t>
            </a:r>
          </a:p>
          <a:p>
            <a:r>
              <a:rPr lang="ko-KR" altLang="en-US" sz="800" dirty="0"/>
              <a:t>        </a:t>
            </a:r>
            <a:r>
              <a:rPr lang="en-US" altLang="ko-KR" sz="800" dirty="0" err="1"/>
              <a:t>configs.put</a:t>
            </a:r>
            <a:r>
              <a:rPr lang="en-US" altLang="ko-KR" sz="800" dirty="0"/>
              <a:t>("</a:t>
            </a:r>
            <a:r>
              <a:rPr lang="en-US" altLang="ko-KR" sz="800" dirty="0" err="1"/>
              <a:t>bootstrap.servers</a:t>
            </a:r>
            <a:r>
              <a:rPr lang="en-US" altLang="ko-KR" sz="800" dirty="0"/>
              <a:t>", "master:9092,slave1:9092,slave2:9092");     // </a:t>
            </a:r>
            <a:r>
              <a:rPr lang="en-US" altLang="ko-KR" sz="800" dirty="0" err="1"/>
              <a:t>kafka</a:t>
            </a:r>
            <a:r>
              <a:rPr lang="en-US" altLang="ko-KR" sz="800" dirty="0"/>
              <a:t> server host </a:t>
            </a:r>
            <a:r>
              <a:rPr lang="ko-KR" altLang="en-US" sz="800" dirty="0"/>
              <a:t>및 </a:t>
            </a:r>
            <a:r>
              <a:rPr lang="en-US" altLang="ko-KR" sz="800" dirty="0"/>
              <a:t>port</a:t>
            </a:r>
          </a:p>
          <a:p>
            <a:r>
              <a:rPr lang="en-US" altLang="ko-KR" sz="800" dirty="0"/>
              <a:t>        </a:t>
            </a:r>
            <a:r>
              <a:rPr lang="en-US" altLang="ko-KR" sz="800" dirty="0" err="1"/>
              <a:t>configs.put</a:t>
            </a:r>
            <a:r>
              <a:rPr lang="en-US" altLang="ko-KR" sz="800" dirty="0"/>
              <a:t>("session.timeout.ms", "10000");             // session </a:t>
            </a:r>
            <a:r>
              <a:rPr lang="ko-KR" altLang="en-US" sz="800" dirty="0"/>
              <a:t>설정</a:t>
            </a:r>
          </a:p>
          <a:p>
            <a:r>
              <a:rPr lang="ko-KR" altLang="en-US" sz="800" dirty="0"/>
              <a:t>        </a:t>
            </a:r>
            <a:r>
              <a:rPr lang="en-US" altLang="ko-KR" sz="800" dirty="0" err="1"/>
              <a:t>configs.put</a:t>
            </a:r>
            <a:r>
              <a:rPr lang="en-US" altLang="ko-KR" sz="800" dirty="0"/>
              <a:t>("group.id", "</a:t>
            </a:r>
            <a:r>
              <a:rPr lang="en-US" altLang="ko-KR" sz="800" dirty="0" err="1"/>
              <a:t>telegroup</a:t>
            </a:r>
            <a:r>
              <a:rPr lang="en-US" altLang="ko-KR" sz="800" dirty="0"/>
              <a:t>");                // group </a:t>
            </a:r>
            <a:r>
              <a:rPr lang="ko-KR" altLang="en-US" sz="800" dirty="0"/>
              <a:t>설정</a:t>
            </a:r>
          </a:p>
          <a:p>
            <a:r>
              <a:rPr lang="ko-KR" altLang="en-US" sz="800" dirty="0"/>
              <a:t>        </a:t>
            </a:r>
            <a:r>
              <a:rPr lang="en-US" altLang="ko-KR" sz="800" dirty="0" err="1"/>
              <a:t>configs.put</a:t>
            </a:r>
            <a:r>
              <a:rPr lang="en-US" altLang="ko-KR" sz="800" dirty="0"/>
              <a:t>("</a:t>
            </a:r>
            <a:r>
              <a:rPr lang="en-US" altLang="ko-KR" sz="800" dirty="0" err="1"/>
              <a:t>key.deserializer</a:t>
            </a:r>
            <a:r>
              <a:rPr lang="en-US" altLang="ko-KR" sz="800" dirty="0"/>
              <a:t>", "</a:t>
            </a:r>
            <a:r>
              <a:rPr lang="en-US" altLang="ko-KR" sz="800" dirty="0" err="1"/>
              <a:t>org.apache.kafka.common.serialization.StringDeserializer</a:t>
            </a:r>
            <a:r>
              <a:rPr lang="en-US" altLang="ko-KR" sz="800" dirty="0"/>
              <a:t>");    // key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value.deserializer</a:t>
            </a:r>
            <a:r>
              <a:rPr lang="en-US" altLang="ko-KR" sz="800" dirty="0"/>
              <a:t>", "</a:t>
            </a:r>
            <a:r>
              <a:rPr lang="en-US" altLang="ko-KR" sz="800" dirty="0" err="1"/>
              <a:t>org.apache.kafka.common.serialization.StringDeserializer</a:t>
            </a:r>
            <a:r>
              <a:rPr lang="en-US" altLang="ko-KR" sz="800" dirty="0"/>
              <a:t>");  // value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enable.auto.commit","true</a:t>
            </a:r>
            <a:r>
              <a:rPr lang="en-US" altLang="ko-KR" sz="800" dirty="0"/>
              <a:t>");</a:t>
            </a:r>
          </a:p>
          <a:p>
            <a:r>
              <a:rPr lang="en-US" altLang="ko-KR" sz="800" dirty="0"/>
              <a:t>        </a:t>
            </a:r>
            <a:r>
              <a:rPr lang="en-US" altLang="ko-KR" sz="800" dirty="0" err="1"/>
              <a:t>configs.put</a:t>
            </a:r>
            <a:r>
              <a:rPr lang="en-US" altLang="ko-KR" sz="800" dirty="0"/>
              <a:t>("auto.commit.interval.ms","1000");</a:t>
            </a:r>
          </a:p>
          <a:p>
            <a:r>
              <a:rPr lang="en-US" altLang="ko-KR" sz="800" dirty="0"/>
              <a:t>        </a:t>
            </a:r>
            <a:r>
              <a:rPr lang="en-US" altLang="ko-KR" sz="800" dirty="0" err="1"/>
              <a:t>KafkaConsumer</a:t>
            </a:r>
            <a:r>
              <a:rPr lang="en-US" altLang="ko-KR" sz="800" dirty="0"/>
              <a:t>&lt;String, String&gt; consumer = new </a:t>
            </a:r>
            <a:r>
              <a:rPr lang="en-US" altLang="ko-KR" sz="800" dirty="0" err="1"/>
              <a:t>KafkaConsumer</a:t>
            </a:r>
            <a:r>
              <a:rPr lang="en-US" altLang="ko-KR" sz="800" dirty="0"/>
              <a:t>&lt;String, String&gt;(configs);    // consumer </a:t>
            </a:r>
            <a:r>
              <a:rPr lang="ko-KR" altLang="en-US" sz="800" dirty="0"/>
              <a:t>생성</a:t>
            </a:r>
          </a:p>
          <a:p>
            <a:r>
              <a:rPr lang="ko-KR" altLang="en-US" sz="800" dirty="0"/>
              <a:t>        </a:t>
            </a:r>
            <a:r>
              <a:rPr lang="en-US" altLang="ko-KR" sz="800" dirty="0" err="1"/>
              <a:t>consumer.subscribe</a:t>
            </a:r>
            <a:r>
              <a:rPr lang="en-US" altLang="ko-KR" sz="800" dirty="0"/>
              <a:t>(</a:t>
            </a:r>
            <a:r>
              <a:rPr lang="en-US" altLang="ko-KR" sz="800" dirty="0" err="1"/>
              <a:t>Arrays.asList</a:t>
            </a:r>
            <a:r>
              <a:rPr lang="en-US" altLang="ko-KR" sz="800" dirty="0"/>
              <a:t>("</a:t>
            </a:r>
            <a:r>
              <a:rPr lang="en-US" altLang="ko-KR" sz="800" dirty="0" err="1"/>
              <a:t>kopo</a:t>
            </a:r>
            <a:r>
              <a:rPr lang="en-US" altLang="ko-KR" sz="800" dirty="0"/>
              <a:t>-topic"));      // topic </a:t>
            </a:r>
            <a:r>
              <a:rPr lang="ko-KR" altLang="en-US" sz="800" dirty="0"/>
              <a:t>설정</a:t>
            </a:r>
          </a:p>
          <a:p>
            <a:endParaRPr lang="ko-KR" altLang="en-US" sz="800" dirty="0"/>
          </a:p>
          <a:p>
            <a:r>
              <a:rPr lang="ko-KR" altLang="en-US" sz="800" dirty="0"/>
              <a:t>        </a:t>
            </a:r>
            <a:r>
              <a:rPr lang="en-US" altLang="ko-KR" sz="800" dirty="0" err="1"/>
              <a:t>BufferedWriter</a:t>
            </a:r>
            <a:r>
              <a:rPr lang="en-US" altLang="ko-KR" sz="800" dirty="0"/>
              <a:t> </a:t>
            </a:r>
            <a:r>
              <a:rPr lang="en-US" altLang="ko-KR" sz="800" dirty="0" err="1"/>
              <a:t>bw</a:t>
            </a:r>
            <a:r>
              <a:rPr lang="en-US" altLang="ko-KR" sz="800" dirty="0"/>
              <a:t> = null;</a:t>
            </a:r>
          </a:p>
          <a:p>
            <a:r>
              <a:rPr lang="en-US" altLang="ko-KR" sz="800" dirty="0"/>
              <a:t>        while (true) {  // </a:t>
            </a:r>
            <a:r>
              <a:rPr lang="ko-KR" altLang="en-US" sz="800" dirty="0"/>
              <a:t>계속 </a:t>
            </a:r>
            <a:r>
              <a:rPr lang="en-US" altLang="ko-KR" sz="800" dirty="0"/>
              <a:t>loop</a:t>
            </a:r>
            <a:r>
              <a:rPr lang="ko-KR" altLang="en-US" sz="800" dirty="0"/>
              <a:t>를 돌면서 </a:t>
            </a:r>
            <a:r>
              <a:rPr lang="en-US" altLang="ko-KR" sz="800" dirty="0"/>
              <a:t>producer</a:t>
            </a:r>
            <a:r>
              <a:rPr lang="ko-KR" altLang="en-US" sz="800" dirty="0"/>
              <a:t>의 </a:t>
            </a:r>
            <a:r>
              <a:rPr lang="en-US" altLang="ko-KR" sz="800" dirty="0"/>
              <a:t>message</a:t>
            </a:r>
            <a:r>
              <a:rPr lang="ko-KR" altLang="en-US" sz="800" dirty="0"/>
              <a:t>를 띄운다</a:t>
            </a:r>
            <a:r>
              <a:rPr lang="en-US" altLang="ko-KR" sz="800" dirty="0"/>
              <a:t>.</a:t>
            </a:r>
          </a:p>
          <a:p>
            <a:r>
              <a:rPr lang="en-US" altLang="ko-KR" sz="800" dirty="0"/>
              <a:t>            </a:t>
            </a:r>
            <a:r>
              <a:rPr lang="en-US" altLang="ko-KR" sz="800" dirty="0" err="1"/>
              <a:t>ConsumerRecords</a:t>
            </a:r>
            <a:r>
              <a:rPr lang="en-US" altLang="ko-KR" sz="800" dirty="0"/>
              <a:t>&lt;String, String&gt; records = </a:t>
            </a:r>
            <a:r>
              <a:rPr lang="en-US" altLang="ko-KR" sz="800" dirty="0" err="1"/>
              <a:t>consumer.poll</a:t>
            </a:r>
            <a:r>
              <a:rPr lang="en-US" altLang="ko-KR" sz="800" dirty="0"/>
              <a:t>(500);</a:t>
            </a:r>
          </a:p>
          <a:p>
            <a:r>
              <a:rPr lang="en-US" altLang="ko-KR" sz="800" dirty="0"/>
              <a:t>            for (</a:t>
            </a:r>
            <a:r>
              <a:rPr lang="en-US" altLang="ko-KR" sz="800" dirty="0" err="1"/>
              <a:t>ConsumerRecord</a:t>
            </a:r>
            <a:r>
              <a:rPr lang="en-US" altLang="ko-KR" sz="800" dirty="0"/>
              <a:t>&lt;String, String&gt; record : records) {</a:t>
            </a:r>
          </a:p>
          <a:p>
            <a:r>
              <a:rPr lang="en-US" altLang="ko-KR" sz="800" dirty="0"/>
              <a:t>                String s = </a:t>
            </a:r>
            <a:r>
              <a:rPr lang="en-US" altLang="ko-KR" sz="800" dirty="0" err="1"/>
              <a:t>record.topic</a:t>
            </a:r>
            <a:r>
              <a:rPr lang="en-US" altLang="ko-KR" sz="800" dirty="0"/>
              <a:t>();</a:t>
            </a:r>
          </a:p>
          <a:p>
            <a:r>
              <a:rPr lang="en-US" altLang="ko-KR" sz="800" dirty="0"/>
              <a:t>                if ("</a:t>
            </a:r>
            <a:r>
              <a:rPr lang="en-US" altLang="ko-KR" sz="800" dirty="0" err="1"/>
              <a:t>kopo</a:t>
            </a:r>
            <a:r>
              <a:rPr lang="en-US" altLang="ko-KR" sz="800" dirty="0"/>
              <a:t>-</a:t>
            </a:r>
            <a:r>
              <a:rPr lang="en-US" altLang="ko-KR" sz="800" dirty="0" err="1"/>
              <a:t>topic".equals</a:t>
            </a:r>
            <a:r>
              <a:rPr lang="en-US" altLang="ko-KR" sz="800" dirty="0"/>
              <a:t>(s)) {</a:t>
            </a:r>
          </a:p>
          <a:p>
            <a:r>
              <a:rPr lang="en-US" altLang="ko-KR" sz="800" dirty="0"/>
              <a:t>                    String </a:t>
            </a:r>
            <a:r>
              <a:rPr lang="en-US" altLang="ko-KR" sz="800" dirty="0" err="1"/>
              <a:t>tmp</a:t>
            </a:r>
            <a:r>
              <a:rPr lang="en-US" altLang="ko-KR" sz="800" dirty="0"/>
              <a:t>  = "offset = " + </a:t>
            </a:r>
            <a:r>
              <a:rPr lang="en-US" altLang="ko-KR" sz="800" dirty="0" err="1"/>
              <a:t>record.offset</a:t>
            </a:r>
            <a:r>
              <a:rPr lang="en-US" altLang="ko-KR" sz="800" dirty="0"/>
              <a:t>() + " key =" + </a:t>
            </a:r>
            <a:r>
              <a:rPr lang="en-US" altLang="ko-KR" sz="800" dirty="0" err="1"/>
              <a:t>record.key</a:t>
            </a:r>
            <a:r>
              <a:rPr lang="en-US" altLang="ko-KR" sz="800" dirty="0"/>
              <a:t>() + " value =" + </a:t>
            </a:r>
            <a:r>
              <a:rPr lang="en-US" altLang="ko-KR" sz="800" dirty="0" err="1"/>
              <a:t>record.value</a:t>
            </a:r>
            <a:r>
              <a:rPr lang="en-US" altLang="ko-KR" sz="800" dirty="0"/>
              <a:t>();</a:t>
            </a:r>
          </a:p>
          <a:p>
            <a:r>
              <a:rPr lang="en-US" altLang="ko-KR" sz="800" dirty="0"/>
              <a:t>                    </a:t>
            </a:r>
            <a:r>
              <a:rPr lang="en-US" altLang="ko-KR" sz="800" dirty="0" err="1"/>
              <a:t>System.out.println</a:t>
            </a:r>
            <a:r>
              <a:rPr lang="en-US" altLang="ko-KR" sz="800" dirty="0"/>
              <a:t>(</a:t>
            </a:r>
            <a:r>
              <a:rPr lang="en-US" altLang="ko-KR" sz="800" dirty="0" err="1"/>
              <a:t>tmp</a:t>
            </a:r>
            <a:r>
              <a:rPr lang="en-US" altLang="ko-KR" sz="800" dirty="0"/>
              <a:t>);</a:t>
            </a:r>
          </a:p>
          <a:p>
            <a:r>
              <a:rPr lang="en-US" altLang="ko-KR" sz="800" dirty="0"/>
              <a:t>                    try {</a:t>
            </a:r>
          </a:p>
          <a:p>
            <a:r>
              <a:rPr lang="en-US" altLang="ko-KR" sz="800" dirty="0"/>
              <a:t>                       </a:t>
            </a:r>
            <a:r>
              <a:rPr lang="en-US" altLang="ko-KR" sz="800" dirty="0" err="1"/>
              <a:t>bw</a:t>
            </a:r>
            <a:r>
              <a:rPr lang="en-US" altLang="ko-KR" sz="800" dirty="0"/>
              <a:t> = new </a:t>
            </a:r>
            <a:r>
              <a:rPr lang="en-US" altLang="ko-KR" sz="800" dirty="0" err="1"/>
              <a:t>BufferedWriter</a:t>
            </a:r>
            <a:r>
              <a:rPr lang="en-US" altLang="ko-KR" sz="800" dirty="0"/>
              <a:t>(new </a:t>
            </a:r>
            <a:r>
              <a:rPr lang="en-US" altLang="ko-KR" sz="800" dirty="0" err="1"/>
              <a:t>FileWriter</a:t>
            </a:r>
            <a:r>
              <a:rPr lang="en-US" altLang="ko-KR" sz="800" dirty="0"/>
              <a:t>("result.txt", true));</a:t>
            </a:r>
          </a:p>
          <a:p>
            <a:r>
              <a:rPr lang="en-US" altLang="ko-KR" sz="800" dirty="0"/>
              <a:t>                       </a:t>
            </a:r>
            <a:r>
              <a:rPr lang="en-US" altLang="ko-KR" sz="800" dirty="0" err="1"/>
              <a:t>bw.write</a:t>
            </a:r>
            <a:r>
              <a:rPr lang="en-US" altLang="ko-KR" sz="800" dirty="0"/>
              <a:t>(</a:t>
            </a:r>
            <a:r>
              <a:rPr lang="en-US" altLang="ko-KR" sz="800" dirty="0" err="1"/>
              <a:t>tmp</a:t>
            </a:r>
            <a:r>
              <a:rPr lang="en-US" altLang="ko-KR" sz="800" dirty="0"/>
              <a:t>);</a:t>
            </a:r>
          </a:p>
          <a:p>
            <a:r>
              <a:rPr lang="en-US" altLang="ko-KR" sz="800" dirty="0"/>
              <a:t>                       </a:t>
            </a:r>
            <a:r>
              <a:rPr lang="en-US" altLang="ko-KR" sz="800" dirty="0" err="1"/>
              <a:t>bw.newLine</a:t>
            </a:r>
            <a:r>
              <a:rPr lang="en-US" altLang="ko-KR" sz="800" dirty="0"/>
              <a:t>();</a:t>
            </a:r>
          </a:p>
          <a:p>
            <a:r>
              <a:rPr lang="en-US" altLang="ko-KR" sz="800" dirty="0"/>
              <a:t>                       </a:t>
            </a:r>
            <a:r>
              <a:rPr lang="en-US" altLang="ko-KR" sz="800" dirty="0" err="1"/>
              <a:t>bw.flush</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 finally {</a:t>
            </a:r>
          </a:p>
          <a:p>
            <a:r>
              <a:rPr lang="en-US" altLang="ko-KR" sz="800" dirty="0"/>
              <a:t>                      if (</a:t>
            </a:r>
            <a:r>
              <a:rPr lang="en-US" altLang="ko-KR" sz="800" dirty="0" err="1"/>
              <a:t>bw</a:t>
            </a:r>
            <a:r>
              <a:rPr lang="en-US" altLang="ko-KR" sz="800" dirty="0"/>
              <a:t> != null) try {</a:t>
            </a:r>
          </a:p>
          <a:p>
            <a:r>
              <a:rPr lang="en-US" altLang="ko-KR" sz="800" dirty="0"/>
              <a:t>                       </a:t>
            </a:r>
            <a:r>
              <a:rPr lang="en-US" altLang="ko-KR" sz="800" dirty="0" err="1"/>
              <a:t>bw.close</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a:t>
            </a:r>
          </a:p>
          <a:p>
            <a:r>
              <a:rPr lang="en-US" altLang="ko-KR" sz="800" dirty="0"/>
              <a:t>                    }</a:t>
            </a:r>
          </a:p>
          <a:p>
            <a:r>
              <a:rPr lang="en-US" altLang="ko-KR" sz="800" dirty="0"/>
              <a:t>                } else {</a:t>
            </a:r>
          </a:p>
          <a:p>
            <a:r>
              <a:rPr lang="en-US" altLang="ko-KR" sz="800" dirty="0"/>
              <a:t>                    throw new </a:t>
            </a:r>
            <a:r>
              <a:rPr lang="en-US" altLang="ko-KR" sz="800" dirty="0" err="1"/>
              <a:t>IllegalStateException</a:t>
            </a:r>
            <a:r>
              <a:rPr lang="en-US" altLang="ko-KR" sz="800" dirty="0"/>
              <a:t>("get message on topic " + </a:t>
            </a:r>
            <a:r>
              <a:rPr lang="en-US" altLang="ko-KR" sz="800" dirty="0" err="1"/>
              <a:t>record.topic</a:t>
            </a:r>
            <a:r>
              <a:rPr lang="en-US" altLang="ko-KR" sz="800" dirty="0"/>
              <a:t>());</a:t>
            </a:r>
          </a:p>
          <a:p>
            <a:r>
              <a:rPr lang="en-US" altLang="ko-KR" sz="800" dirty="0"/>
              <a:t>                }</a:t>
            </a:r>
          </a:p>
          <a:p>
            <a:r>
              <a:rPr lang="en-US" altLang="ko-KR" sz="800" dirty="0"/>
              <a:t>            }</a:t>
            </a:r>
          </a:p>
          <a:p>
            <a:r>
              <a:rPr lang="en-US" altLang="ko-KR" sz="800" dirty="0"/>
              <a:t>        }</a:t>
            </a:r>
          </a:p>
          <a:p>
            <a:r>
              <a:rPr lang="en-US" altLang="ko-KR" sz="800" dirty="0"/>
              <a:t>    }</a:t>
            </a:r>
          </a:p>
          <a:p>
            <a:endParaRPr lang="en-US" altLang="ko-KR" sz="800" dirty="0"/>
          </a:p>
          <a:p>
            <a:r>
              <a:rPr lang="en-US" altLang="ko-KR" sz="800" dirty="0"/>
              <a:t>}</a:t>
            </a:r>
          </a:p>
        </p:txBody>
      </p:sp>
      <p:sp>
        <p:nvSpPr>
          <p:cNvPr id="4" name="TextBox 3">
            <a:extLst>
              <a:ext uri="{FF2B5EF4-FFF2-40B4-BE49-F238E27FC236}">
                <a16:creationId xmlns:a16="http://schemas.microsoft.com/office/drawing/2014/main" id="{828A7A07-23F1-400A-BB8B-24111261DA1C}"/>
              </a:ext>
            </a:extLst>
          </p:cNvPr>
          <p:cNvSpPr txBox="1"/>
          <p:nvPr/>
        </p:nvSpPr>
        <p:spPr>
          <a:xfrm>
            <a:off x="677334" y="2213337"/>
            <a:ext cx="4367029" cy="646331"/>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이전 예제의 </a:t>
            </a:r>
            <a:r>
              <a:rPr lang="en-US" altLang="ko-KR" dirty="0">
                <a:latin typeface="+mj-ea"/>
                <a:ea typeface="+mj-ea"/>
              </a:rPr>
              <a:t>MyConsumerTelegraf.java</a:t>
            </a:r>
            <a:r>
              <a:rPr lang="ko-KR" altLang="en-US" dirty="0">
                <a:latin typeface="+mj-ea"/>
                <a:ea typeface="+mj-ea"/>
              </a:rPr>
              <a:t>에</a:t>
            </a:r>
            <a:endParaRPr lang="en-US" altLang="ko-KR" dirty="0">
              <a:latin typeface="+mj-ea"/>
              <a:ea typeface="+mj-ea"/>
            </a:endParaRPr>
          </a:p>
          <a:p>
            <a:r>
              <a:rPr lang="ko-KR" altLang="en-US" dirty="0">
                <a:latin typeface="+mj-ea"/>
                <a:ea typeface="+mj-ea"/>
              </a:rPr>
              <a:t>파일 저장 코드를 추가</a:t>
            </a:r>
          </a:p>
        </p:txBody>
      </p:sp>
      <p:sp>
        <p:nvSpPr>
          <p:cNvPr id="5" name="TextBox 4">
            <a:extLst>
              <a:ext uri="{FF2B5EF4-FFF2-40B4-BE49-F238E27FC236}">
                <a16:creationId xmlns:a16="http://schemas.microsoft.com/office/drawing/2014/main" id="{DE204388-5886-4F2E-A631-5897C1EC2371}"/>
              </a:ext>
            </a:extLst>
          </p:cNvPr>
          <p:cNvSpPr txBox="1"/>
          <p:nvPr/>
        </p:nvSpPr>
        <p:spPr>
          <a:xfrm>
            <a:off x="677334" y="3142605"/>
            <a:ext cx="5209631" cy="1815882"/>
          </a:xfrm>
          <a:prstGeom prst="rect">
            <a:avLst/>
          </a:prstGeom>
          <a:solidFill>
            <a:schemeClr val="bg1"/>
          </a:solidFill>
          <a:ln>
            <a:solidFill>
              <a:srgbClr val="0000FF"/>
            </a:solidFill>
          </a:ln>
        </p:spPr>
        <p:txBody>
          <a:bodyPr wrap="none" rtlCol="0">
            <a:spAutoFit/>
          </a:bodyPr>
          <a:lstStyle/>
          <a:p>
            <a:r>
              <a:rPr lang="en-US" altLang="ko-KR" sz="1400" dirty="0"/>
              <a:t>…</a:t>
            </a:r>
          </a:p>
          <a:p>
            <a:r>
              <a:rPr lang="en-US" altLang="ko-KR" sz="1400" dirty="0"/>
              <a:t>try {</a:t>
            </a:r>
          </a:p>
          <a:p>
            <a:r>
              <a:rPr lang="en-US" altLang="ko-KR" sz="1400" dirty="0"/>
              <a:t>   </a:t>
            </a:r>
            <a:r>
              <a:rPr lang="en-US" altLang="ko-KR" sz="1400" dirty="0" err="1"/>
              <a:t>bw</a:t>
            </a:r>
            <a:r>
              <a:rPr lang="en-US" altLang="ko-KR" sz="1400" dirty="0"/>
              <a:t> = new </a:t>
            </a:r>
            <a:r>
              <a:rPr lang="en-US" altLang="ko-KR" sz="1400" dirty="0" err="1"/>
              <a:t>BufferedWriter</a:t>
            </a:r>
            <a:r>
              <a:rPr lang="en-US" altLang="ko-KR" sz="1400" dirty="0"/>
              <a:t>(new </a:t>
            </a:r>
            <a:r>
              <a:rPr lang="en-US" altLang="ko-KR" sz="1400" dirty="0" err="1"/>
              <a:t>FileWriter</a:t>
            </a:r>
            <a:r>
              <a:rPr lang="en-US" altLang="ko-KR" sz="1400" dirty="0"/>
              <a:t>("result.txt", true));</a:t>
            </a:r>
          </a:p>
          <a:p>
            <a:r>
              <a:rPr lang="en-US" altLang="ko-KR" sz="1400" dirty="0"/>
              <a:t>   </a:t>
            </a:r>
            <a:r>
              <a:rPr lang="en-US" altLang="ko-KR" sz="1400" dirty="0" err="1"/>
              <a:t>bw.write</a:t>
            </a:r>
            <a:r>
              <a:rPr lang="en-US" altLang="ko-KR" sz="1400" dirty="0"/>
              <a:t>(</a:t>
            </a:r>
            <a:r>
              <a:rPr lang="en-US" altLang="ko-KR" sz="1400" dirty="0" err="1"/>
              <a:t>tmp</a:t>
            </a:r>
            <a:r>
              <a:rPr lang="en-US" altLang="ko-KR" sz="1400" dirty="0"/>
              <a:t>);</a:t>
            </a:r>
          </a:p>
          <a:p>
            <a:r>
              <a:rPr lang="en-US" altLang="ko-KR" sz="1400" dirty="0"/>
              <a:t>   </a:t>
            </a:r>
            <a:r>
              <a:rPr lang="en-US" altLang="ko-KR" sz="1400" dirty="0" err="1"/>
              <a:t>bw.newLine</a:t>
            </a:r>
            <a:r>
              <a:rPr lang="en-US" altLang="ko-KR" sz="1400" dirty="0"/>
              <a:t>();</a:t>
            </a:r>
          </a:p>
          <a:p>
            <a:r>
              <a:rPr lang="en-US" altLang="ko-KR" sz="1400" dirty="0"/>
              <a:t>   </a:t>
            </a:r>
            <a:r>
              <a:rPr lang="en-US" altLang="ko-KR" sz="1400" dirty="0" err="1"/>
              <a:t>bw.flush</a:t>
            </a:r>
            <a:r>
              <a:rPr lang="en-US" altLang="ko-KR" sz="1400" dirty="0"/>
              <a:t>();</a:t>
            </a:r>
          </a:p>
          <a:p>
            <a:r>
              <a:rPr lang="en-US" altLang="ko-KR" sz="1400" dirty="0"/>
              <a:t>}</a:t>
            </a:r>
          </a:p>
          <a:p>
            <a:r>
              <a:rPr lang="en-US" altLang="ko-KR" sz="1400" dirty="0"/>
              <a:t>…</a:t>
            </a:r>
            <a:endParaRPr lang="ko-KR" altLang="en-US" sz="1400" dirty="0"/>
          </a:p>
        </p:txBody>
      </p:sp>
      <p:sp>
        <p:nvSpPr>
          <p:cNvPr id="7" name="직사각형 6">
            <a:extLst>
              <a:ext uri="{FF2B5EF4-FFF2-40B4-BE49-F238E27FC236}">
                <a16:creationId xmlns:a16="http://schemas.microsoft.com/office/drawing/2014/main" id="{440DE820-511C-47C9-9808-E1EC97DD79CD}"/>
              </a:ext>
            </a:extLst>
          </p:cNvPr>
          <p:cNvSpPr/>
          <p:nvPr/>
        </p:nvSpPr>
        <p:spPr>
          <a:xfrm>
            <a:off x="6840638" y="3715473"/>
            <a:ext cx="4479403" cy="1030147"/>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F08BD974-CE00-439D-9E1B-19FE4F00D9F4}"/>
              </a:ext>
            </a:extLst>
          </p:cNvPr>
          <p:cNvCxnSpPr/>
          <p:nvPr/>
        </p:nvCxnSpPr>
        <p:spPr>
          <a:xfrm flipH="1" flipV="1">
            <a:off x="5886965" y="3142605"/>
            <a:ext cx="918949" cy="58444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8AC9F3D-028E-4B2A-9026-DB178B293F37}"/>
              </a:ext>
            </a:extLst>
          </p:cNvPr>
          <p:cNvCxnSpPr>
            <a:cxnSpLocks/>
          </p:cNvCxnSpPr>
          <p:nvPr/>
        </p:nvCxnSpPr>
        <p:spPr>
          <a:xfrm flipH="1">
            <a:off x="5886965" y="4745620"/>
            <a:ext cx="953673" cy="2128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0C433847-0BC4-4F45-B216-CE3689AD3B49}"/>
              </a:ext>
            </a:extLst>
          </p:cNvPr>
          <p:cNvGrpSpPr/>
          <p:nvPr/>
        </p:nvGrpSpPr>
        <p:grpSpPr>
          <a:xfrm>
            <a:off x="6050838" y="3280168"/>
            <a:ext cx="508398" cy="1479115"/>
            <a:chOff x="6050838" y="3280168"/>
            <a:chExt cx="508398" cy="1479115"/>
          </a:xfrm>
        </p:grpSpPr>
        <p:sp>
          <p:nvSpPr>
            <p:cNvPr id="16" name="이등변 삼각형 15">
              <a:extLst>
                <a:ext uri="{FF2B5EF4-FFF2-40B4-BE49-F238E27FC236}">
                  <a16:creationId xmlns:a16="http://schemas.microsoft.com/office/drawing/2014/main" id="{8F75B620-06E4-4992-9569-4393703826C2}"/>
                </a:ext>
              </a:extLst>
            </p:cNvPr>
            <p:cNvSpPr/>
            <p:nvPr/>
          </p:nvSpPr>
          <p:spPr>
            <a:xfrm rot="5597822">
              <a:off x="6021274" y="330973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이등변 삼각형 16">
              <a:extLst>
                <a:ext uri="{FF2B5EF4-FFF2-40B4-BE49-F238E27FC236}">
                  <a16:creationId xmlns:a16="http://schemas.microsoft.com/office/drawing/2014/main" id="{5B4F3E29-8A4A-4843-B0B7-600B2B06DFF3}"/>
                </a:ext>
              </a:extLst>
            </p:cNvPr>
            <p:cNvSpPr/>
            <p:nvPr/>
          </p:nvSpPr>
          <p:spPr>
            <a:xfrm rot="5597822">
              <a:off x="6029519" y="351538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EF8F03C2-73ED-4F01-87FA-E3BBEB8609C3}"/>
                </a:ext>
              </a:extLst>
            </p:cNvPr>
            <p:cNvSpPr/>
            <p:nvPr/>
          </p:nvSpPr>
          <p:spPr>
            <a:xfrm rot="5597822">
              <a:off x="6029519" y="3686747"/>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이등변 삼각형 18">
              <a:extLst>
                <a:ext uri="{FF2B5EF4-FFF2-40B4-BE49-F238E27FC236}">
                  <a16:creationId xmlns:a16="http://schemas.microsoft.com/office/drawing/2014/main" id="{4FF3BB93-AC6C-4751-B8D4-ACB0AE4BEAE6}"/>
                </a:ext>
              </a:extLst>
            </p:cNvPr>
            <p:cNvSpPr/>
            <p:nvPr/>
          </p:nvSpPr>
          <p:spPr>
            <a:xfrm rot="5597822">
              <a:off x="6037765" y="386079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이등변 삼각형 19">
              <a:extLst>
                <a:ext uri="{FF2B5EF4-FFF2-40B4-BE49-F238E27FC236}">
                  <a16:creationId xmlns:a16="http://schemas.microsoft.com/office/drawing/2014/main" id="{C80BF176-D227-40BE-98B9-8DBF11A76DF6}"/>
                </a:ext>
              </a:extLst>
            </p:cNvPr>
            <p:cNvSpPr/>
            <p:nvPr/>
          </p:nvSpPr>
          <p:spPr>
            <a:xfrm rot="5597822">
              <a:off x="6030287" y="4073680"/>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이등변 삼각형 20">
              <a:extLst>
                <a:ext uri="{FF2B5EF4-FFF2-40B4-BE49-F238E27FC236}">
                  <a16:creationId xmlns:a16="http://schemas.microsoft.com/office/drawing/2014/main" id="{476A4AF0-7533-4AAB-A651-46265837B974}"/>
                </a:ext>
              </a:extLst>
            </p:cNvPr>
            <p:cNvSpPr/>
            <p:nvPr/>
          </p:nvSpPr>
          <p:spPr>
            <a:xfrm rot="5597822">
              <a:off x="6029520" y="4237811"/>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이등변 삼각형 21">
            <a:extLst>
              <a:ext uri="{FF2B5EF4-FFF2-40B4-BE49-F238E27FC236}">
                <a16:creationId xmlns:a16="http://schemas.microsoft.com/office/drawing/2014/main" id="{EA9EFF78-25B8-4B93-964A-B5D7C936F90C}"/>
              </a:ext>
            </a:extLst>
          </p:cNvPr>
          <p:cNvSpPr/>
          <p:nvPr/>
        </p:nvSpPr>
        <p:spPr>
          <a:xfrm rot="3305017">
            <a:off x="6016509" y="425882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D1B6943F-5B21-4BA5-9E84-06EC13F0921B}"/>
              </a:ext>
            </a:extLst>
          </p:cNvPr>
          <p:cNvSpPr txBox="1"/>
          <p:nvPr/>
        </p:nvSpPr>
        <p:spPr>
          <a:xfrm>
            <a:off x="8331964" y="1023779"/>
            <a:ext cx="3692036" cy="246221"/>
          </a:xfrm>
          <a:prstGeom prst="rect">
            <a:avLst/>
          </a:prstGeom>
          <a:solidFill>
            <a:schemeClr val="bg1"/>
          </a:solidFill>
          <a:ln>
            <a:solidFill>
              <a:srgbClr val="0000FF"/>
            </a:solidFill>
          </a:ln>
        </p:spPr>
        <p:txBody>
          <a:bodyPr wrap="none" rtlCol="0">
            <a:spAutoFit/>
          </a:bodyPr>
          <a:lstStyle/>
          <a:p>
            <a:r>
              <a:rPr lang="en-US" altLang="ko-KR" sz="1000" dirty="0"/>
              <a:t> vi </a:t>
            </a:r>
            <a:r>
              <a:rPr lang="en-US" altLang="ko-KR" sz="1000" dirty="0" err="1"/>
              <a:t>src</a:t>
            </a:r>
            <a:r>
              <a:rPr lang="en-US" altLang="ko-KR" sz="1000" dirty="0"/>
              <a:t>/main/java/com/</a:t>
            </a:r>
            <a:r>
              <a:rPr lang="en-US" altLang="ko-KR" sz="1000" dirty="0" err="1"/>
              <a:t>kopo</a:t>
            </a:r>
            <a:r>
              <a:rPr lang="en-US" altLang="ko-KR" sz="1000" dirty="0"/>
              <a:t>/</a:t>
            </a:r>
            <a:r>
              <a:rPr lang="en-US" altLang="ko-KR" sz="1000" dirty="0" err="1"/>
              <a:t>kafka</a:t>
            </a:r>
            <a:r>
              <a:rPr lang="en-US" altLang="ko-KR" sz="1000" dirty="0"/>
              <a:t>/MyConsumerStream.java</a:t>
            </a:r>
          </a:p>
        </p:txBody>
      </p:sp>
      <p:sp>
        <p:nvSpPr>
          <p:cNvPr id="25" name="TextBox 24">
            <a:extLst>
              <a:ext uri="{FF2B5EF4-FFF2-40B4-BE49-F238E27FC236}">
                <a16:creationId xmlns:a16="http://schemas.microsoft.com/office/drawing/2014/main" id="{851461C5-E205-4CED-AD27-68EF8EBCA953}"/>
              </a:ext>
            </a:extLst>
          </p:cNvPr>
          <p:cNvSpPr txBox="1"/>
          <p:nvPr/>
        </p:nvSpPr>
        <p:spPr>
          <a:xfrm>
            <a:off x="7765302" y="48972"/>
            <a:ext cx="2738250" cy="369332"/>
          </a:xfrm>
          <a:prstGeom prst="rect">
            <a:avLst/>
          </a:prstGeom>
          <a:solidFill>
            <a:schemeClr val="bg1"/>
          </a:solidFill>
          <a:ln>
            <a:solidFill>
              <a:srgbClr val="0000FF"/>
            </a:solidFill>
          </a:ln>
        </p:spPr>
        <p:txBody>
          <a:bodyPr wrap="none" rtlCol="0">
            <a:spAutoFit/>
          </a:bodyPr>
          <a:lstStyle/>
          <a:p>
            <a:r>
              <a:rPr lang="en-US" altLang="ko-KR" sz="1800" dirty="0"/>
              <a:t>MyConsumerStream.java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6" name="TextBox 25">
            <a:extLst>
              <a:ext uri="{FF2B5EF4-FFF2-40B4-BE49-F238E27FC236}">
                <a16:creationId xmlns:a16="http://schemas.microsoft.com/office/drawing/2014/main" id="{7BE05015-4FD2-498E-8522-3CFF1789F655}"/>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27" name="제목 1">
            <a:extLst>
              <a:ext uri="{FF2B5EF4-FFF2-40B4-BE49-F238E27FC236}">
                <a16:creationId xmlns:a16="http://schemas.microsoft.com/office/drawing/2014/main" id="{7B6E7260-C263-4CF2-8453-420F7E05C200}"/>
              </a:ext>
            </a:extLst>
          </p:cNvPr>
          <p:cNvSpPr txBox="1">
            <a:spLocks/>
          </p:cNvSpPr>
          <p:nvPr/>
        </p:nvSpPr>
        <p:spPr>
          <a:xfrm>
            <a:off x="767645" y="-11288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Implements Consumer</a:t>
            </a:r>
            <a:endParaRPr lang="ko-KR" altLang="en-US" dirty="0"/>
          </a:p>
        </p:txBody>
      </p:sp>
    </p:spTree>
    <p:extLst>
      <p:ext uri="{BB962C8B-B14F-4D97-AF65-F5344CB8AC3E}">
        <p14:creationId xmlns:p14="http://schemas.microsoft.com/office/powerpoint/2010/main" val="16865718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B2D2CB6-8333-4875-A28D-E0EB5697900C}"/>
              </a:ext>
            </a:extLst>
          </p:cNvPr>
          <p:cNvPicPr>
            <a:picLocks noChangeAspect="1"/>
          </p:cNvPicPr>
          <p:nvPr/>
        </p:nvPicPr>
        <p:blipFill rotWithShape="1">
          <a:blip r:embed="rId2"/>
          <a:srcRect b="18886"/>
          <a:stretch/>
        </p:blipFill>
        <p:spPr>
          <a:xfrm>
            <a:off x="495129" y="2339920"/>
            <a:ext cx="10713156" cy="33274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FF5B646-6F01-4649-92CB-4D505D705DC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6" name="제목 1">
            <a:extLst>
              <a:ext uri="{FF2B5EF4-FFF2-40B4-BE49-F238E27FC236}">
                <a16:creationId xmlns:a16="http://schemas.microsoft.com/office/drawing/2014/main" id="{90B1AC1E-1FE9-4933-B282-8971AE9F3BBA}"/>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7" name="직사각형 6">
            <a:extLst>
              <a:ext uri="{FF2B5EF4-FFF2-40B4-BE49-F238E27FC236}">
                <a16:creationId xmlns:a16="http://schemas.microsoft.com/office/drawing/2014/main" id="{41422423-6627-4F62-9FEE-0D32A8532EF2}"/>
              </a:ext>
            </a:extLst>
          </p:cNvPr>
          <p:cNvSpPr/>
          <p:nvPr/>
        </p:nvSpPr>
        <p:spPr>
          <a:xfrm>
            <a:off x="306488" y="2143125"/>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2C2773-813B-482F-9A7E-FC6622BB7B42}"/>
              </a:ext>
            </a:extLst>
          </p:cNvPr>
          <p:cNvSpPr/>
          <p:nvPr/>
        </p:nvSpPr>
        <p:spPr>
          <a:xfrm>
            <a:off x="5895975" y="2143124"/>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B51160D-2664-493B-9FE9-E8A091FA2E2B}"/>
              </a:ext>
            </a:extLst>
          </p:cNvPr>
          <p:cNvSpPr txBox="1"/>
          <p:nvPr/>
        </p:nvSpPr>
        <p:spPr>
          <a:xfrm>
            <a:off x="2246935" y="1948024"/>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F919E9C3-4888-4AA0-92BE-7141FC29959A}"/>
              </a:ext>
            </a:extLst>
          </p:cNvPr>
          <p:cNvSpPr txBox="1"/>
          <p:nvPr/>
        </p:nvSpPr>
        <p:spPr>
          <a:xfrm>
            <a:off x="8181196" y="1948024"/>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1F146382-4A87-46A4-A57F-9178E4BAD51F}"/>
              </a:ext>
            </a:extLst>
          </p:cNvPr>
          <p:cNvSpPr txBox="1"/>
          <p:nvPr/>
        </p:nvSpPr>
        <p:spPr>
          <a:xfrm>
            <a:off x="306488" y="805144"/>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com.kopo.kafka.MyConsumerStream</a:t>
            </a:r>
            <a:endParaRPr lang="ko-KR" altLang="en-US" sz="1200" dirty="0"/>
          </a:p>
        </p:txBody>
      </p:sp>
    </p:spTree>
    <p:extLst>
      <p:ext uri="{BB962C8B-B14F-4D97-AF65-F5344CB8AC3E}">
        <p14:creationId xmlns:p14="http://schemas.microsoft.com/office/powerpoint/2010/main" val="2417642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JSON Serializer and </a:t>
            </a:r>
            <a:r>
              <a:rPr lang="en-US" altLang="ko-KR" sz="1800" dirty="0" err="1">
                <a:solidFill>
                  <a:schemeClr val="tx1"/>
                </a:solidFill>
              </a:rPr>
              <a:t>Deserializer</a:t>
            </a:r>
            <a:r>
              <a:rPr lang="en-US" altLang="ko-KR" sz="1800" dirty="0">
                <a:solidFill>
                  <a:schemeClr val="tx1"/>
                </a:solidFill>
              </a:rPr>
              <a:t> Example</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#4</a:t>
            </a:r>
          </a:p>
        </p:txBody>
      </p:sp>
    </p:spTree>
    <p:extLst>
      <p:ext uri="{BB962C8B-B14F-4D97-AF65-F5344CB8AC3E}">
        <p14:creationId xmlns:p14="http://schemas.microsoft.com/office/powerpoint/2010/main" val="2433966161"/>
      </p:ext>
    </p:extLst>
  </p:cSld>
  <p:clrMapOvr>
    <a:overrideClrMapping bg1="dk1" tx1="lt1" bg2="dk2" tx2="lt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Maven </a:t>
            </a:r>
            <a:r>
              <a:rPr lang="en-US" altLang="ko-KR" dirty="0" err="1"/>
              <a:t>Depedencies</a:t>
            </a:r>
            <a:endParaRPr lang="ko-KR" altLang="en-US" dirty="0"/>
          </a:p>
        </p:txBody>
      </p:sp>
      <p:sp>
        <p:nvSpPr>
          <p:cNvPr id="9" name="TextBox 8">
            <a:extLst>
              <a:ext uri="{FF2B5EF4-FFF2-40B4-BE49-F238E27FC236}">
                <a16:creationId xmlns:a16="http://schemas.microsoft.com/office/drawing/2014/main" id="{8D03BE2C-8457-39E9-19A8-72591F4EFB15}"/>
              </a:ext>
            </a:extLst>
          </p:cNvPr>
          <p:cNvSpPr txBox="1"/>
          <p:nvPr/>
        </p:nvSpPr>
        <p:spPr>
          <a:xfrm>
            <a:off x="767645" y="635958"/>
            <a:ext cx="6845144" cy="5632311"/>
          </a:xfrm>
          <a:prstGeom prst="rect">
            <a:avLst/>
          </a:prstGeom>
          <a:solidFill>
            <a:schemeClr val="bg1"/>
          </a:solidFill>
          <a:ln>
            <a:solidFill>
              <a:schemeClr val="accent1"/>
            </a:solidFill>
          </a:ln>
        </p:spPr>
        <p:txBody>
          <a:bodyPr wrap="none" rtlCol="0">
            <a:spAutoFit/>
          </a:bodyPr>
          <a:lstStyle/>
          <a:p>
            <a:r>
              <a:rPr lang="en-US" altLang="ko-KR" sz="1000" dirty="0"/>
              <a:t>&lt;?xml version="1.0" encoding="UTF-8"?&gt;</a:t>
            </a:r>
          </a:p>
          <a:p>
            <a:r>
              <a:rPr lang="en-US" altLang="ko-KR" sz="1000" dirty="0"/>
              <a:t>&lt;project </a:t>
            </a:r>
            <a:r>
              <a:rPr lang="en-US" altLang="ko-KR" sz="1000" dirty="0" err="1"/>
              <a:t>xmlns</a:t>
            </a:r>
            <a:r>
              <a:rPr lang="en-US" altLang="ko-KR" sz="1000" dirty="0"/>
              <a:t>="http://maven.apache.org/POM/4.0.0"</a:t>
            </a:r>
          </a:p>
          <a:p>
            <a:r>
              <a:rPr lang="en-US" altLang="ko-KR" sz="1000" dirty="0"/>
              <a:t>         </a:t>
            </a:r>
            <a:r>
              <a:rPr lang="en-US" altLang="ko-KR" sz="1000" dirty="0" err="1"/>
              <a:t>xmlns:xsi</a:t>
            </a:r>
            <a:r>
              <a:rPr lang="en-US" altLang="ko-KR" sz="1000" dirty="0"/>
              <a:t>="http://www.w3.org/2001/XMLSchema-instance"</a:t>
            </a:r>
          </a:p>
          <a:p>
            <a:r>
              <a:rPr lang="en-US" altLang="ko-KR" sz="1000" dirty="0"/>
              <a:t>         </a:t>
            </a:r>
            <a:r>
              <a:rPr lang="en-US" altLang="ko-KR" sz="1000" dirty="0" err="1"/>
              <a:t>xsi:schemaLocation</a:t>
            </a:r>
            <a:r>
              <a:rPr lang="en-US" altLang="ko-KR" sz="1000" dirty="0"/>
              <a:t>="http://maven.apache.org/POM/4.0.0 http://maven.apache.org/xsd/maven-4.0.0.xsd"&gt;</a:t>
            </a:r>
          </a:p>
          <a:p>
            <a:r>
              <a:rPr lang="en-US" altLang="ko-KR" sz="1000" dirty="0"/>
              <a:t>    &lt;</a:t>
            </a:r>
            <a:r>
              <a:rPr lang="en-US" altLang="ko-KR" sz="1000" dirty="0" err="1"/>
              <a:t>modelVersion</a:t>
            </a:r>
            <a:r>
              <a:rPr lang="en-US" altLang="ko-KR" sz="1000" dirty="0"/>
              <a:t>&gt;4.0.0&lt;/</a:t>
            </a:r>
            <a:r>
              <a:rPr lang="en-US" altLang="ko-KR" sz="1000" dirty="0" err="1"/>
              <a:t>modelVersion</a:t>
            </a:r>
            <a:r>
              <a:rPr lang="en-US" altLang="ko-KR" sz="1000" dirty="0"/>
              <a:t>&gt;</a:t>
            </a:r>
          </a:p>
          <a:p>
            <a:endParaRPr lang="en-US" altLang="ko-KR" sz="1000" dirty="0"/>
          </a:p>
          <a:p>
            <a:r>
              <a:rPr lang="en-US" altLang="ko-KR" sz="1000" dirty="0"/>
              <a:t>    &lt;</a:t>
            </a:r>
            <a:r>
              <a:rPr lang="en-US" altLang="ko-KR" sz="1000" dirty="0" err="1"/>
              <a:t>groupId</a:t>
            </a:r>
            <a:r>
              <a:rPr lang="en-US" altLang="ko-KR" sz="1000" dirty="0"/>
              <a:t>&gt;</a:t>
            </a:r>
            <a:r>
              <a:rPr lang="en-US" altLang="ko-KR" sz="1000" dirty="0" err="1"/>
              <a:t>com.kopo.kafka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kafka</a:t>
            </a:r>
            <a:r>
              <a:rPr lang="en-US" altLang="ko-KR" sz="1000" dirty="0"/>
              <a:t>-example&lt;/</a:t>
            </a:r>
            <a:r>
              <a:rPr lang="en-US" altLang="ko-KR" sz="1000" dirty="0" err="1"/>
              <a:t>artifactId</a:t>
            </a:r>
            <a:r>
              <a:rPr lang="en-US" altLang="ko-KR" sz="1000" dirty="0"/>
              <a:t>&gt;</a:t>
            </a:r>
          </a:p>
          <a:p>
            <a:r>
              <a:rPr lang="en-US" altLang="ko-KR" sz="1000" dirty="0"/>
              <a:t>    &lt;version&gt;1.0&lt;/version&gt;</a:t>
            </a:r>
          </a:p>
          <a:p>
            <a:endParaRPr lang="en-US" altLang="ko-KR" sz="1000" dirty="0"/>
          </a:p>
          <a:p>
            <a:r>
              <a:rPr lang="en-US" altLang="ko-KR" sz="1000" dirty="0"/>
              <a:t>&lt;properties&gt;</a:t>
            </a:r>
          </a:p>
          <a:p>
            <a:r>
              <a:rPr lang="en-US" altLang="ko-KR" sz="1000" dirty="0"/>
              <a:t>    &lt;</a:t>
            </a:r>
            <a:r>
              <a:rPr lang="en-US" altLang="ko-KR" sz="1000" dirty="0" err="1"/>
              <a:t>project.build.sourceEncoding</a:t>
            </a:r>
            <a:r>
              <a:rPr lang="en-US" altLang="ko-KR" sz="1000" dirty="0"/>
              <a:t>&gt;UTF-8&lt;/</a:t>
            </a:r>
            <a:r>
              <a:rPr lang="en-US" altLang="ko-KR" sz="1000" dirty="0" err="1"/>
              <a:t>project.build.sourceEncoding</a:t>
            </a:r>
            <a:r>
              <a:rPr lang="en-US" altLang="ko-KR" sz="1000" dirty="0"/>
              <a:t>&gt;</a:t>
            </a:r>
          </a:p>
          <a:p>
            <a:r>
              <a:rPr lang="en-US" altLang="ko-KR" sz="1000" dirty="0"/>
              <a:t>    &lt;</a:t>
            </a:r>
            <a:r>
              <a:rPr lang="en-US" altLang="ko-KR" sz="1000" dirty="0" err="1"/>
              <a:t>maven.compiler.source</a:t>
            </a:r>
            <a:r>
              <a:rPr lang="en-US" altLang="ko-KR" sz="1000" dirty="0"/>
              <a:t>&gt;1.8&lt;/</a:t>
            </a:r>
            <a:r>
              <a:rPr lang="en-US" altLang="ko-KR" sz="1000" dirty="0" err="1"/>
              <a:t>maven.compiler.source</a:t>
            </a:r>
            <a:r>
              <a:rPr lang="en-US" altLang="ko-KR" sz="1000" dirty="0"/>
              <a:t>&gt;</a:t>
            </a:r>
          </a:p>
          <a:p>
            <a:r>
              <a:rPr lang="en-US" altLang="ko-KR" sz="1000" dirty="0"/>
              <a:t>    &lt;</a:t>
            </a:r>
            <a:r>
              <a:rPr lang="en-US" altLang="ko-KR" sz="1000" dirty="0" err="1"/>
              <a:t>maven.compiler.target</a:t>
            </a:r>
            <a:r>
              <a:rPr lang="en-US" altLang="ko-KR" sz="1000" dirty="0"/>
              <a:t>&gt;1.8&lt;/</a:t>
            </a:r>
            <a:r>
              <a:rPr lang="en-US" altLang="ko-KR" sz="1000" dirty="0" err="1"/>
              <a:t>maven.compiler.target</a:t>
            </a:r>
            <a:r>
              <a:rPr lang="en-US" altLang="ko-KR" sz="1000" dirty="0"/>
              <a:t>&gt;</a:t>
            </a:r>
          </a:p>
          <a:p>
            <a:r>
              <a:rPr lang="en-US" altLang="ko-KR" sz="1000" dirty="0"/>
              <a:t>  &lt;/properties&gt;</a:t>
            </a:r>
          </a:p>
          <a:p>
            <a:r>
              <a:rPr lang="en-US" altLang="ko-KR" sz="1000" dirty="0"/>
              <a:t>    &lt;dependencies&gt;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org.springframework.boot</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&gt;spring-boot-starter-web&lt;/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a:t>
            </a:r>
            <a:r>
              <a:rPr lang="en-US" altLang="ko-KR" sz="1000" dirty="0" err="1"/>
              <a:t>kafka</a:t>
            </a:r>
            <a:r>
              <a:rPr lang="en-US" altLang="ko-KR" sz="1000" dirty="0"/>
              <a:t>&lt;/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&gt;spring-core&lt;/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&gt;spring-beans&lt;/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p:txBody>
      </p:sp>
      <p:sp>
        <p:nvSpPr>
          <p:cNvPr id="10" name="TextBox 9">
            <a:extLst>
              <a:ext uri="{FF2B5EF4-FFF2-40B4-BE49-F238E27FC236}">
                <a16:creationId xmlns:a16="http://schemas.microsoft.com/office/drawing/2014/main" id="{AA694B0D-6C6E-9AF8-9E54-472CF5CCEE16}"/>
              </a:ext>
            </a:extLst>
          </p:cNvPr>
          <p:cNvSpPr txBox="1"/>
          <p:nvPr/>
        </p:nvSpPr>
        <p:spPr>
          <a:xfrm>
            <a:off x="7967352" y="635958"/>
            <a:ext cx="3151825" cy="6093976"/>
          </a:xfrm>
          <a:prstGeom prst="rect">
            <a:avLst/>
          </a:prstGeom>
          <a:solidFill>
            <a:schemeClr val="bg1"/>
          </a:solidFill>
          <a:ln>
            <a:solidFill>
              <a:schemeClr val="accent1"/>
            </a:solidFill>
          </a:ln>
        </p:spPr>
        <p:txBody>
          <a:bodyPr wrap="none" rtlCol="0">
            <a:spAutoFit/>
          </a:bodyPr>
          <a:lstStyle/>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&gt;spring-messaging&lt;/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org.apache.kafka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&gt;kafka_2.13&lt;/</a:t>
            </a:r>
            <a:r>
              <a:rPr lang="en-US" altLang="ko-KR" sz="1000" dirty="0" err="1"/>
              <a:t>artifactId</a:t>
            </a:r>
            <a:r>
              <a:rPr lang="en-US" altLang="ko-KR" sz="1000" dirty="0"/>
              <a:t>&gt;</a:t>
            </a:r>
          </a:p>
          <a:p>
            <a:r>
              <a:rPr lang="en-US" altLang="ko-KR" sz="1000" dirty="0"/>
              <a:t>    &lt;version&gt;3.4.0&lt;/version&gt;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&gt;slf4j-api&lt;/</a:t>
            </a:r>
            <a:r>
              <a:rPr lang="en-US" altLang="ko-KR" sz="1000" dirty="0" err="1"/>
              <a:t>artifactId</a:t>
            </a:r>
            <a:r>
              <a:rPr lang="en-US" altLang="ko-KR" sz="1000" dirty="0"/>
              <a:t>&gt;</a:t>
            </a:r>
          </a:p>
          <a:p>
            <a:r>
              <a:rPr lang="en-US" altLang="ko-KR" sz="1000" dirty="0"/>
              <a:t>     &lt;version&gt;1.7.5&lt;/version&gt;</a:t>
            </a:r>
          </a:p>
          <a:p>
            <a:r>
              <a:rPr lang="en-US" altLang="ko-KR" sz="1000" dirty="0"/>
              <a:t> &lt;/dependency&gt;</a:t>
            </a:r>
          </a:p>
          <a:p>
            <a:r>
              <a:rPr lang="en-US" altLang="ko-KR" sz="1000" dirty="0"/>
              <a:t> &lt;dependency&gt;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&gt;slf4j-simple&lt;/</a:t>
            </a:r>
            <a:r>
              <a:rPr lang="en-US" altLang="ko-KR" sz="1000" dirty="0" err="1"/>
              <a:t>artifactId</a:t>
            </a:r>
            <a:r>
              <a:rPr lang="en-US" altLang="ko-KR" sz="1000" dirty="0"/>
              <a:t>&gt;</a:t>
            </a:r>
          </a:p>
          <a:p>
            <a:r>
              <a:rPr lang="en-US" altLang="ko-KR" sz="1000" dirty="0"/>
              <a:t>     &lt;version&gt;1.6.4&lt;/version&gt;</a:t>
            </a:r>
          </a:p>
          <a:p>
            <a:r>
              <a:rPr lang="en-US" altLang="ko-KR" sz="1000" dirty="0"/>
              <a:t> &lt;/dependency&gt;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-core&lt;/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jackson-databind</a:t>
            </a:r>
            <a:r>
              <a:rPr lang="en-US" altLang="ko-KR" sz="1000" dirty="0"/>
              <a:t>&lt;/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-annotations&lt;/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endParaRPr lang="en-US" altLang="ko-KR" sz="1000" dirty="0"/>
          </a:p>
          <a:p>
            <a:r>
              <a:rPr lang="en-US" altLang="ko-KR" sz="1000" dirty="0"/>
              <a:t>    &lt;/dependencies&gt;</a:t>
            </a:r>
          </a:p>
          <a:p>
            <a:r>
              <a:rPr lang="en-US" altLang="ko-KR" sz="1000" dirty="0"/>
              <a:t>&lt;/project&gt;</a:t>
            </a:r>
            <a:endParaRPr lang="ko-KR" altLang="en-US" sz="1000" dirty="0"/>
          </a:p>
        </p:txBody>
      </p:sp>
      <p:sp>
        <p:nvSpPr>
          <p:cNvPr id="11" name="TextBox 10">
            <a:extLst>
              <a:ext uri="{FF2B5EF4-FFF2-40B4-BE49-F238E27FC236}">
                <a16:creationId xmlns:a16="http://schemas.microsoft.com/office/drawing/2014/main" id="{FB7E0650-6B14-FDB5-DAA6-CF7EF5EBE14D}"/>
              </a:ext>
            </a:extLst>
          </p:cNvPr>
          <p:cNvSpPr txBox="1"/>
          <p:nvPr/>
        </p:nvSpPr>
        <p:spPr>
          <a:xfrm>
            <a:off x="764487" y="6396335"/>
            <a:ext cx="6535764" cy="461665"/>
          </a:xfrm>
          <a:prstGeom prst="rect">
            <a:avLst/>
          </a:prstGeom>
          <a:solidFill>
            <a:schemeClr val="bg1"/>
          </a:solidFill>
          <a:ln>
            <a:solidFill>
              <a:schemeClr val="accent1"/>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dependency </a:t>
            </a:r>
            <a:r>
              <a:rPr lang="ko-KR" altLang="en-US" sz="1200" dirty="0"/>
              <a:t>중 </a:t>
            </a:r>
            <a:r>
              <a:rPr lang="en-US" altLang="ko-KR" sz="1200" dirty="0"/>
              <a:t>spring~ </a:t>
            </a:r>
            <a:r>
              <a:rPr lang="ko-KR" altLang="en-US" sz="1200" dirty="0"/>
              <a:t>은 </a:t>
            </a:r>
            <a:r>
              <a:rPr lang="en-US" altLang="ko-KR" sz="1200" dirty="0" err="1"/>
              <a:t>Json</a:t>
            </a:r>
            <a:r>
              <a:rPr lang="en-US" altLang="ko-KR" sz="1200" dirty="0"/>
              <a:t> </a:t>
            </a:r>
            <a:r>
              <a:rPr lang="ko-KR" altLang="en-US" sz="1200" dirty="0"/>
              <a:t>직렬화</a:t>
            </a:r>
            <a:r>
              <a:rPr lang="en-US" altLang="ko-KR" sz="1200" dirty="0"/>
              <a:t>/</a:t>
            </a:r>
            <a:r>
              <a:rPr lang="ko-KR" altLang="en-US" sz="1200" dirty="0"/>
              <a:t>역직렬화 및 관련 </a:t>
            </a:r>
            <a:r>
              <a:rPr lang="en-US" altLang="ko-KR" sz="1200" dirty="0"/>
              <a:t>Util </a:t>
            </a:r>
            <a:r>
              <a:rPr lang="ko-KR" altLang="en-US" sz="1200" dirty="0"/>
              <a:t>클래스를 사용하기 위해 추가함</a:t>
            </a:r>
            <a:endParaRPr lang="en-US" altLang="ko-KR" sz="1200" dirty="0"/>
          </a:p>
          <a:p>
            <a:r>
              <a:rPr lang="en-US" altLang="ko-KR" sz="1200" dirty="0"/>
              <a:t> - </a:t>
            </a:r>
            <a:r>
              <a:rPr lang="en-US" altLang="ko-KR" sz="1200" dirty="0" err="1"/>
              <a:t>org.springframework.kafka.support.serializer.JsonSerializer</a:t>
            </a:r>
            <a:endParaRPr lang="ko-KR" altLang="en-US" sz="1200" dirty="0"/>
          </a:p>
        </p:txBody>
      </p:sp>
    </p:spTree>
    <p:extLst>
      <p:ext uri="{BB962C8B-B14F-4D97-AF65-F5344CB8AC3E}">
        <p14:creationId xmlns:p14="http://schemas.microsoft.com/office/powerpoint/2010/main" val="25551025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POJO Class to Serialize/Deserialize</a:t>
            </a:r>
            <a:endParaRPr lang="ko-KR" altLang="en-US" dirty="0"/>
          </a:p>
        </p:txBody>
      </p:sp>
      <p:sp>
        <p:nvSpPr>
          <p:cNvPr id="2" name="TextBox 1">
            <a:extLst>
              <a:ext uri="{FF2B5EF4-FFF2-40B4-BE49-F238E27FC236}">
                <a16:creationId xmlns:a16="http://schemas.microsoft.com/office/drawing/2014/main" id="{D53D4298-9E08-A82C-ECC5-4E5D4E4C93FB}"/>
              </a:ext>
            </a:extLst>
          </p:cNvPr>
          <p:cNvSpPr txBox="1"/>
          <p:nvPr/>
        </p:nvSpPr>
        <p:spPr>
          <a:xfrm>
            <a:off x="5815508" y="867747"/>
            <a:ext cx="6117380" cy="5601533"/>
          </a:xfrm>
          <a:prstGeom prst="rect">
            <a:avLst/>
          </a:prstGeom>
          <a:solidFill>
            <a:schemeClr val="bg1"/>
          </a:solidFill>
          <a:ln>
            <a:solidFill>
              <a:schemeClr val="accent1"/>
            </a:solidFill>
          </a:ln>
        </p:spPr>
        <p:txBody>
          <a:bodyPr wrap="none" rtlCol="0">
            <a:spAutoFit/>
          </a:bodyPr>
          <a:lstStyle/>
          <a:p>
            <a:r>
              <a:rPr lang="en-US" altLang="ko-KR" sz="1600" dirty="0"/>
              <a:t>class User</a:t>
            </a:r>
          </a:p>
          <a:p>
            <a:r>
              <a:rPr lang="en-US" altLang="ko-KR" sz="1600" dirty="0"/>
              <a:t>{</a:t>
            </a:r>
          </a:p>
          <a:p>
            <a:r>
              <a:rPr lang="en-US" altLang="ko-KR" sz="1600" dirty="0"/>
              <a:t>    private String </a:t>
            </a:r>
            <a:r>
              <a:rPr lang="en-US" altLang="ko-KR" sz="1600" b="1" dirty="0" err="1">
                <a:solidFill>
                  <a:srgbClr val="0000FF"/>
                </a:solidFill>
              </a:rPr>
              <a:t>userId</a:t>
            </a:r>
            <a:r>
              <a:rPr lang="en-US" altLang="ko-KR" sz="1600" dirty="0"/>
              <a:t>;</a:t>
            </a:r>
          </a:p>
          <a:p>
            <a:r>
              <a:rPr lang="en-US" altLang="ko-KR" sz="1600" dirty="0"/>
              <a:t>    private String </a:t>
            </a:r>
            <a:r>
              <a:rPr lang="en-US" altLang="ko-KR" sz="1600" b="1" dirty="0">
                <a:solidFill>
                  <a:srgbClr val="0000FF"/>
                </a:solidFill>
              </a:rPr>
              <a:t>name</a:t>
            </a:r>
            <a:r>
              <a:rPr lang="en-US" altLang="ko-KR" sz="1600" dirty="0"/>
              <a:t>;</a:t>
            </a:r>
          </a:p>
          <a:p>
            <a:endParaRPr lang="en-US" altLang="ko-KR" sz="1600" dirty="0"/>
          </a:p>
          <a:p>
            <a:r>
              <a:rPr lang="en-US" altLang="ko-KR" sz="1600" dirty="0"/>
              <a:t>	public String </a:t>
            </a:r>
            <a:r>
              <a:rPr lang="en-US" altLang="ko-KR" sz="1600" dirty="0" err="1"/>
              <a:t>getUserId</a:t>
            </a:r>
            <a:r>
              <a:rPr lang="en-US" altLang="ko-KR" sz="1600" dirty="0"/>
              <a:t>() {</a:t>
            </a:r>
          </a:p>
          <a:p>
            <a:r>
              <a:rPr lang="en-US" altLang="ko-KR" sz="1600" dirty="0"/>
              <a:t>		return </a:t>
            </a:r>
            <a:r>
              <a:rPr lang="en-US" altLang="ko-KR" sz="1600" dirty="0" err="1"/>
              <a:t>userId</a:t>
            </a:r>
            <a:r>
              <a:rPr lang="en-US" altLang="ko-KR" sz="1600" dirty="0"/>
              <a:t>;</a:t>
            </a:r>
          </a:p>
          <a:p>
            <a:r>
              <a:rPr lang="en-US" altLang="ko-KR" sz="1600" dirty="0"/>
              <a:t>	}</a:t>
            </a:r>
          </a:p>
          <a:p>
            <a:r>
              <a:rPr lang="en-US" altLang="ko-KR" sz="1600" dirty="0"/>
              <a:t>	public void </a:t>
            </a:r>
            <a:r>
              <a:rPr lang="en-US" altLang="ko-KR" sz="1600" dirty="0" err="1"/>
              <a:t>setUserId</a:t>
            </a:r>
            <a:r>
              <a:rPr lang="en-US" altLang="ko-KR" sz="1600" dirty="0"/>
              <a:t>(String </a:t>
            </a:r>
            <a:r>
              <a:rPr lang="en-US" altLang="ko-KR" sz="1600" dirty="0" err="1"/>
              <a:t>userId</a:t>
            </a:r>
            <a:r>
              <a:rPr lang="en-US" altLang="ko-KR" sz="1600" dirty="0"/>
              <a:t>) {</a:t>
            </a:r>
          </a:p>
          <a:p>
            <a:r>
              <a:rPr lang="en-US" altLang="ko-KR" sz="1600" dirty="0"/>
              <a:t>		</a:t>
            </a:r>
            <a:r>
              <a:rPr lang="en-US" altLang="ko-KR" sz="1600" dirty="0" err="1"/>
              <a:t>this.userId</a:t>
            </a:r>
            <a:r>
              <a:rPr lang="en-US" altLang="ko-KR" sz="1600" dirty="0"/>
              <a:t> = </a:t>
            </a:r>
            <a:r>
              <a:rPr lang="en-US" altLang="ko-KR" sz="1600" dirty="0" err="1"/>
              <a:t>userId</a:t>
            </a:r>
            <a:r>
              <a:rPr lang="en-US" altLang="ko-KR" sz="1600" dirty="0"/>
              <a:t>;</a:t>
            </a:r>
          </a:p>
          <a:p>
            <a:r>
              <a:rPr lang="en-US" altLang="ko-KR" sz="1600" dirty="0"/>
              <a:t>	}</a:t>
            </a:r>
          </a:p>
          <a:p>
            <a:r>
              <a:rPr lang="en-US" altLang="ko-KR" sz="1600" dirty="0"/>
              <a:t>	public String </a:t>
            </a:r>
            <a:r>
              <a:rPr lang="en-US" altLang="ko-KR" sz="1600" dirty="0" err="1"/>
              <a:t>getName</a:t>
            </a:r>
            <a:r>
              <a:rPr lang="en-US" altLang="ko-KR" sz="1600" dirty="0"/>
              <a:t>() {</a:t>
            </a:r>
          </a:p>
          <a:p>
            <a:r>
              <a:rPr lang="en-US" altLang="ko-KR" sz="1600" dirty="0"/>
              <a:t>		return name;</a:t>
            </a:r>
          </a:p>
          <a:p>
            <a:r>
              <a:rPr lang="en-US" altLang="ko-KR" sz="1600" dirty="0"/>
              <a:t>	}</a:t>
            </a:r>
          </a:p>
          <a:p>
            <a:r>
              <a:rPr lang="en-US" altLang="ko-KR" sz="1600" dirty="0"/>
              <a:t>	public void </a:t>
            </a:r>
            <a:r>
              <a:rPr lang="en-US" altLang="ko-KR" sz="1600" dirty="0" err="1"/>
              <a:t>setName</a:t>
            </a:r>
            <a:r>
              <a:rPr lang="en-US" altLang="ko-KR" sz="1600" dirty="0"/>
              <a:t>(String name) {</a:t>
            </a:r>
          </a:p>
          <a:p>
            <a:r>
              <a:rPr lang="en-US" altLang="ko-KR" sz="1600" dirty="0"/>
              <a:t>		this.name = name;</a:t>
            </a:r>
          </a:p>
          <a:p>
            <a:r>
              <a:rPr lang="en-US" altLang="ko-KR" sz="1600" dirty="0"/>
              <a:t>	}</a:t>
            </a:r>
          </a:p>
          <a:p>
            <a:r>
              <a:rPr lang="en-US" altLang="ko-KR" sz="1600" dirty="0"/>
              <a:t>	public String </a:t>
            </a:r>
            <a:r>
              <a:rPr lang="en-US" altLang="ko-KR" sz="1600" dirty="0" err="1"/>
              <a:t>toString</a:t>
            </a:r>
            <a:r>
              <a:rPr lang="en-US" altLang="ko-KR" sz="1600" dirty="0"/>
              <a:t>() {</a:t>
            </a:r>
          </a:p>
          <a:p>
            <a:r>
              <a:rPr lang="en-US" altLang="ko-KR" sz="1600" dirty="0"/>
              <a:t>		return "User [</a:t>
            </a:r>
            <a:r>
              <a:rPr lang="en-US" altLang="ko-KR" sz="1600" dirty="0" err="1"/>
              <a:t>userId</a:t>
            </a:r>
            <a:r>
              <a:rPr lang="en-US" altLang="ko-KR" sz="1600" dirty="0"/>
              <a:t>=" + </a:t>
            </a:r>
            <a:r>
              <a:rPr lang="en-US" altLang="ko-KR" sz="1600" dirty="0" err="1"/>
              <a:t>userId</a:t>
            </a:r>
            <a:r>
              <a:rPr lang="en-US" altLang="ko-KR" sz="1600" dirty="0"/>
              <a:t> + " name="+ name + "]";</a:t>
            </a:r>
          </a:p>
          <a:p>
            <a:r>
              <a:rPr lang="en-US" altLang="ko-KR" sz="1600" dirty="0"/>
              <a:t>	}</a:t>
            </a:r>
          </a:p>
          <a:p>
            <a:r>
              <a:rPr lang="en-US" altLang="ko-KR" sz="1600" dirty="0"/>
              <a:t>}</a:t>
            </a:r>
          </a:p>
          <a:p>
            <a:endParaRPr lang="ko-KR" altLang="en-US" sz="1600" dirty="0"/>
          </a:p>
        </p:txBody>
      </p:sp>
    </p:spTree>
    <p:extLst>
      <p:ext uri="{BB962C8B-B14F-4D97-AF65-F5344CB8AC3E}">
        <p14:creationId xmlns:p14="http://schemas.microsoft.com/office/powerpoint/2010/main" val="8464457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Producing JSON Message to Topic (1/2)</a:t>
            </a:r>
            <a:endParaRPr lang="ko-KR" altLang="en-US" dirty="0"/>
          </a:p>
        </p:txBody>
      </p:sp>
      <p:sp>
        <p:nvSpPr>
          <p:cNvPr id="2" name="TextBox 1">
            <a:extLst>
              <a:ext uri="{FF2B5EF4-FFF2-40B4-BE49-F238E27FC236}">
                <a16:creationId xmlns:a16="http://schemas.microsoft.com/office/drawing/2014/main" id="{3E37EC61-62AD-7C2A-AF2B-47D15F653272}"/>
              </a:ext>
            </a:extLst>
          </p:cNvPr>
          <p:cNvSpPr txBox="1"/>
          <p:nvPr/>
        </p:nvSpPr>
        <p:spPr>
          <a:xfrm>
            <a:off x="3538837" y="555877"/>
            <a:ext cx="8333050" cy="5262979"/>
          </a:xfrm>
          <a:prstGeom prst="rect">
            <a:avLst/>
          </a:prstGeom>
          <a:solidFill>
            <a:schemeClr val="bg1"/>
          </a:solidFill>
          <a:ln>
            <a:solidFill>
              <a:schemeClr val="accent1"/>
            </a:solidFill>
          </a:ln>
        </p:spPr>
        <p:txBody>
          <a:bodyPr wrap="none" rtlCol="0">
            <a:spAutoFit/>
          </a:bodyPr>
          <a:lstStyle/>
          <a:p>
            <a:r>
              <a:rPr lang="en-US" altLang="ko-KR" sz="1400" dirty="0"/>
              <a:t>public class </a:t>
            </a:r>
            <a:r>
              <a:rPr lang="en-US" altLang="ko-KR" sz="1400" dirty="0" err="1"/>
              <a:t>MyProducerJSON</a:t>
            </a:r>
            <a:r>
              <a:rPr lang="en-US" altLang="ko-KR" sz="1400" dirty="0"/>
              <a:t> {</a:t>
            </a:r>
          </a:p>
          <a:p>
            <a:r>
              <a:rPr lang="en-US" altLang="ko-KR" sz="1400" dirty="0"/>
              <a:t>    public static void main(String[] </a:t>
            </a:r>
            <a:r>
              <a:rPr lang="en-US" altLang="ko-KR" sz="1400" dirty="0" err="1"/>
              <a:t>args</a:t>
            </a:r>
            <a:r>
              <a:rPr lang="en-US" altLang="ko-KR" sz="1400" dirty="0"/>
              <a:t>) throws Exception {</a:t>
            </a:r>
          </a:p>
          <a:p>
            <a:r>
              <a:rPr lang="en-US" altLang="ko-KR" sz="1400" dirty="0"/>
              <a:t>         Properties props = new Properties();</a:t>
            </a:r>
          </a:p>
          <a:p>
            <a:r>
              <a:rPr lang="en-US" altLang="ko-KR" sz="1400" dirty="0"/>
              <a:t>         </a:t>
            </a:r>
            <a:r>
              <a:rPr lang="en-US" altLang="ko-KR" sz="1400" dirty="0" err="1"/>
              <a:t>props.put</a:t>
            </a:r>
            <a:r>
              <a:rPr lang="en-US" altLang="ko-KR" sz="1400" dirty="0"/>
              <a:t>("</a:t>
            </a:r>
            <a:r>
              <a:rPr lang="en-US" altLang="ko-KR" sz="1400" dirty="0" err="1"/>
              <a:t>bootstrap.servers</a:t>
            </a:r>
            <a:r>
              <a:rPr lang="en-US" altLang="ko-KR" sz="1400" dirty="0"/>
              <a:t>", "master:9092,slave1:9092,slave2:9092");</a:t>
            </a:r>
          </a:p>
          <a:p>
            <a:r>
              <a:rPr lang="en-US" altLang="ko-KR" sz="1400" dirty="0"/>
              <a:t>         </a:t>
            </a:r>
            <a:r>
              <a:rPr lang="en-US" altLang="ko-KR" sz="1400" dirty="0" err="1"/>
              <a:t>props.put</a:t>
            </a:r>
            <a:r>
              <a:rPr lang="en-US" altLang="ko-KR" sz="1400" dirty="0"/>
              <a:t>("acks", "1");</a:t>
            </a:r>
          </a:p>
          <a:p>
            <a:r>
              <a:rPr lang="en-US" altLang="ko-KR" sz="1400" dirty="0"/>
              <a:t>         </a:t>
            </a:r>
            <a:r>
              <a:rPr lang="en-US" altLang="ko-KR" sz="1400" dirty="0" err="1"/>
              <a:t>props.put</a:t>
            </a:r>
            <a:r>
              <a:rPr lang="en-US" altLang="ko-KR" sz="1400" dirty="0"/>
              <a:t>("retries", 0);</a:t>
            </a:r>
          </a:p>
          <a:p>
            <a:r>
              <a:rPr lang="en-US" altLang="ko-KR" sz="1400" dirty="0"/>
              <a:t>         </a:t>
            </a:r>
            <a:r>
              <a:rPr lang="en-US" altLang="ko-KR" sz="1400" dirty="0" err="1"/>
              <a:t>props.put</a:t>
            </a:r>
            <a:r>
              <a:rPr lang="en-US" altLang="ko-KR" sz="1400" dirty="0"/>
              <a:t>("</a:t>
            </a:r>
            <a:r>
              <a:rPr lang="en-US" altLang="ko-KR" sz="1400" dirty="0" err="1"/>
              <a:t>key.serializer</a:t>
            </a:r>
            <a:r>
              <a:rPr lang="en-US" altLang="ko-KR" sz="1400" dirty="0"/>
              <a:t>", "</a:t>
            </a:r>
            <a:r>
              <a:rPr lang="en-US" altLang="ko-KR" sz="1400" dirty="0" err="1"/>
              <a:t>org.apache.kafka.common.serialization.StringSerializer</a:t>
            </a:r>
            <a:r>
              <a:rPr lang="en-US" altLang="ko-KR" sz="1400" dirty="0"/>
              <a:t>");</a:t>
            </a:r>
          </a:p>
          <a:p>
            <a:r>
              <a:rPr lang="en-US" altLang="ko-KR" sz="1400" dirty="0"/>
              <a:t>         </a:t>
            </a:r>
            <a:r>
              <a:rPr lang="en-US" altLang="ko-KR" sz="1400" dirty="0" err="1"/>
              <a:t>props.put</a:t>
            </a:r>
            <a:r>
              <a:rPr lang="en-US" altLang="ko-KR" sz="1400" dirty="0"/>
              <a:t>("</a:t>
            </a:r>
            <a:r>
              <a:rPr lang="en-US" altLang="ko-KR" sz="1400" b="1" dirty="0" err="1">
                <a:solidFill>
                  <a:srgbClr val="0000FF"/>
                </a:solidFill>
              </a:rPr>
              <a:t>value.serializer</a:t>
            </a:r>
            <a:r>
              <a:rPr lang="en-US" altLang="ko-KR" sz="1400" dirty="0"/>
              <a:t>", "</a:t>
            </a:r>
            <a:r>
              <a:rPr lang="en-US" altLang="ko-KR" sz="1400" b="1" dirty="0" err="1">
                <a:solidFill>
                  <a:srgbClr val="0000FF"/>
                </a:solidFill>
              </a:rPr>
              <a:t>org.springframework.kafka.support.serializer.JsonSerializer</a:t>
            </a:r>
            <a:r>
              <a:rPr lang="en-US" altLang="ko-KR" sz="1400" dirty="0"/>
              <a:t>");</a:t>
            </a:r>
          </a:p>
          <a:p>
            <a:endParaRPr lang="en-US" altLang="ko-KR" sz="1400" dirty="0"/>
          </a:p>
          <a:p>
            <a:r>
              <a:rPr lang="en-US" altLang="ko-KR" sz="1400" dirty="0"/>
              <a:t>         </a:t>
            </a:r>
            <a:r>
              <a:rPr lang="en-US" altLang="ko-KR" sz="1400" dirty="0" err="1"/>
              <a:t>KafkaProducer</a:t>
            </a:r>
            <a:r>
              <a:rPr lang="en-US" altLang="ko-KR" sz="1400" dirty="0"/>
              <a:t>&lt;String, Object&gt; producer = new </a:t>
            </a:r>
            <a:r>
              <a:rPr lang="en-US" altLang="ko-KR" sz="1400" dirty="0" err="1"/>
              <a:t>KafkaProducer</a:t>
            </a:r>
            <a:r>
              <a:rPr lang="en-US" altLang="ko-KR" sz="1400" dirty="0"/>
              <a:t>&lt;&gt;(props);</a:t>
            </a:r>
          </a:p>
          <a:p>
            <a:endParaRPr lang="en-US" altLang="ko-KR" sz="1400" dirty="0"/>
          </a:p>
          <a:p>
            <a:r>
              <a:rPr lang="en-US" altLang="ko-KR" sz="1400" dirty="0"/>
              <a:t>        String s;</a:t>
            </a:r>
          </a:p>
          <a:p>
            <a:r>
              <a:rPr lang="en-US" altLang="ko-KR" sz="1400" dirty="0"/>
              <a:t>        Process p;</a:t>
            </a:r>
          </a:p>
          <a:p>
            <a:r>
              <a:rPr lang="en-US" altLang="ko-KR" sz="1400" dirty="0"/>
              <a:t>        try {</a:t>
            </a:r>
          </a:p>
          <a:p>
            <a:r>
              <a:rPr lang="en-US" altLang="ko-KR" sz="1400" dirty="0"/>
              <a:t>	    for(int </a:t>
            </a:r>
            <a:r>
              <a:rPr lang="en-US" altLang="ko-KR" sz="1400" dirty="0" err="1"/>
              <a:t>i</a:t>
            </a:r>
            <a:r>
              <a:rPr lang="en-US" altLang="ko-KR" sz="1400" dirty="0"/>
              <a:t>=0;i&lt;10;i++){</a:t>
            </a:r>
          </a:p>
          <a:p>
            <a:r>
              <a:rPr lang="en-US" altLang="ko-KR" sz="1400" dirty="0"/>
              <a:t>	</a:t>
            </a:r>
            <a:r>
              <a:rPr lang="en-US" altLang="ko-KR" sz="1400" b="1" dirty="0">
                <a:solidFill>
                  <a:srgbClr val="0000FF"/>
                </a:solidFill>
              </a:rPr>
              <a:t>        User </a:t>
            </a:r>
            <a:r>
              <a:rPr lang="en-US" altLang="ko-KR" sz="1400" b="1" dirty="0" err="1">
                <a:solidFill>
                  <a:srgbClr val="0000FF"/>
                </a:solidFill>
              </a:rPr>
              <a:t>user</a:t>
            </a:r>
            <a:r>
              <a:rPr lang="en-US" altLang="ko-KR" sz="1400" b="1" dirty="0">
                <a:solidFill>
                  <a:srgbClr val="0000FF"/>
                </a:solidFill>
              </a:rPr>
              <a:t> = new User();</a:t>
            </a:r>
          </a:p>
          <a:p>
            <a:r>
              <a:rPr lang="en-US" altLang="ko-KR" sz="1400" b="1" dirty="0">
                <a:solidFill>
                  <a:srgbClr val="0000FF"/>
                </a:solidFill>
              </a:rPr>
              <a:t>                </a:t>
            </a:r>
            <a:r>
              <a:rPr lang="en-US" altLang="ko-KR" sz="1400" b="1" dirty="0" err="1">
                <a:solidFill>
                  <a:srgbClr val="0000FF"/>
                </a:solidFill>
              </a:rPr>
              <a:t>user.setUserId</a:t>
            </a:r>
            <a:r>
              <a:rPr lang="en-US" altLang="ko-KR" sz="1400" b="1" dirty="0">
                <a:solidFill>
                  <a:srgbClr val="0000FF"/>
                </a:solidFill>
              </a:rPr>
              <a:t>(</a:t>
            </a:r>
            <a:r>
              <a:rPr lang="en-US" altLang="ko-KR" sz="1400" b="1" dirty="0" err="1">
                <a:solidFill>
                  <a:srgbClr val="0000FF"/>
                </a:solidFill>
              </a:rPr>
              <a:t>Integer.toString</a:t>
            </a:r>
            <a:r>
              <a:rPr lang="en-US" altLang="ko-KR" sz="1400" b="1" dirty="0">
                <a:solidFill>
                  <a:srgbClr val="0000FF"/>
                </a:solidFill>
              </a:rPr>
              <a:t>(</a:t>
            </a:r>
            <a:r>
              <a:rPr lang="en-US" altLang="ko-KR" sz="1400" b="1" dirty="0" err="1">
                <a:solidFill>
                  <a:srgbClr val="0000FF"/>
                </a:solidFill>
              </a:rPr>
              <a:t>i</a:t>
            </a:r>
            <a:r>
              <a:rPr lang="en-US" altLang="ko-KR" sz="1400" b="1" dirty="0">
                <a:solidFill>
                  <a:srgbClr val="0000FF"/>
                </a:solidFill>
              </a:rPr>
              <a:t>));</a:t>
            </a:r>
          </a:p>
          <a:p>
            <a:r>
              <a:rPr lang="en-US" altLang="ko-KR" sz="1400" b="1" dirty="0">
                <a:solidFill>
                  <a:srgbClr val="0000FF"/>
                </a:solidFill>
              </a:rPr>
              <a:t>                </a:t>
            </a:r>
            <a:r>
              <a:rPr lang="en-US" altLang="ko-KR" sz="1400" b="1" dirty="0" err="1">
                <a:solidFill>
                  <a:srgbClr val="0000FF"/>
                </a:solidFill>
              </a:rPr>
              <a:t>user.setName</a:t>
            </a:r>
            <a:r>
              <a:rPr lang="en-US" altLang="ko-KR" sz="1400" b="1" dirty="0">
                <a:solidFill>
                  <a:srgbClr val="0000FF"/>
                </a:solidFill>
              </a:rPr>
              <a:t>("</a:t>
            </a:r>
            <a:r>
              <a:rPr lang="en-US" altLang="ko-KR" sz="1400" b="1" dirty="0" err="1">
                <a:solidFill>
                  <a:srgbClr val="0000FF"/>
                </a:solidFill>
              </a:rPr>
              <a:t>wonyong</a:t>
            </a:r>
            <a:r>
              <a:rPr lang="en-US" altLang="ko-KR" sz="1400" b="1" dirty="0">
                <a:solidFill>
                  <a:srgbClr val="0000FF"/>
                </a:solidFill>
              </a:rPr>
              <a:t>");</a:t>
            </a:r>
          </a:p>
          <a:p>
            <a:r>
              <a:rPr lang="en-US" altLang="ko-KR" sz="1400" dirty="0"/>
              <a:t>                </a:t>
            </a:r>
            <a:r>
              <a:rPr lang="en-US" altLang="ko-KR" sz="1400" dirty="0" err="1"/>
              <a:t>producer.send</a:t>
            </a:r>
            <a:r>
              <a:rPr lang="en-US" altLang="ko-KR" sz="1400" dirty="0"/>
              <a:t>(new </a:t>
            </a:r>
            <a:r>
              <a:rPr lang="en-US" altLang="ko-KR" sz="1400" dirty="0" err="1"/>
              <a:t>ProducerRecord</a:t>
            </a:r>
            <a:r>
              <a:rPr lang="en-US" altLang="ko-KR" sz="1400" dirty="0"/>
              <a:t>&lt;String, Object&gt;("</a:t>
            </a:r>
            <a:r>
              <a:rPr lang="en-US" altLang="ko-KR" sz="1400" dirty="0" err="1"/>
              <a:t>kopo</a:t>
            </a:r>
            <a:r>
              <a:rPr lang="en-US" altLang="ko-KR" sz="1400" dirty="0"/>
              <a:t>-topic", "key "+</a:t>
            </a:r>
            <a:r>
              <a:rPr lang="en-US" altLang="ko-KR" sz="1400" dirty="0" err="1"/>
              <a:t>i</a:t>
            </a:r>
            <a:r>
              <a:rPr lang="en-US" altLang="ko-KR" sz="1400" dirty="0"/>
              <a:t>, </a:t>
            </a:r>
            <a:r>
              <a:rPr lang="en-US" altLang="ko-KR" sz="1400" b="1" dirty="0">
                <a:solidFill>
                  <a:srgbClr val="0000FF"/>
                </a:solidFill>
              </a:rPr>
              <a:t>user</a:t>
            </a:r>
            <a:r>
              <a:rPr lang="en-US" altLang="ko-KR" sz="1400" dirty="0"/>
              <a:t>));</a:t>
            </a:r>
          </a:p>
          <a:p>
            <a:r>
              <a:rPr lang="en-US" altLang="ko-KR" sz="1400" dirty="0"/>
              <a:t>            }</a:t>
            </a:r>
          </a:p>
          <a:p>
            <a:r>
              <a:rPr lang="en-US" altLang="ko-KR" sz="1400" dirty="0"/>
              <a:t>            </a:t>
            </a:r>
            <a:r>
              <a:rPr lang="en-US" altLang="ko-KR" sz="1400" dirty="0" err="1"/>
              <a:t>producer.close</a:t>
            </a:r>
            <a:r>
              <a:rPr lang="en-US" altLang="ko-KR" sz="1400" dirty="0"/>
              <a:t>();</a:t>
            </a:r>
          </a:p>
          <a:p>
            <a:r>
              <a:rPr lang="en-US" altLang="ko-KR" sz="1400" dirty="0"/>
              <a:t>        } catch (Exception e) {</a:t>
            </a:r>
          </a:p>
          <a:p>
            <a:r>
              <a:rPr lang="en-US" altLang="ko-KR" sz="1400" dirty="0"/>
              <a:t>        }</a:t>
            </a:r>
          </a:p>
          <a:p>
            <a:r>
              <a:rPr lang="en-US" altLang="ko-KR" sz="1400" dirty="0"/>
              <a:t>    }}</a:t>
            </a:r>
            <a:endParaRPr lang="ko-KR" altLang="en-US" sz="1400" dirty="0"/>
          </a:p>
        </p:txBody>
      </p:sp>
      <p:sp>
        <p:nvSpPr>
          <p:cNvPr id="5" name="TextBox 4">
            <a:extLst>
              <a:ext uri="{FF2B5EF4-FFF2-40B4-BE49-F238E27FC236}">
                <a16:creationId xmlns:a16="http://schemas.microsoft.com/office/drawing/2014/main" id="{311B50FB-C038-2271-C11E-8F07C3019EA4}"/>
              </a:ext>
            </a:extLst>
          </p:cNvPr>
          <p:cNvSpPr txBox="1"/>
          <p:nvPr/>
        </p:nvSpPr>
        <p:spPr>
          <a:xfrm>
            <a:off x="6878193" y="3450436"/>
            <a:ext cx="2412840" cy="369332"/>
          </a:xfrm>
          <a:prstGeom prst="rect">
            <a:avLst/>
          </a:prstGeom>
          <a:solidFill>
            <a:schemeClr val="bg1"/>
          </a:solidFill>
          <a:ln>
            <a:solidFill>
              <a:schemeClr val="accent1"/>
            </a:solidFill>
          </a:ln>
        </p:spPr>
        <p:txBody>
          <a:bodyPr wrap="none" rtlCol="0">
            <a:spAutoFit/>
          </a:bodyPr>
          <a:lstStyle/>
          <a:p>
            <a:r>
              <a:rPr lang="en-US" altLang="ko-KR" dirty="0"/>
              <a:t>10</a:t>
            </a:r>
            <a:r>
              <a:rPr lang="ko-KR" altLang="en-US" dirty="0"/>
              <a:t>개의 메시지를 전송</a:t>
            </a:r>
          </a:p>
        </p:txBody>
      </p:sp>
      <p:pic>
        <p:nvPicPr>
          <p:cNvPr id="7" name="그림 6">
            <a:extLst>
              <a:ext uri="{FF2B5EF4-FFF2-40B4-BE49-F238E27FC236}">
                <a16:creationId xmlns:a16="http://schemas.microsoft.com/office/drawing/2014/main" id="{54A8555B-E1F1-E118-6BF8-70B307991856}"/>
              </a:ext>
            </a:extLst>
          </p:cNvPr>
          <p:cNvPicPr>
            <a:picLocks noChangeAspect="1"/>
          </p:cNvPicPr>
          <p:nvPr/>
        </p:nvPicPr>
        <p:blipFill>
          <a:blip r:embed="rId3"/>
          <a:stretch>
            <a:fillRect/>
          </a:stretch>
        </p:blipFill>
        <p:spPr>
          <a:xfrm>
            <a:off x="456960" y="3635102"/>
            <a:ext cx="2824398" cy="1409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838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B92BFD-2A8D-61E1-DB5A-A2A16E9614DB}"/>
              </a:ext>
            </a:extLst>
          </p:cNvPr>
          <p:cNvSpPr>
            <a:spLocks noGrp="1"/>
          </p:cNvSpPr>
          <p:nvPr>
            <p:ph type="title"/>
          </p:nvPr>
        </p:nvSpPr>
        <p:spPr>
          <a:xfrm>
            <a:off x="879835" y="0"/>
            <a:ext cx="8596668" cy="1320800"/>
          </a:xfrm>
        </p:spPr>
        <p:txBody>
          <a:bodyPr/>
          <a:lstStyle/>
          <a:p>
            <a:r>
              <a:rPr lang="en-US" altLang="ko-KR" dirty="0"/>
              <a:t>Producing JSON Message to Topic (2/2)</a:t>
            </a:r>
            <a:endParaRPr lang="ko-KR" altLang="en-US" dirty="0"/>
          </a:p>
        </p:txBody>
      </p:sp>
      <p:sp>
        <p:nvSpPr>
          <p:cNvPr id="3" name="TextBox 2">
            <a:extLst>
              <a:ext uri="{FF2B5EF4-FFF2-40B4-BE49-F238E27FC236}">
                <a16:creationId xmlns:a16="http://schemas.microsoft.com/office/drawing/2014/main" id="{E45B2AB0-7B7D-C456-1CA3-8C281179335C}"/>
              </a:ext>
            </a:extLst>
          </p:cNvPr>
          <p:cNvSpPr txBox="1"/>
          <p:nvPr/>
        </p:nvSpPr>
        <p:spPr>
          <a:xfrm>
            <a:off x="495129" y="2021354"/>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com.kopo.kafka.MyProducerJSON</a:t>
            </a:r>
            <a:endParaRPr lang="ko-KR" altLang="en-US" sz="1200" dirty="0"/>
          </a:p>
        </p:txBody>
      </p:sp>
      <p:sp>
        <p:nvSpPr>
          <p:cNvPr id="6" name="TextBox 5">
            <a:extLst>
              <a:ext uri="{FF2B5EF4-FFF2-40B4-BE49-F238E27FC236}">
                <a16:creationId xmlns:a16="http://schemas.microsoft.com/office/drawing/2014/main" id="{B1C177D7-0EE7-B00E-2D82-618415F941CA}"/>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7381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A02AC-771C-4D1D-86EB-C2223EC1C42D}"/>
              </a:ext>
            </a:extLst>
          </p:cNvPr>
          <p:cNvSpPr>
            <a:spLocks noGrp="1"/>
          </p:cNvSpPr>
          <p:nvPr>
            <p:ph type="title"/>
          </p:nvPr>
        </p:nvSpPr>
        <p:spPr/>
        <p:txBody>
          <a:bodyPr/>
          <a:lstStyle/>
          <a:p>
            <a:r>
              <a:rPr lang="en-US" altLang="ko-KR" dirty="0"/>
              <a:t>Kafka Use cases</a:t>
            </a:r>
            <a:endParaRPr lang="ko-KR" altLang="en-US" dirty="0"/>
          </a:p>
        </p:txBody>
      </p:sp>
      <p:pic>
        <p:nvPicPr>
          <p:cNvPr id="4" name="그림 3">
            <a:extLst>
              <a:ext uri="{FF2B5EF4-FFF2-40B4-BE49-F238E27FC236}">
                <a16:creationId xmlns:a16="http://schemas.microsoft.com/office/drawing/2014/main" id="{14FD5668-832A-444C-9DDD-1B60AF98207A}"/>
              </a:ext>
            </a:extLst>
          </p:cNvPr>
          <p:cNvPicPr>
            <a:picLocks noChangeAspect="1"/>
          </p:cNvPicPr>
          <p:nvPr/>
        </p:nvPicPr>
        <p:blipFill>
          <a:blip r:embed="rId3"/>
          <a:stretch>
            <a:fillRect/>
          </a:stretch>
        </p:blipFill>
        <p:spPr>
          <a:xfrm>
            <a:off x="5207249" y="2143944"/>
            <a:ext cx="6810549" cy="4104456"/>
          </a:xfrm>
          <a:prstGeom prst="rect">
            <a:avLst/>
          </a:prstGeom>
          <a:ln>
            <a:noFill/>
          </a:ln>
          <a:effectLst>
            <a:outerShdw blurRad="292100" dist="139700" dir="2700000" algn="tl" rotWithShape="0">
              <a:srgbClr val="333333">
                <a:alpha val="65000"/>
              </a:srgbClr>
            </a:outerShdw>
          </a:effectLst>
        </p:spPr>
      </p:pic>
      <p:sp>
        <p:nvSpPr>
          <p:cNvPr id="5" name="TextBox 9">
            <a:extLst>
              <a:ext uri="{FF2B5EF4-FFF2-40B4-BE49-F238E27FC236}">
                <a16:creationId xmlns:a16="http://schemas.microsoft.com/office/drawing/2014/main" id="{488D056C-9F0F-44EA-B3BD-208CE743BBBD}"/>
              </a:ext>
            </a:extLst>
          </p:cNvPr>
          <p:cNvSpPr txBox="1"/>
          <p:nvPr/>
        </p:nvSpPr>
        <p:spPr>
          <a:xfrm>
            <a:off x="5299882" y="1524912"/>
            <a:ext cx="7026282"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dirty="0"/>
              <a:t>카카오톡 앱에서 </a:t>
            </a:r>
            <a:r>
              <a:rPr lang="en-US" altLang="ko-KR" dirty="0"/>
              <a:t>10</a:t>
            </a:r>
            <a:r>
              <a:rPr lang="ko-KR" altLang="en-US" dirty="0"/>
              <a:t>분 간 소비한 네이버 연애 기사 소비 지수 분석</a:t>
            </a:r>
          </a:p>
        </p:txBody>
      </p:sp>
      <p:sp>
        <p:nvSpPr>
          <p:cNvPr id="7" name="TextBox 6">
            <a:extLst>
              <a:ext uri="{FF2B5EF4-FFF2-40B4-BE49-F238E27FC236}">
                <a16:creationId xmlns:a16="http://schemas.microsoft.com/office/drawing/2014/main" id="{67674622-0333-47B8-B5D1-7D49161FA494}"/>
              </a:ext>
            </a:extLst>
          </p:cNvPr>
          <p:cNvSpPr txBox="1"/>
          <p:nvPr/>
        </p:nvSpPr>
        <p:spPr>
          <a:xfrm>
            <a:off x="3650879" y="6630990"/>
            <a:ext cx="8541121" cy="261610"/>
          </a:xfrm>
          <a:prstGeom prst="rect">
            <a:avLst/>
          </a:prstGeom>
          <a:noFill/>
        </p:spPr>
        <p:txBody>
          <a:bodyPr wrap="none" rtlCol="0">
            <a:spAutoFit/>
          </a:bodyPr>
          <a:lstStyle/>
          <a:p>
            <a:r>
              <a:rPr lang="en-US" altLang="ko-KR" sz="1100" i="1" dirty="0"/>
              <a:t>source :  “</a:t>
            </a:r>
            <a:r>
              <a:rPr lang="en-US" altLang="ko-KR" sz="1100" i="1" dirty="0" err="1"/>
              <a:t>kafka</a:t>
            </a:r>
            <a:r>
              <a:rPr lang="en-US" altLang="ko-KR" sz="1100" i="1" dirty="0"/>
              <a:t> exercise” presented by </a:t>
            </a:r>
            <a:r>
              <a:rPr lang="en-US" altLang="ko-KR" sz="1100" i="1" dirty="0" err="1"/>
              <a:t>Dongkeun</a:t>
            </a:r>
            <a:r>
              <a:rPr lang="en-US" altLang="ko-KR" sz="1100" i="1" dirty="0"/>
              <a:t> Lee, </a:t>
            </a:r>
            <a:r>
              <a:rPr lang="en-US" altLang="ko-KR" sz="1100" i="1" dirty="0" err="1"/>
              <a:t>Kangyong</a:t>
            </a:r>
            <a:r>
              <a:rPr lang="en-US" altLang="ko-KR" sz="1100" i="1" dirty="0"/>
              <a:t> </a:t>
            </a:r>
            <a:r>
              <a:rPr lang="en-US" altLang="ko-KR" sz="1100" i="1" dirty="0" err="1"/>
              <a:t>kim</a:t>
            </a:r>
            <a:r>
              <a:rPr lang="en-US" altLang="ko-KR" sz="1100" i="1" dirty="0"/>
              <a:t>, student at dept. of smart finance, Korea Polytechnics in 2018</a:t>
            </a:r>
            <a:endParaRPr lang="ko-KR" altLang="en-US" sz="1100" i="1" dirty="0"/>
          </a:p>
        </p:txBody>
      </p:sp>
      <p:pic>
        <p:nvPicPr>
          <p:cNvPr id="8" name="그림 7">
            <a:extLst>
              <a:ext uri="{FF2B5EF4-FFF2-40B4-BE49-F238E27FC236}">
                <a16:creationId xmlns:a16="http://schemas.microsoft.com/office/drawing/2014/main" id="{E469594D-F1EE-4326-91CE-F99587A11A20}"/>
              </a:ext>
            </a:extLst>
          </p:cNvPr>
          <p:cNvPicPr>
            <a:picLocks noChangeAspect="1"/>
          </p:cNvPicPr>
          <p:nvPr/>
        </p:nvPicPr>
        <p:blipFill>
          <a:blip r:embed="rId4"/>
          <a:stretch>
            <a:fillRect/>
          </a:stretch>
        </p:blipFill>
        <p:spPr>
          <a:xfrm>
            <a:off x="354226" y="2030982"/>
            <a:ext cx="4491173" cy="4400785"/>
          </a:xfrm>
          <a:prstGeom prst="rect">
            <a:avLst/>
          </a:prstGeom>
          <a:ln>
            <a:noFill/>
          </a:ln>
          <a:effectLst>
            <a:outerShdw blurRad="292100" dist="139700" dir="2700000" algn="tl" rotWithShape="0">
              <a:srgbClr val="333333">
                <a:alpha val="65000"/>
              </a:srgbClr>
            </a:outerShdw>
          </a:effectLst>
        </p:spPr>
      </p:pic>
      <p:sp>
        <p:nvSpPr>
          <p:cNvPr id="9" name="타원 8">
            <a:extLst>
              <a:ext uri="{FF2B5EF4-FFF2-40B4-BE49-F238E27FC236}">
                <a16:creationId xmlns:a16="http://schemas.microsoft.com/office/drawing/2014/main" id="{A4990131-9A6D-4A97-943C-38CCA0FBBE31}"/>
              </a:ext>
            </a:extLst>
          </p:cNvPr>
          <p:cNvSpPr/>
          <p:nvPr/>
        </p:nvSpPr>
        <p:spPr>
          <a:xfrm>
            <a:off x="428307" y="2849850"/>
            <a:ext cx="609090" cy="481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직선 화살표 연결선 9">
            <a:extLst>
              <a:ext uri="{FF2B5EF4-FFF2-40B4-BE49-F238E27FC236}">
                <a16:creationId xmlns:a16="http://schemas.microsoft.com/office/drawing/2014/main" id="{1121EE4A-B8B2-4A64-8700-505E24F200E1}"/>
              </a:ext>
            </a:extLst>
          </p:cNvPr>
          <p:cNvCxnSpPr>
            <a:cxnSpLocks/>
          </p:cNvCxnSpPr>
          <p:nvPr/>
        </p:nvCxnSpPr>
        <p:spPr>
          <a:xfrm>
            <a:off x="996415" y="3212533"/>
            <a:ext cx="1210855" cy="390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9">
            <a:extLst>
              <a:ext uri="{FF2B5EF4-FFF2-40B4-BE49-F238E27FC236}">
                <a16:creationId xmlns:a16="http://schemas.microsoft.com/office/drawing/2014/main" id="{C3B86697-DFF5-4F73-AE64-45845310BA01}"/>
              </a:ext>
            </a:extLst>
          </p:cNvPr>
          <p:cNvSpPr txBox="1"/>
          <p:nvPr/>
        </p:nvSpPr>
        <p:spPr>
          <a:xfrm>
            <a:off x="996415" y="3634842"/>
            <a:ext cx="2502608" cy="697114"/>
          </a:xfrm>
          <a:prstGeom prst="rect">
            <a:avLst/>
          </a:prstGeom>
          <a:solidFill>
            <a:schemeClr val="bg1"/>
          </a:solidFill>
          <a:ln>
            <a:solidFill>
              <a:schemeClr val="tx2"/>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400" dirty="0"/>
              <a:t>앞의 숫자는 기사의 순위</a:t>
            </a:r>
            <a:endParaRPr lang="en-US" altLang="ko-KR" sz="1400" dirty="0"/>
          </a:p>
          <a:p>
            <a:pPr>
              <a:lnSpc>
                <a:spcPct val="150000"/>
              </a:lnSpc>
            </a:pPr>
            <a:r>
              <a:rPr lang="ko-KR" altLang="en-US" sz="1400" dirty="0"/>
              <a:t>뒤의 숫자는 기사의 소비지수</a:t>
            </a:r>
          </a:p>
        </p:txBody>
      </p:sp>
      <p:sp>
        <p:nvSpPr>
          <p:cNvPr id="6" name="TextBox 9">
            <a:extLst>
              <a:ext uri="{FF2B5EF4-FFF2-40B4-BE49-F238E27FC236}">
                <a16:creationId xmlns:a16="http://schemas.microsoft.com/office/drawing/2014/main" id="{DC7FD107-D4DF-47AB-ADDF-BFBD96D81867}"/>
              </a:ext>
            </a:extLst>
          </p:cNvPr>
          <p:cNvSpPr txBox="1"/>
          <p:nvPr/>
        </p:nvSpPr>
        <p:spPr>
          <a:xfrm>
            <a:off x="354226" y="4723019"/>
            <a:ext cx="4190571" cy="1152880"/>
          </a:xfrm>
          <a:prstGeom prst="rect">
            <a:avLst/>
          </a:prstGeom>
          <a:solidFill>
            <a:schemeClr val="bg1"/>
          </a:solidFill>
          <a:ln>
            <a:solidFill>
              <a:srgbClr val="FF0000"/>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600" dirty="0"/>
              <a:t>데이터 분석 결과로 </a:t>
            </a:r>
            <a:br>
              <a:rPr lang="en-US" altLang="ko-KR" sz="1600" dirty="0"/>
            </a:br>
            <a:r>
              <a:rPr lang="ko-KR" altLang="en-US" sz="1600" dirty="0"/>
              <a:t>서비스 페이지에 있는 컨텐츠가 사용자에게 </a:t>
            </a:r>
            <a:endParaRPr lang="en-US" altLang="ko-KR" sz="1600" dirty="0"/>
          </a:p>
          <a:p>
            <a:pPr>
              <a:lnSpc>
                <a:spcPct val="150000"/>
              </a:lnSpc>
            </a:pPr>
            <a:r>
              <a:rPr lang="ko-KR" altLang="en-US" sz="1600" dirty="0"/>
              <a:t>얼마나 영향을 주는지 실시간으로 감지</a:t>
            </a:r>
          </a:p>
        </p:txBody>
      </p:sp>
    </p:spTree>
    <p:extLst>
      <p:ext uri="{BB962C8B-B14F-4D97-AF65-F5344CB8AC3E}">
        <p14:creationId xmlns:p14="http://schemas.microsoft.com/office/powerpoint/2010/main" val="32575261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with </a:t>
            </a:r>
            <a:br>
              <a:rPr lang="en-US" altLang="ko-KR" dirty="0"/>
            </a:br>
            <a:r>
              <a:rPr lang="en-US" altLang="ko-KR" dirty="0"/>
              <a:t>kafka-console-consumer.sh</a:t>
            </a:r>
            <a:endParaRPr lang="ko-KR" altLang="en-US" dirty="0"/>
          </a:p>
        </p:txBody>
      </p:sp>
      <p:sp>
        <p:nvSpPr>
          <p:cNvPr id="2" name="TextBox 1">
            <a:extLst>
              <a:ext uri="{FF2B5EF4-FFF2-40B4-BE49-F238E27FC236}">
                <a16:creationId xmlns:a16="http://schemas.microsoft.com/office/drawing/2014/main" id="{B2395038-4993-869C-D809-B2B9B6F9C237}"/>
              </a:ext>
            </a:extLst>
          </p:cNvPr>
          <p:cNvSpPr txBox="1"/>
          <p:nvPr/>
        </p:nvSpPr>
        <p:spPr>
          <a:xfrm>
            <a:off x="767645" y="1390261"/>
            <a:ext cx="11071930" cy="646331"/>
          </a:xfrm>
          <a:prstGeom prst="rect">
            <a:avLst/>
          </a:prstGeom>
          <a:solidFill>
            <a:schemeClr val="bg1"/>
          </a:solidFill>
          <a:ln>
            <a:solidFill>
              <a:schemeClr val="accent1"/>
            </a:solidFill>
          </a:ln>
        </p:spPr>
        <p:txBody>
          <a:bodyPr wrap="square" rtlCol="0">
            <a:spAutoFit/>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kopo</a:t>
            </a:r>
            <a:r>
              <a:rPr lang="en-US" altLang="ko-KR" dirty="0"/>
              <a:t>-topic</a:t>
            </a:r>
          </a:p>
        </p:txBody>
      </p:sp>
      <p:pic>
        <p:nvPicPr>
          <p:cNvPr id="6" name="그림 5">
            <a:extLst>
              <a:ext uri="{FF2B5EF4-FFF2-40B4-BE49-F238E27FC236}">
                <a16:creationId xmlns:a16="http://schemas.microsoft.com/office/drawing/2014/main" id="{97CB01FD-39E6-C6CD-DEEB-BF81224ED7A8}"/>
              </a:ext>
            </a:extLst>
          </p:cNvPr>
          <p:cNvPicPr>
            <a:picLocks noChangeAspect="1"/>
          </p:cNvPicPr>
          <p:nvPr/>
        </p:nvPicPr>
        <p:blipFill>
          <a:blip r:embed="rId3"/>
          <a:stretch>
            <a:fillRect/>
          </a:stretch>
        </p:blipFill>
        <p:spPr>
          <a:xfrm>
            <a:off x="4931228" y="2542448"/>
            <a:ext cx="6908347" cy="2278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70643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(1/2)</a:t>
            </a:r>
            <a:endParaRPr lang="ko-KR" altLang="en-US" dirty="0"/>
          </a:p>
        </p:txBody>
      </p:sp>
      <p:sp>
        <p:nvSpPr>
          <p:cNvPr id="2" name="TextBox 1">
            <a:extLst>
              <a:ext uri="{FF2B5EF4-FFF2-40B4-BE49-F238E27FC236}">
                <a16:creationId xmlns:a16="http://schemas.microsoft.com/office/drawing/2014/main" id="{CD74A865-6DB7-56E7-738A-8B1CCDD4314D}"/>
              </a:ext>
            </a:extLst>
          </p:cNvPr>
          <p:cNvSpPr txBox="1"/>
          <p:nvPr/>
        </p:nvSpPr>
        <p:spPr>
          <a:xfrm>
            <a:off x="3050515" y="743680"/>
            <a:ext cx="9031062" cy="6001643"/>
          </a:xfrm>
          <a:prstGeom prst="rect">
            <a:avLst/>
          </a:prstGeom>
          <a:solidFill>
            <a:schemeClr val="bg1"/>
          </a:solidFill>
          <a:ln>
            <a:solidFill>
              <a:schemeClr val="accent1"/>
            </a:solidFill>
          </a:ln>
        </p:spPr>
        <p:txBody>
          <a:bodyPr wrap="none" rtlCol="0">
            <a:spAutoFit/>
          </a:bodyPr>
          <a:lstStyle/>
          <a:p>
            <a:r>
              <a:rPr lang="en-US" altLang="ko-KR" sz="1200" dirty="0"/>
              <a:t>import </a:t>
            </a:r>
            <a:r>
              <a:rPr lang="en-US" altLang="ko-KR" sz="1200" dirty="0" err="1"/>
              <a:t>org.springframework.kafka.support.serializer.</a:t>
            </a:r>
            <a:r>
              <a:rPr lang="en-US" altLang="ko-KR" sz="1200" b="1" dirty="0" err="1"/>
              <a:t>JsonDeserializer</a:t>
            </a:r>
            <a:r>
              <a:rPr lang="en-US" altLang="ko-KR" sz="1200" dirty="0"/>
              <a:t>;</a:t>
            </a:r>
          </a:p>
          <a:p>
            <a:r>
              <a:rPr lang="en-US" altLang="ko-KR" sz="1200" dirty="0"/>
              <a:t>public class </a:t>
            </a:r>
            <a:r>
              <a:rPr lang="en-US" altLang="ko-KR" sz="1200" dirty="0" err="1"/>
              <a:t>MyConsumerJSON</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dirty="0" err="1"/>
              <a:t>configs.put</a:t>
            </a:r>
            <a:r>
              <a:rPr lang="en-US" altLang="ko-KR" sz="1200" dirty="0"/>
              <a:t>("</a:t>
            </a:r>
            <a:r>
              <a:rPr lang="en-US" altLang="ko-KR" sz="1200" dirty="0" err="1"/>
              <a:t>bootstrap.servers</a:t>
            </a:r>
            <a:r>
              <a:rPr lang="en-US" altLang="ko-KR" sz="1200" dirty="0"/>
              <a:t>", "master:9092,slave1:9092,slave2:9092");     // </a:t>
            </a:r>
            <a:r>
              <a:rPr lang="en-US" altLang="ko-KR" sz="1200" dirty="0" err="1"/>
              <a:t>kafka</a:t>
            </a:r>
            <a:r>
              <a:rPr lang="en-US" altLang="ko-KR" sz="1200" dirty="0"/>
              <a:t> server host </a:t>
            </a:r>
            <a:r>
              <a:rPr lang="ko-KR" altLang="en-US" sz="1200" dirty="0"/>
              <a:t>및 </a:t>
            </a:r>
            <a:r>
              <a:rPr lang="en-US" altLang="ko-KR" sz="1200" dirty="0"/>
              <a:t>port</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 key </a:t>
            </a:r>
            <a:r>
              <a:rPr lang="en-US" altLang="ko-KR" sz="1200" dirty="0" err="1"/>
              <a:t>deserializer</a:t>
            </a:r>
            <a:endParaRPr lang="en-US" altLang="ko-KR" sz="1200" dirty="0"/>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b="1" dirty="0" err="1">
                <a:solidFill>
                  <a:srgbClr val="0000FF"/>
                </a:solidFill>
              </a:rPr>
              <a:t>org.springframework.kafka.support.serializer.JsonDeserializer</a:t>
            </a:r>
            <a:r>
              <a:rPr lang="en-US" altLang="ko-KR" sz="1200" dirty="0"/>
              <a:t>");  // value </a:t>
            </a:r>
            <a:r>
              <a:rPr lang="en-US" altLang="ko-KR" sz="1200" dirty="0" err="1"/>
              <a:t>deserializer</a:t>
            </a:r>
            <a:endParaRPr lang="en-US" altLang="ko-KR" sz="1200" dirty="0"/>
          </a:p>
          <a:p>
            <a:r>
              <a:rPr lang="en-US" altLang="ko-KR" sz="1200" dirty="0"/>
              <a:t>        </a:t>
            </a: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a:t>
            </a:r>
            <a:r>
              <a:rPr lang="en-US" altLang="ko-KR" sz="1200" b="1" dirty="0"/>
              <a:t>Object</a:t>
            </a:r>
            <a:r>
              <a:rPr lang="en-US" altLang="ko-KR" sz="1200" dirty="0"/>
              <a:t>&gt; consumer = new </a:t>
            </a:r>
            <a:r>
              <a:rPr lang="en-US" altLang="ko-KR" sz="1200" dirty="0" err="1"/>
              <a:t>KafkaConsumer</a:t>
            </a:r>
            <a:r>
              <a:rPr lang="en-US" altLang="ko-KR" sz="1200" dirty="0"/>
              <a:t>&lt;String, </a:t>
            </a:r>
            <a:r>
              <a:rPr lang="en-US" altLang="ko-KR" sz="1200" b="1" dirty="0"/>
              <a:t>Object</a:t>
            </a:r>
            <a:r>
              <a:rPr lang="en-US" altLang="ko-KR" sz="1200" dirty="0"/>
              <a:t>&gt;(configs);    // consumer </a:t>
            </a:r>
            <a:r>
              <a:rPr lang="ko-KR" altLang="en-US" sz="1200" dirty="0"/>
              <a:t>생성</a:t>
            </a:r>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dirty="0"/>
              <a:t>("</a:t>
            </a:r>
            <a:r>
              <a:rPr lang="en-US" altLang="ko-KR" sz="1200" dirty="0" err="1"/>
              <a:t>kopo</a:t>
            </a:r>
            <a:r>
              <a:rPr lang="en-US" altLang="ko-KR" sz="1200" dirty="0"/>
              <a:t>-topic"));      // topic </a:t>
            </a:r>
            <a:r>
              <a:rPr lang="ko-KR" altLang="en-US" sz="1200" dirty="0"/>
              <a:t>설정</a:t>
            </a:r>
          </a:p>
          <a:p>
            <a:endParaRPr lang="ko-KR" altLang="en-US" sz="1200" dirty="0"/>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a:t>
            </a:r>
            <a:r>
              <a:rPr lang="en-US" altLang="ko-KR" sz="1200" b="1" dirty="0"/>
              <a:t>Object</a:t>
            </a:r>
            <a:r>
              <a:rPr lang="en-US" altLang="ko-KR" sz="1200" dirty="0"/>
              <a:t>&gt;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a:t>
            </a:r>
            <a:r>
              <a:rPr lang="en-US" altLang="ko-KR" sz="1200" b="1" dirty="0"/>
              <a:t>Object</a:t>
            </a:r>
            <a:r>
              <a:rPr lang="en-US" altLang="ko-KR" sz="1200" dirty="0"/>
              <a:t>&gt;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dirty="0" err="1"/>
              <a:t>kopo</a:t>
            </a:r>
            <a:r>
              <a:rPr lang="en-US" altLang="ko-KR" sz="1200" dirty="0"/>
              <a:t>-</a:t>
            </a:r>
            <a:r>
              <a:rPr lang="en-US" altLang="ko-KR" sz="1200" dirty="0" err="1"/>
              <a:t>topic".equals</a:t>
            </a:r>
            <a:r>
              <a:rPr lang="en-US" altLang="ko-KR" sz="1200" dirty="0"/>
              <a:t>(s)) {</a:t>
            </a:r>
          </a:p>
          <a:p>
            <a:r>
              <a:rPr lang="en-US" altLang="ko-KR" sz="1200" dirty="0"/>
              <a:t>                    String </a:t>
            </a:r>
            <a:r>
              <a:rPr lang="en-US" altLang="ko-KR" sz="1200" dirty="0" err="1"/>
              <a:t>tmp</a:t>
            </a:r>
            <a:r>
              <a:rPr lang="en-US" altLang="ko-KR" sz="1200" dirty="0"/>
              <a:t>  = "offset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tmp</a:t>
            </a:r>
            <a:r>
              <a:rPr lang="en-US" altLang="ko-KR" sz="1200" dirty="0"/>
              <a:t>);</a:t>
            </a:r>
          </a:p>
          <a:p>
            <a:r>
              <a:rPr lang="en-US" altLang="ko-KR" sz="1200" dirty="0"/>
              <a:t>					</a:t>
            </a:r>
            <a:r>
              <a:rPr lang="en-US" altLang="ko-KR" sz="1200" b="1" dirty="0">
                <a:solidFill>
                  <a:srgbClr val="0000FF"/>
                </a:solidFill>
              </a:rPr>
              <a:t>User </a:t>
            </a:r>
            <a:r>
              <a:rPr lang="en-US" altLang="ko-KR" sz="1200" b="1" dirty="0" err="1">
                <a:solidFill>
                  <a:srgbClr val="0000FF"/>
                </a:solidFill>
              </a:rPr>
              <a:t>user</a:t>
            </a:r>
            <a:r>
              <a:rPr lang="en-US" altLang="ko-KR" sz="1200" b="1" dirty="0">
                <a:solidFill>
                  <a:srgbClr val="0000FF"/>
                </a:solidFill>
              </a:rPr>
              <a:t> = new User();</a:t>
            </a:r>
          </a:p>
          <a:p>
            <a:r>
              <a:rPr lang="en-US" altLang="ko-KR" sz="1200" b="1" dirty="0">
                <a:solidFill>
                  <a:srgbClr val="0000FF"/>
                </a:solidFill>
              </a:rPr>
              <a:t>					user = (User)</a:t>
            </a:r>
            <a:r>
              <a:rPr lang="en-US" altLang="ko-KR" sz="1200" b="1" dirty="0" err="1">
                <a:solidFill>
                  <a:srgbClr val="0000FF"/>
                </a:solidFill>
              </a:rPr>
              <a:t>record.value</a:t>
            </a:r>
            <a:r>
              <a:rPr lang="en-US" altLang="ko-KR" sz="1200" b="1" dirty="0">
                <a:solidFill>
                  <a:srgbClr val="0000FF"/>
                </a:solidFill>
              </a:rPr>
              <a:t>();</a:t>
            </a:r>
          </a:p>
          <a:p>
            <a:r>
              <a:rPr lang="en-US" altLang="ko-KR" sz="1200" dirty="0"/>
              <a:t>					</a:t>
            </a:r>
            <a:r>
              <a:rPr lang="en-US" altLang="ko-KR" sz="1200" dirty="0" err="1"/>
              <a:t>System.out.println</a:t>
            </a:r>
            <a:r>
              <a:rPr lang="en-US" altLang="ko-KR" sz="1200" dirty="0"/>
              <a:t>("User name is "+</a:t>
            </a:r>
            <a:r>
              <a:rPr lang="en-US" altLang="ko-KR" sz="1200" dirty="0" err="1"/>
              <a:t>user.getName</a:t>
            </a:r>
            <a:r>
              <a:rPr lang="en-US" altLang="ko-KR" sz="1200" dirty="0"/>
              <a:t>()+" and its id is "+</a:t>
            </a:r>
            <a:r>
              <a:rPr lang="en-US" altLang="ko-KR" sz="1200" dirty="0" err="1"/>
              <a:t>user.getUserId</a:t>
            </a:r>
            <a:r>
              <a:rPr lang="en-US" altLang="ko-KR" sz="1200" dirty="0"/>
              <a:t>());</a:t>
            </a:r>
          </a:p>
          <a:p>
            <a:r>
              <a:rPr lang="en-US" altLang="ko-KR" sz="1200" dirty="0"/>
              <a:t>                   </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    }   }</a:t>
            </a:r>
            <a:endParaRPr lang="ko-KR" altLang="en-US" sz="1200" dirty="0"/>
          </a:p>
        </p:txBody>
      </p:sp>
    </p:spTree>
    <p:extLst>
      <p:ext uri="{BB962C8B-B14F-4D97-AF65-F5344CB8AC3E}">
        <p14:creationId xmlns:p14="http://schemas.microsoft.com/office/powerpoint/2010/main" val="19164259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18746-CE32-C3D4-AF50-653C0EF86DE0}"/>
              </a:ext>
            </a:extLst>
          </p:cNvPr>
          <p:cNvSpPr txBox="1"/>
          <p:nvPr/>
        </p:nvSpPr>
        <p:spPr>
          <a:xfrm>
            <a:off x="495129" y="1095345"/>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com.kopo.kafka.MyConsumerJSON</a:t>
            </a:r>
            <a:endParaRPr lang="ko-KR" altLang="en-US" sz="1200" dirty="0"/>
          </a:p>
        </p:txBody>
      </p:sp>
      <p:sp>
        <p:nvSpPr>
          <p:cNvPr id="4" name="TextBox 3">
            <a:extLst>
              <a:ext uri="{FF2B5EF4-FFF2-40B4-BE49-F238E27FC236}">
                <a16:creationId xmlns:a16="http://schemas.microsoft.com/office/drawing/2014/main" id="{05449C27-489B-C84D-0E0B-D3C6A8C2D67C}"/>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제목 1">
            <a:extLst>
              <a:ext uri="{FF2B5EF4-FFF2-40B4-BE49-F238E27FC236}">
                <a16:creationId xmlns:a16="http://schemas.microsoft.com/office/drawing/2014/main" id="{0DDF6822-02A4-C890-E576-A5C5C964C962}"/>
              </a:ext>
            </a:extLst>
          </p:cNvPr>
          <p:cNvSpPr>
            <a:spLocks noGrp="1"/>
          </p:cNvSpPr>
          <p:nvPr>
            <p:ph type="title"/>
          </p:nvPr>
        </p:nvSpPr>
        <p:spPr>
          <a:xfrm>
            <a:off x="767645" y="-112888"/>
            <a:ext cx="8596668" cy="1320800"/>
          </a:xfrm>
        </p:spPr>
        <p:txBody>
          <a:bodyPr/>
          <a:lstStyle/>
          <a:p>
            <a:r>
              <a:rPr lang="en-US" altLang="ko-KR" dirty="0"/>
              <a:t>Consuming JSON Message (2/2)</a:t>
            </a:r>
            <a:endParaRPr lang="ko-KR" altLang="en-US" dirty="0"/>
          </a:p>
        </p:txBody>
      </p:sp>
      <p:pic>
        <p:nvPicPr>
          <p:cNvPr id="7" name="그림 6">
            <a:extLst>
              <a:ext uri="{FF2B5EF4-FFF2-40B4-BE49-F238E27FC236}">
                <a16:creationId xmlns:a16="http://schemas.microsoft.com/office/drawing/2014/main" id="{9E48D4FE-48E0-8511-E13A-ED41D9DD08D3}"/>
              </a:ext>
            </a:extLst>
          </p:cNvPr>
          <p:cNvPicPr>
            <a:picLocks noChangeAspect="1"/>
          </p:cNvPicPr>
          <p:nvPr/>
        </p:nvPicPr>
        <p:blipFill>
          <a:blip r:embed="rId3"/>
          <a:stretch>
            <a:fillRect/>
          </a:stretch>
        </p:blipFill>
        <p:spPr>
          <a:xfrm>
            <a:off x="6552174" y="3401711"/>
            <a:ext cx="5319712" cy="3049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9365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Streams</a:t>
            </a:r>
          </a:p>
        </p:txBody>
      </p:sp>
    </p:spTree>
    <p:extLst>
      <p:ext uri="{BB962C8B-B14F-4D97-AF65-F5344CB8AC3E}">
        <p14:creationId xmlns:p14="http://schemas.microsoft.com/office/powerpoint/2010/main" val="1179258091"/>
      </p:ext>
    </p:extLst>
  </p:cSld>
  <p:clrMapOvr>
    <a:overrideClrMapping bg1="dk1" tx1="lt1" bg2="dk2" tx2="lt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24734AA-94D4-4E8E-B751-10CB11F75E9F}"/>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
        <p:nvSpPr>
          <p:cNvPr id="5" name="순서도: 대체 처리 4">
            <a:extLst>
              <a:ext uri="{FF2B5EF4-FFF2-40B4-BE49-F238E27FC236}">
                <a16:creationId xmlns:a16="http://schemas.microsoft.com/office/drawing/2014/main" id="{7012F1FF-D4D3-42CA-8446-FC8B387B510F}"/>
              </a:ext>
            </a:extLst>
          </p:cNvPr>
          <p:cNvSpPr/>
          <p:nvPr/>
        </p:nvSpPr>
        <p:spPr>
          <a:xfrm>
            <a:off x="7213051" y="1521646"/>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0084C40-4A61-4BA0-888D-4CC5D38AC630}"/>
              </a:ext>
            </a:extLst>
          </p:cNvPr>
          <p:cNvGrpSpPr/>
          <p:nvPr/>
        </p:nvGrpSpPr>
        <p:grpSpPr>
          <a:xfrm>
            <a:off x="7283030" y="1793269"/>
            <a:ext cx="1642187" cy="911550"/>
            <a:chOff x="6456783" y="721307"/>
            <a:chExt cx="1642187" cy="911550"/>
          </a:xfrm>
        </p:grpSpPr>
        <p:sp>
          <p:nvSpPr>
            <p:cNvPr id="15" name="사각형: 둥근 모서리 14">
              <a:extLst>
                <a:ext uri="{FF2B5EF4-FFF2-40B4-BE49-F238E27FC236}">
                  <a16:creationId xmlns:a16="http://schemas.microsoft.com/office/drawing/2014/main" id="{A688EE9E-6BC6-40DB-974E-C8D57281AFD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993D8C71-97D8-4B3C-A7F0-CCD1C49B64A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1DB9447C-60A4-4E99-80B0-19562764FD5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8" name="순서도: 대체 처리 17">
            <a:extLst>
              <a:ext uri="{FF2B5EF4-FFF2-40B4-BE49-F238E27FC236}">
                <a16:creationId xmlns:a16="http://schemas.microsoft.com/office/drawing/2014/main" id="{31688120-F6D0-4286-AE5E-C48FDE6B5A27}"/>
              </a:ext>
            </a:extLst>
          </p:cNvPr>
          <p:cNvSpPr/>
          <p:nvPr/>
        </p:nvSpPr>
        <p:spPr>
          <a:xfrm>
            <a:off x="973683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순서도: 대체 처리 18">
            <a:extLst>
              <a:ext uri="{FF2B5EF4-FFF2-40B4-BE49-F238E27FC236}">
                <a16:creationId xmlns:a16="http://schemas.microsoft.com/office/drawing/2014/main" id="{6028A4E6-B95D-42AC-B5D9-1D5D4ABF4557}"/>
              </a:ext>
            </a:extLst>
          </p:cNvPr>
          <p:cNvSpPr/>
          <p:nvPr/>
        </p:nvSpPr>
        <p:spPr>
          <a:xfrm>
            <a:off x="9894340" y="1874915"/>
            <a:ext cx="1483567" cy="7500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6CB30E0-BF85-4D43-B42A-CDF37784CF10}"/>
              </a:ext>
            </a:extLst>
          </p:cNvPr>
          <p:cNvCxnSpPr>
            <a:cxnSpLocks/>
            <a:stCxn id="5" idx="3"/>
            <a:endCxn id="19" idx="1"/>
          </p:cNvCxnSpPr>
          <p:nvPr/>
        </p:nvCxnSpPr>
        <p:spPr>
          <a:xfrm>
            <a:off x="8995198" y="2241479"/>
            <a:ext cx="899142"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A54ECB3-12BC-41DA-98D7-A1324DB8FA10}"/>
              </a:ext>
            </a:extLst>
          </p:cNvPr>
          <p:cNvCxnSpPr>
            <a:cxnSpLocks/>
          </p:cNvCxnSpPr>
          <p:nvPr/>
        </p:nvCxnSpPr>
        <p:spPr>
          <a:xfrm flipV="1">
            <a:off x="7782902" y="2684480"/>
            <a:ext cx="0" cy="9628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순서도: 대체 처리 28">
            <a:extLst>
              <a:ext uri="{FF2B5EF4-FFF2-40B4-BE49-F238E27FC236}">
                <a16:creationId xmlns:a16="http://schemas.microsoft.com/office/drawing/2014/main" id="{14909D34-0F1F-4A30-A105-D5B81E6592F8}"/>
              </a:ext>
            </a:extLst>
          </p:cNvPr>
          <p:cNvSpPr/>
          <p:nvPr/>
        </p:nvSpPr>
        <p:spPr>
          <a:xfrm>
            <a:off x="470520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0" name="순서도: 대체 처리 29">
            <a:extLst>
              <a:ext uri="{FF2B5EF4-FFF2-40B4-BE49-F238E27FC236}">
                <a16:creationId xmlns:a16="http://schemas.microsoft.com/office/drawing/2014/main" id="{52CA88D5-8E28-4EBE-A82C-3AE641DF9195}"/>
              </a:ext>
            </a:extLst>
          </p:cNvPr>
          <p:cNvSpPr/>
          <p:nvPr/>
        </p:nvSpPr>
        <p:spPr>
          <a:xfrm>
            <a:off x="4862710" y="1874915"/>
            <a:ext cx="1483567" cy="750076"/>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31" name="직선 화살표 연결선 30">
            <a:extLst>
              <a:ext uri="{FF2B5EF4-FFF2-40B4-BE49-F238E27FC236}">
                <a16:creationId xmlns:a16="http://schemas.microsoft.com/office/drawing/2014/main" id="{301E4DD6-D930-472F-A509-989D24B15E90}"/>
              </a:ext>
            </a:extLst>
          </p:cNvPr>
          <p:cNvCxnSpPr>
            <a:cxnSpLocks/>
            <a:stCxn id="30" idx="3"/>
            <a:endCxn id="5" idx="1"/>
          </p:cNvCxnSpPr>
          <p:nvPr/>
        </p:nvCxnSpPr>
        <p:spPr>
          <a:xfrm flipV="1">
            <a:off x="6346277" y="2241479"/>
            <a:ext cx="866774"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사각형: 둥근 모서리 37">
            <a:extLst>
              <a:ext uri="{FF2B5EF4-FFF2-40B4-BE49-F238E27FC236}">
                <a16:creationId xmlns:a16="http://schemas.microsoft.com/office/drawing/2014/main" id="{E118D37D-DC62-498C-8BF7-1BDB5E51634A}"/>
              </a:ext>
            </a:extLst>
          </p:cNvPr>
          <p:cNvSpPr/>
          <p:nvPr/>
        </p:nvSpPr>
        <p:spPr>
          <a:xfrm>
            <a:off x="4705208" y="3647326"/>
            <a:ext cx="6809458" cy="739259"/>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cxnSp>
        <p:nvCxnSpPr>
          <p:cNvPr id="41" name="직선 화살표 연결선 40">
            <a:extLst>
              <a:ext uri="{FF2B5EF4-FFF2-40B4-BE49-F238E27FC236}">
                <a16:creationId xmlns:a16="http://schemas.microsoft.com/office/drawing/2014/main" id="{D24301D5-5681-4BD1-A6D8-598F8DF67DCB}"/>
              </a:ext>
            </a:extLst>
          </p:cNvPr>
          <p:cNvCxnSpPr>
            <a:cxnSpLocks/>
          </p:cNvCxnSpPr>
          <p:nvPr/>
        </p:nvCxnSpPr>
        <p:spPr>
          <a:xfrm flipV="1">
            <a:off x="8366817" y="2684230"/>
            <a:ext cx="0" cy="962846"/>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A51F2D08-684F-4A46-9D5C-37A89819BEED}"/>
              </a:ext>
            </a:extLst>
          </p:cNvPr>
          <p:cNvGrpSpPr/>
          <p:nvPr/>
        </p:nvGrpSpPr>
        <p:grpSpPr>
          <a:xfrm>
            <a:off x="7195369" y="4386585"/>
            <a:ext cx="1782147" cy="2004583"/>
            <a:chOff x="4302071" y="4735906"/>
            <a:chExt cx="1782147" cy="2004583"/>
          </a:xfrm>
        </p:grpSpPr>
        <p:sp>
          <p:nvSpPr>
            <p:cNvPr id="42" name="순서도: 대체 처리 41">
              <a:extLst>
                <a:ext uri="{FF2B5EF4-FFF2-40B4-BE49-F238E27FC236}">
                  <a16:creationId xmlns:a16="http://schemas.microsoft.com/office/drawing/2014/main" id="{070ECF02-85CD-41EF-B42B-CE276B23D830}"/>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F5BF6B37-D182-4396-86E7-B057C585BC56}"/>
                </a:ext>
              </a:extLst>
            </p:cNvPr>
            <p:cNvGrpSpPr/>
            <p:nvPr/>
          </p:nvGrpSpPr>
          <p:grpSpPr>
            <a:xfrm>
              <a:off x="4372050" y="5572446"/>
              <a:ext cx="1642187" cy="911550"/>
              <a:chOff x="6456783" y="721307"/>
              <a:chExt cx="1642187" cy="911550"/>
            </a:xfrm>
          </p:grpSpPr>
          <p:sp>
            <p:nvSpPr>
              <p:cNvPr id="44" name="사각형: 둥근 모서리 43">
                <a:extLst>
                  <a:ext uri="{FF2B5EF4-FFF2-40B4-BE49-F238E27FC236}">
                    <a16:creationId xmlns:a16="http://schemas.microsoft.com/office/drawing/2014/main" id="{B44C9B82-43F9-4DFE-86D7-0B41EED598F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대체 처리 44">
                <a:extLst>
                  <a:ext uri="{FF2B5EF4-FFF2-40B4-BE49-F238E27FC236}">
                    <a16:creationId xmlns:a16="http://schemas.microsoft.com/office/drawing/2014/main" id="{D45397DB-A007-4B8C-8ED0-C3853E281D7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6" name="순서도: 대체 처리 45">
                <a:extLst>
                  <a:ext uri="{FF2B5EF4-FFF2-40B4-BE49-F238E27FC236}">
                    <a16:creationId xmlns:a16="http://schemas.microsoft.com/office/drawing/2014/main" id="{177DE29D-BE47-422C-BF28-6D68BD734D5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47" name="직선 화살표 연결선 46">
              <a:extLst>
                <a:ext uri="{FF2B5EF4-FFF2-40B4-BE49-F238E27FC236}">
                  <a16:creationId xmlns:a16="http://schemas.microsoft.com/office/drawing/2014/main" id="{CF6FEF40-DAE1-493A-8989-86BE5C3C4EF5}"/>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D70DBF0-847E-475D-A8B6-23F50205D615}"/>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F8628EF9-F7EB-4DA6-B2D6-D7936DC619A1}"/>
              </a:ext>
            </a:extLst>
          </p:cNvPr>
          <p:cNvGrpSpPr/>
          <p:nvPr/>
        </p:nvGrpSpPr>
        <p:grpSpPr>
          <a:xfrm>
            <a:off x="9595760" y="4948312"/>
            <a:ext cx="1782147" cy="1439666"/>
            <a:chOff x="4302071" y="5300823"/>
            <a:chExt cx="1782147" cy="1439666"/>
          </a:xfrm>
        </p:grpSpPr>
        <p:sp>
          <p:nvSpPr>
            <p:cNvPr id="57" name="순서도: 대체 처리 56">
              <a:extLst>
                <a:ext uri="{FF2B5EF4-FFF2-40B4-BE49-F238E27FC236}">
                  <a16:creationId xmlns:a16="http://schemas.microsoft.com/office/drawing/2014/main" id="{A48FF664-88D2-4FB2-98E1-3A07A7563B0F}"/>
                </a:ext>
              </a:extLst>
            </p:cNvPr>
            <p:cNvSpPr/>
            <p:nvPr/>
          </p:nvSpPr>
          <p:spPr>
            <a:xfrm>
              <a:off x="4302071" y="5300823"/>
              <a:ext cx="1782147" cy="1439666"/>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4D41DE70-F29A-4E45-92B9-6EF88FBAAA36}"/>
                </a:ext>
              </a:extLst>
            </p:cNvPr>
            <p:cNvGrpSpPr/>
            <p:nvPr/>
          </p:nvGrpSpPr>
          <p:grpSpPr>
            <a:xfrm>
              <a:off x="4372050" y="5572446"/>
              <a:ext cx="1642187" cy="911550"/>
              <a:chOff x="6456783" y="721307"/>
              <a:chExt cx="1642187" cy="911550"/>
            </a:xfrm>
          </p:grpSpPr>
          <p:sp>
            <p:nvSpPr>
              <p:cNvPr id="61" name="사각형: 둥근 모서리 60">
                <a:extLst>
                  <a:ext uri="{FF2B5EF4-FFF2-40B4-BE49-F238E27FC236}">
                    <a16:creationId xmlns:a16="http://schemas.microsoft.com/office/drawing/2014/main" id="{1B696B22-C03B-4CEF-971A-0597F929153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순서도: 대체 처리 61">
                <a:extLst>
                  <a:ext uri="{FF2B5EF4-FFF2-40B4-BE49-F238E27FC236}">
                    <a16:creationId xmlns:a16="http://schemas.microsoft.com/office/drawing/2014/main" id="{A61F45DD-E6DB-41D9-BF85-3A8D653F06C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3" name="순서도: 대체 처리 62">
                <a:extLst>
                  <a:ext uri="{FF2B5EF4-FFF2-40B4-BE49-F238E27FC236}">
                    <a16:creationId xmlns:a16="http://schemas.microsoft.com/office/drawing/2014/main" id="{523BBF8F-CD19-40D8-B027-D3B28F5C07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grpSp>
        <p:nvGrpSpPr>
          <p:cNvPr id="64" name="그룹 63">
            <a:extLst>
              <a:ext uri="{FF2B5EF4-FFF2-40B4-BE49-F238E27FC236}">
                <a16:creationId xmlns:a16="http://schemas.microsoft.com/office/drawing/2014/main" id="{CBD96A59-D51F-4633-A1EB-E8CE8F7B8A4F}"/>
              </a:ext>
            </a:extLst>
          </p:cNvPr>
          <p:cNvGrpSpPr/>
          <p:nvPr/>
        </p:nvGrpSpPr>
        <p:grpSpPr>
          <a:xfrm>
            <a:off x="4807830" y="4386585"/>
            <a:ext cx="1782147" cy="2004583"/>
            <a:chOff x="4302071" y="4735906"/>
            <a:chExt cx="1782147" cy="2004583"/>
          </a:xfrm>
        </p:grpSpPr>
        <p:sp>
          <p:nvSpPr>
            <p:cNvPr id="65" name="순서도: 대체 처리 64">
              <a:extLst>
                <a:ext uri="{FF2B5EF4-FFF2-40B4-BE49-F238E27FC236}">
                  <a16:creationId xmlns:a16="http://schemas.microsoft.com/office/drawing/2014/main" id="{BCD01635-FDB1-4134-8F9E-0EE2E06405E7}"/>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6" name="그룹 65">
              <a:extLst>
                <a:ext uri="{FF2B5EF4-FFF2-40B4-BE49-F238E27FC236}">
                  <a16:creationId xmlns:a16="http://schemas.microsoft.com/office/drawing/2014/main" id="{FAAE2020-0133-4247-9417-9A1C153C0738}"/>
                </a:ext>
              </a:extLst>
            </p:cNvPr>
            <p:cNvGrpSpPr/>
            <p:nvPr/>
          </p:nvGrpSpPr>
          <p:grpSpPr>
            <a:xfrm>
              <a:off x="4372050" y="5572446"/>
              <a:ext cx="1642187" cy="911550"/>
              <a:chOff x="6456783" y="721307"/>
              <a:chExt cx="1642187" cy="911550"/>
            </a:xfrm>
          </p:grpSpPr>
          <p:sp>
            <p:nvSpPr>
              <p:cNvPr id="69" name="사각형: 둥근 모서리 68">
                <a:extLst>
                  <a:ext uri="{FF2B5EF4-FFF2-40B4-BE49-F238E27FC236}">
                    <a16:creationId xmlns:a16="http://schemas.microsoft.com/office/drawing/2014/main" id="{90675424-FF25-42A7-9F32-586FBC71838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대체 처리 69">
                <a:extLst>
                  <a:ext uri="{FF2B5EF4-FFF2-40B4-BE49-F238E27FC236}">
                    <a16:creationId xmlns:a16="http://schemas.microsoft.com/office/drawing/2014/main" id="{8972043C-451E-48E6-A56A-E8E2CB15982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71" name="순서도: 대체 처리 70">
                <a:extLst>
                  <a:ext uri="{FF2B5EF4-FFF2-40B4-BE49-F238E27FC236}">
                    <a16:creationId xmlns:a16="http://schemas.microsoft.com/office/drawing/2014/main" id="{8713177A-8A45-47F4-8480-5ECBE8BA43A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67" name="직선 화살표 연결선 66">
              <a:extLst>
                <a:ext uri="{FF2B5EF4-FFF2-40B4-BE49-F238E27FC236}">
                  <a16:creationId xmlns:a16="http://schemas.microsoft.com/office/drawing/2014/main" id="{B214C202-467C-4706-83AA-005B4E8C82A9}"/>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01A54C3-158A-4958-952C-2C37E4F215D4}"/>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C7C9050-F28C-4C58-8FA4-46F0D2669D5E}"/>
              </a:ext>
            </a:extLst>
          </p:cNvPr>
          <p:cNvSpPr txBox="1"/>
          <p:nvPr/>
        </p:nvSpPr>
        <p:spPr>
          <a:xfrm>
            <a:off x="227172" y="1646676"/>
            <a:ext cx="4283545" cy="2116285"/>
          </a:xfrm>
          <a:prstGeom prst="rect">
            <a:avLst/>
          </a:prstGeom>
          <a:noFill/>
        </p:spPr>
        <p:txBody>
          <a:bodyPr wrap="none" rtlCol="0">
            <a:spAutoFit/>
          </a:bodyPr>
          <a:lstStyle/>
          <a:p>
            <a:pPr>
              <a:lnSpc>
                <a:spcPct val="150000"/>
              </a:lnSpc>
            </a:pPr>
            <a:r>
              <a:rPr lang="en-US" altLang="ko-KR" dirty="0">
                <a:latin typeface="+mj-ea"/>
                <a:ea typeface="+mj-ea"/>
              </a:rPr>
              <a:t>- </a:t>
            </a:r>
            <a:r>
              <a:rPr lang="ko-KR" altLang="en-US" dirty="0">
                <a:latin typeface="+mj-ea"/>
                <a:ea typeface="+mj-ea"/>
              </a:rPr>
              <a:t>토픽을 실시간 변환하여 전달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카프카 공식 지원 라이브러리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데이터 처리 관련 기능</a:t>
            </a:r>
            <a:r>
              <a:rPr lang="en-US" altLang="ko-KR" dirty="0">
                <a:latin typeface="+mj-ea"/>
                <a:ea typeface="+mj-ea"/>
              </a:rPr>
              <a:t>(DSL)</a:t>
            </a:r>
            <a:r>
              <a:rPr lang="ko-KR" altLang="en-US" dirty="0">
                <a:latin typeface="+mj-ea"/>
                <a:ea typeface="+mj-ea"/>
              </a:rPr>
              <a:t>을 제공</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단</a:t>
            </a:r>
            <a:r>
              <a:rPr lang="en-US" altLang="ko-KR" dirty="0">
                <a:latin typeface="+mj-ea"/>
                <a:ea typeface="+mj-ea"/>
              </a:rPr>
              <a:t>, </a:t>
            </a:r>
            <a:r>
              <a:rPr lang="ko-KR" altLang="en-US" dirty="0">
                <a:latin typeface="+mj-ea"/>
                <a:ea typeface="+mj-ea"/>
              </a:rPr>
              <a:t>클러스터가 다른 경우는 적용 불가</a:t>
            </a:r>
            <a:endParaRPr lang="en-US" altLang="ko-KR" dirty="0">
              <a:latin typeface="+mj-ea"/>
              <a:ea typeface="+mj-ea"/>
            </a:endParaRPr>
          </a:p>
          <a:p>
            <a:pPr>
              <a:lnSpc>
                <a:spcPct val="150000"/>
              </a:lnSpc>
            </a:pPr>
            <a:endParaRPr lang="en-US" altLang="ko-KR" dirty="0">
              <a:latin typeface="+mj-ea"/>
              <a:ea typeface="+mj-ea"/>
            </a:endParaRPr>
          </a:p>
        </p:txBody>
      </p:sp>
      <p:cxnSp>
        <p:nvCxnSpPr>
          <p:cNvPr id="75" name="연결선: 꺾임 74">
            <a:extLst>
              <a:ext uri="{FF2B5EF4-FFF2-40B4-BE49-F238E27FC236}">
                <a16:creationId xmlns:a16="http://schemas.microsoft.com/office/drawing/2014/main" id="{08794553-0593-4C80-A3B8-E1156A93FCC4}"/>
              </a:ext>
            </a:extLst>
          </p:cNvPr>
          <p:cNvCxnSpPr>
            <a:stCxn id="19" idx="3"/>
            <a:endCxn id="61" idx="3"/>
          </p:cNvCxnSpPr>
          <p:nvPr/>
        </p:nvCxnSpPr>
        <p:spPr>
          <a:xfrm>
            <a:off x="11377907" y="2249953"/>
            <a:ext cx="12700" cy="3418192"/>
          </a:xfrm>
          <a:prstGeom prst="bentConnector3">
            <a:avLst>
              <a:gd name="adj1" fmla="val 4550567"/>
            </a:avLst>
          </a:prstGeom>
          <a:ln w="38100">
            <a:solidFill>
              <a:srgbClr val="0000F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4765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B06F32-3C22-476B-B399-968263807F3E}"/>
              </a:ext>
            </a:extLst>
          </p:cNvPr>
          <p:cNvSpPr txBox="1"/>
          <p:nvPr/>
        </p:nvSpPr>
        <p:spPr>
          <a:xfrm>
            <a:off x="7167868" y="6596390"/>
            <a:ext cx="5024132" cy="261610"/>
          </a:xfrm>
          <a:prstGeom prst="rect">
            <a:avLst/>
          </a:prstGeom>
          <a:noFill/>
        </p:spPr>
        <p:txBody>
          <a:bodyPr wrap="none" rtlCol="0">
            <a:spAutoFit/>
          </a:bodyPr>
          <a:lstStyle/>
          <a:p>
            <a:r>
              <a:rPr lang="en-US" altLang="ko-KR" sz="1100" dirty="0"/>
              <a:t>source : https://kafka.apache.org/28/documentation/streams/architecture</a:t>
            </a:r>
            <a:endParaRPr lang="ko-KR" altLang="en-US" sz="1100" dirty="0"/>
          </a:p>
        </p:txBody>
      </p:sp>
      <p:sp>
        <p:nvSpPr>
          <p:cNvPr id="6" name="TextBox 5">
            <a:extLst>
              <a:ext uri="{FF2B5EF4-FFF2-40B4-BE49-F238E27FC236}">
                <a16:creationId xmlns:a16="http://schemas.microsoft.com/office/drawing/2014/main" id="{A9A01F52-AAAB-4881-8C59-7A09EEBC23B8}"/>
              </a:ext>
            </a:extLst>
          </p:cNvPr>
          <p:cNvSpPr txBox="1"/>
          <p:nvPr/>
        </p:nvSpPr>
        <p:spPr>
          <a:xfrm>
            <a:off x="543770" y="2232614"/>
            <a:ext cx="11277446" cy="2061334"/>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20000"/>
              </a:lnSpc>
            </a:pPr>
            <a:r>
              <a:rPr lang="en-US" altLang="ko-KR" sz="1800" b="0" i="0" dirty="0">
                <a:solidFill>
                  <a:srgbClr val="000000"/>
                </a:solidFill>
                <a:effectLst/>
                <a:latin typeface="Roboto" panose="02000000000000000000" pitchFamily="2" charset="0"/>
              </a:rPr>
              <a:t>Kafka Streams </a:t>
            </a:r>
            <a:r>
              <a:rPr lang="en-US" altLang="ko-KR" sz="1800" b="0" i="0" dirty="0">
                <a:solidFill>
                  <a:srgbClr val="FF0000"/>
                </a:solidFill>
                <a:effectLst/>
                <a:latin typeface="Roboto" panose="02000000000000000000" pitchFamily="2" charset="0"/>
              </a:rPr>
              <a:t>simplifies </a:t>
            </a:r>
            <a:r>
              <a:rPr lang="en-US" altLang="ko-KR" sz="1800" b="0" i="0" dirty="0">
                <a:solidFill>
                  <a:srgbClr val="000000"/>
                </a:solidFill>
                <a:effectLst/>
                <a:latin typeface="Roboto" panose="02000000000000000000" pitchFamily="2" charset="0"/>
              </a:rPr>
              <a:t>application development by building on the Kafka producer and consumer libraries </a:t>
            </a:r>
          </a:p>
          <a:p>
            <a:pPr>
              <a:lnSpc>
                <a:spcPct val="120000"/>
              </a:lnSpc>
            </a:pPr>
            <a:r>
              <a:rPr lang="en-US" altLang="ko-KR" sz="1800" b="0" i="0" dirty="0">
                <a:solidFill>
                  <a:srgbClr val="000000"/>
                </a:solidFill>
                <a:effectLst/>
                <a:latin typeface="Roboto" panose="02000000000000000000" pitchFamily="2" charset="0"/>
              </a:rPr>
              <a:t>and leveraging the native capabilities of Kafka to offer data parallelism,</a:t>
            </a:r>
          </a:p>
          <a:p>
            <a:pPr>
              <a:lnSpc>
                <a:spcPct val="120000"/>
              </a:lnSpc>
            </a:pPr>
            <a:r>
              <a:rPr lang="en-US" altLang="ko-KR" sz="1800" b="0" i="0" dirty="0">
                <a:solidFill>
                  <a:srgbClr val="000000"/>
                </a:solidFill>
                <a:effectLst/>
                <a:latin typeface="Roboto" panose="02000000000000000000" pitchFamily="2" charset="0"/>
              </a:rPr>
              <a:t>distributed coordination, fault tolerance, and operational simplicity</a:t>
            </a:r>
          </a:p>
          <a:p>
            <a:pPr>
              <a:lnSpc>
                <a:spcPct val="120000"/>
              </a:lnSpc>
            </a:pPr>
            <a:r>
              <a:rPr lang="en-US" altLang="ko-KR" dirty="0">
                <a:solidFill>
                  <a:srgbClr val="000000"/>
                </a:solidFill>
                <a:latin typeface="Roboto" panose="02000000000000000000" pitchFamily="2" charset="0"/>
              </a:rPr>
              <a:t>…</a:t>
            </a:r>
          </a:p>
          <a:p>
            <a:pPr>
              <a:lnSpc>
                <a:spcPct val="120000"/>
              </a:lnSpc>
            </a:pPr>
            <a:r>
              <a:rPr lang="en-US" altLang="ko-KR" b="0" i="0" dirty="0">
                <a:solidFill>
                  <a:srgbClr val="000000"/>
                </a:solidFill>
                <a:effectLst/>
                <a:latin typeface="Roboto" panose="02000000000000000000" pitchFamily="2" charset="0"/>
              </a:rPr>
              <a:t>tasks in Kafka Streams </a:t>
            </a:r>
            <a:r>
              <a:rPr lang="en-US" altLang="ko-KR" b="0" i="0" dirty="0">
                <a:solidFill>
                  <a:srgbClr val="FF0000"/>
                </a:solidFill>
                <a:effectLst/>
                <a:latin typeface="Roboto" panose="02000000000000000000" pitchFamily="2" charset="0"/>
              </a:rPr>
              <a:t>leverage the fault-tolerance</a:t>
            </a:r>
            <a:r>
              <a:rPr lang="en-US" altLang="ko-KR" b="0" i="0" dirty="0">
                <a:solidFill>
                  <a:srgbClr val="000000"/>
                </a:solidFill>
                <a:effectLst/>
                <a:latin typeface="Roboto" panose="02000000000000000000" pitchFamily="2" charset="0"/>
              </a:rPr>
              <a:t> capability </a:t>
            </a:r>
            <a:r>
              <a:rPr lang="en-US" altLang="ko-KR" b="0" i="0" dirty="0">
                <a:solidFill>
                  <a:srgbClr val="FF0000"/>
                </a:solidFill>
                <a:effectLst/>
                <a:latin typeface="Roboto" panose="02000000000000000000" pitchFamily="2" charset="0"/>
              </a:rPr>
              <a:t>offered by the Kafka consumer client</a:t>
            </a:r>
          </a:p>
          <a:p>
            <a:pPr>
              <a:lnSpc>
                <a:spcPct val="120000"/>
              </a:lnSpc>
            </a:pPr>
            <a:r>
              <a:rPr lang="en-US" altLang="ko-KR" b="0" i="0" dirty="0">
                <a:solidFill>
                  <a:srgbClr val="000000"/>
                </a:solidFill>
                <a:effectLst/>
                <a:latin typeface="Roboto" panose="02000000000000000000" pitchFamily="2" charset="0"/>
              </a:rPr>
              <a:t>to handle failures. If a task runs on a machine that fails, </a:t>
            </a:r>
          </a:p>
        </p:txBody>
      </p:sp>
      <p:sp>
        <p:nvSpPr>
          <p:cNvPr id="7" name="제목 3">
            <a:extLst>
              <a:ext uri="{FF2B5EF4-FFF2-40B4-BE49-F238E27FC236}">
                <a16:creationId xmlns:a16="http://schemas.microsoft.com/office/drawing/2014/main" id="{26B45DDF-CD22-43C3-8E27-C2ACCFE58F4D}"/>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Tree>
    <p:extLst>
      <p:ext uri="{BB962C8B-B14F-4D97-AF65-F5344CB8AC3E}">
        <p14:creationId xmlns:p14="http://schemas.microsoft.com/office/powerpoint/2010/main" val="4940200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E4A228CD-4ACF-4D9D-A154-C79E04B30AE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Processor Topology</a:t>
            </a:r>
            <a:endParaRPr lang="ko-KR" altLang="en-US" dirty="0"/>
          </a:p>
        </p:txBody>
      </p:sp>
      <p:pic>
        <p:nvPicPr>
          <p:cNvPr id="5" name="그림 4">
            <a:extLst>
              <a:ext uri="{FF2B5EF4-FFF2-40B4-BE49-F238E27FC236}">
                <a16:creationId xmlns:a16="http://schemas.microsoft.com/office/drawing/2014/main" id="{CCBAB54B-34DD-4D31-A016-7338F8657638}"/>
              </a:ext>
            </a:extLst>
          </p:cNvPr>
          <p:cNvPicPr>
            <a:picLocks noChangeAspect="1"/>
          </p:cNvPicPr>
          <p:nvPr/>
        </p:nvPicPr>
        <p:blipFill>
          <a:blip r:embed="rId2"/>
          <a:stretch>
            <a:fillRect/>
          </a:stretch>
        </p:blipFill>
        <p:spPr>
          <a:xfrm>
            <a:off x="537993" y="908336"/>
            <a:ext cx="4638095" cy="5790476"/>
          </a:xfrm>
          <a:prstGeom prst="rect">
            <a:avLst/>
          </a:prstGeom>
        </p:spPr>
      </p:pic>
      <p:sp>
        <p:nvSpPr>
          <p:cNvPr id="6" name="TextBox 5">
            <a:extLst>
              <a:ext uri="{FF2B5EF4-FFF2-40B4-BE49-F238E27FC236}">
                <a16:creationId xmlns:a16="http://schemas.microsoft.com/office/drawing/2014/main" id="{693FF3ED-95D4-42FC-8DCC-C5534BE222B9}"/>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6D29D1E3-4D8F-4154-B41B-FA3D00FB4B34}"/>
              </a:ext>
            </a:extLst>
          </p:cNvPr>
          <p:cNvSpPr txBox="1"/>
          <p:nvPr/>
        </p:nvSpPr>
        <p:spPr>
          <a:xfrm>
            <a:off x="5483771" y="1882273"/>
            <a:ext cx="6519734" cy="2531783"/>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&lt;Source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처리하기 위해 필요한 노드</a:t>
            </a:r>
            <a:r>
              <a:rPr lang="en-US" altLang="ko-KR" dirty="0">
                <a:latin typeface="+mj-ea"/>
                <a:ea typeface="+mj-ea"/>
              </a:rPr>
              <a:t>(</a:t>
            </a:r>
            <a:r>
              <a:rPr lang="ko-KR" altLang="en-US" dirty="0">
                <a:latin typeface="+mj-ea"/>
                <a:ea typeface="+mj-ea"/>
              </a:rPr>
              <a:t>가져올 토픽을 지정</a:t>
            </a:r>
            <a:r>
              <a:rPr lang="en-US" altLang="ko-KR" dirty="0">
                <a:latin typeface="+mj-ea"/>
                <a:ea typeface="+mj-ea"/>
              </a:rPr>
              <a:t>)</a:t>
            </a:r>
          </a:p>
          <a:p>
            <a:pPr>
              <a:lnSpc>
                <a:spcPct val="150000"/>
              </a:lnSpc>
            </a:pPr>
            <a:r>
              <a:rPr lang="en-US" altLang="ko-KR" dirty="0">
                <a:latin typeface="+mj-ea"/>
                <a:ea typeface="+mj-ea"/>
              </a:rPr>
              <a:t>&lt;Stream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변환 또는 분기하기 위해 사용하는 노드</a:t>
            </a:r>
            <a:r>
              <a:rPr lang="en-US" altLang="ko-KR" dirty="0">
                <a:latin typeface="+mj-ea"/>
                <a:ea typeface="+mj-ea"/>
              </a:rPr>
              <a:t>(</a:t>
            </a:r>
            <a:r>
              <a:rPr lang="ko-KR" altLang="en-US" dirty="0">
                <a:latin typeface="+mj-ea"/>
                <a:ea typeface="+mj-ea"/>
              </a:rPr>
              <a:t>필수 아님</a:t>
            </a:r>
            <a:r>
              <a:rPr lang="en-US" altLang="ko-KR" dirty="0">
                <a:latin typeface="+mj-ea"/>
                <a:ea typeface="+mj-ea"/>
              </a:rPr>
              <a:t>)</a:t>
            </a:r>
          </a:p>
          <a:p>
            <a:pPr>
              <a:lnSpc>
                <a:spcPct val="150000"/>
              </a:lnSpc>
            </a:pPr>
            <a:r>
              <a:rPr lang="en-US" altLang="ko-KR" dirty="0">
                <a:latin typeface="+mj-ea"/>
                <a:ea typeface="+mj-ea"/>
              </a:rPr>
              <a:t>&lt;Sink Processor&gt;</a:t>
            </a:r>
            <a:br>
              <a:rPr lang="en-US" altLang="ko-KR" dirty="0">
                <a:latin typeface="+mj-ea"/>
                <a:ea typeface="+mj-ea"/>
              </a:rPr>
            </a:br>
            <a:r>
              <a:rPr lang="en-US" altLang="ko-KR" dirty="0">
                <a:latin typeface="+mj-ea"/>
                <a:ea typeface="+mj-ea"/>
              </a:rPr>
              <a:t> </a:t>
            </a:r>
            <a:r>
              <a:rPr lang="ko-KR" altLang="en-US" dirty="0">
                <a:latin typeface="+mj-ea"/>
                <a:ea typeface="+mj-ea"/>
              </a:rPr>
              <a:t>특정 토픽으로 보내는 노드</a:t>
            </a:r>
          </a:p>
        </p:txBody>
      </p:sp>
    </p:spTree>
    <p:extLst>
      <p:ext uri="{BB962C8B-B14F-4D97-AF65-F5344CB8AC3E}">
        <p14:creationId xmlns:p14="http://schemas.microsoft.com/office/powerpoint/2010/main" val="36912227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8D94D2A0-284B-4B84-B1C8-7A5143E58D9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grpSp>
        <p:nvGrpSpPr>
          <p:cNvPr id="34" name="그룹 33">
            <a:extLst>
              <a:ext uri="{FF2B5EF4-FFF2-40B4-BE49-F238E27FC236}">
                <a16:creationId xmlns:a16="http://schemas.microsoft.com/office/drawing/2014/main" id="{322DA83C-0F02-4DB7-9E7D-2FF5308F793E}"/>
              </a:ext>
            </a:extLst>
          </p:cNvPr>
          <p:cNvGrpSpPr/>
          <p:nvPr/>
        </p:nvGrpSpPr>
        <p:grpSpPr>
          <a:xfrm>
            <a:off x="2376909" y="3429000"/>
            <a:ext cx="6332434" cy="2567418"/>
            <a:chOff x="5592720" y="2334260"/>
            <a:chExt cx="6332434" cy="2567418"/>
          </a:xfrm>
        </p:grpSpPr>
        <p:sp>
          <p:nvSpPr>
            <p:cNvPr id="4" name="순서도: 대체 처리 3">
              <a:extLst>
                <a:ext uri="{FF2B5EF4-FFF2-40B4-BE49-F238E27FC236}">
                  <a16:creationId xmlns:a16="http://schemas.microsoft.com/office/drawing/2014/main" id="{48B5B15F-A371-432A-8F19-67C0DF3F9CEE}"/>
                </a:ext>
              </a:extLst>
            </p:cNvPr>
            <p:cNvSpPr/>
            <p:nvPr/>
          </p:nvSpPr>
          <p:spPr>
            <a:xfrm>
              <a:off x="5592720" y="233426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A484E00-ADD8-4699-8168-AA237EA65171}"/>
                </a:ext>
              </a:extLst>
            </p:cNvPr>
            <p:cNvGrpSpPr/>
            <p:nvPr/>
          </p:nvGrpSpPr>
          <p:grpSpPr>
            <a:xfrm>
              <a:off x="5662699" y="2605883"/>
              <a:ext cx="1642187" cy="911550"/>
              <a:chOff x="6456783" y="721307"/>
              <a:chExt cx="1642187" cy="911550"/>
            </a:xfrm>
          </p:grpSpPr>
          <p:sp>
            <p:nvSpPr>
              <p:cNvPr id="6" name="사각형: 둥근 모서리 5">
                <a:extLst>
                  <a:ext uri="{FF2B5EF4-FFF2-40B4-BE49-F238E27FC236}">
                    <a16:creationId xmlns:a16="http://schemas.microsoft.com/office/drawing/2014/main" id="{4680743C-CF81-4898-9E1D-C36F32D1B70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3816D85D-4BB2-4BF0-99CF-BE365DC145F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8" name="순서도: 대체 처리 7">
                <a:extLst>
                  <a:ext uri="{FF2B5EF4-FFF2-40B4-BE49-F238E27FC236}">
                    <a16:creationId xmlns:a16="http://schemas.microsoft.com/office/drawing/2014/main" id="{0A55FEE0-01EB-4429-8F9A-315BBF03FC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C5CD26BE-014B-41EC-B74B-378B6477B99A}"/>
                </a:ext>
              </a:extLst>
            </p:cNvPr>
            <p:cNvGrpSpPr/>
            <p:nvPr/>
          </p:nvGrpSpPr>
          <p:grpSpPr>
            <a:xfrm>
              <a:off x="5662699" y="3656620"/>
              <a:ext cx="1642187" cy="911550"/>
              <a:chOff x="6456783" y="721307"/>
              <a:chExt cx="1642187" cy="911550"/>
            </a:xfrm>
          </p:grpSpPr>
          <p:sp>
            <p:nvSpPr>
              <p:cNvPr id="14" name="사각형: 둥근 모서리 13">
                <a:extLst>
                  <a:ext uri="{FF2B5EF4-FFF2-40B4-BE49-F238E27FC236}">
                    <a16:creationId xmlns:a16="http://schemas.microsoft.com/office/drawing/2014/main" id="{F270A3C6-BF0D-48EB-847A-D63AF58788E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6029A225-CFE2-4212-B414-7F629C2F85B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6" name="순서도: 대체 처리 15">
                <a:extLst>
                  <a:ext uri="{FF2B5EF4-FFF2-40B4-BE49-F238E27FC236}">
                    <a16:creationId xmlns:a16="http://schemas.microsoft.com/office/drawing/2014/main" id="{9BF2355F-FCFE-4378-ADEF-EC470F4CCA5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7" name="사각형: 둥근 모서리 16">
              <a:extLst>
                <a:ext uri="{FF2B5EF4-FFF2-40B4-BE49-F238E27FC236}">
                  <a16:creationId xmlns:a16="http://schemas.microsoft.com/office/drawing/2014/main" id="{695BA839-DF2F-454E-BAF3-2F1974C096A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9" name="그룹 18">
              <a:extLst>
                <a:ext uri="{FF2B5EF4-FFF2-40B4-BE49-F238E27FC236}">
                  <a16:creationId xmlns:a16="http://schemas.microsoft.com/office/drawing/2014/main" id="{CE9D7990-92B1-4852-9512-5634323760AB}"/>
                </a:ext>
              </a:extLst>
            </p:cNvPr>
            <p:cNvGrpSpPr/>
            <p:nvPr/>
          </p:nvGrpSpPr>
          <p:grpSpPr>
            <a:xfrm>
              <a:off x="8111732" y="2981829"/>
              <a:ext cx="3696859" cy="1754198"/>
              <a:chOff x="6456783" y="721307"/>
              <a:chExt cx="1642187" cy="911550"/>
            </a:xfrm>
          </p:grpSpPr>
          <p:sp>
            <p:nvSpPr>
              <p:cNvPr id="20" name="사각형: 둥근 모서리 19">
                <a:extLst>
                  <a:ext uri="{FF2B5EF4-FFF2-40B4-BE49-F238E27FC236}">
                    <a16:creationId xmlns:a16="http://schemas.microsoft.com/office/drawing/2014/main" id="{32D27ED4-9D9B-4FA2-9D86-0ACFE83FE053}"/>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AD9ED878-E20B-4B83-B466-F6210BD94FD8}"/>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22" name="순서도: 대체 처리 21">
                <a:extLst>
                  <a:ext uri="{FF2B5EF4-FFF2-40B4-BE49-F238E27FC236}">
                    <a16:creationId xmlns:a16="http://schemas.microsoft.com/office/drawing/2014/main" id="{0A606366-8D48-4A90-BB57-9D94B435308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23" name="직선 화살표 연결선 22">
              <a:extLst>
                <a:ext uri="{FF2B5EF4-FFF2-40B4-BE49-F238E27FC236}">
                  <a16:creationId xmlns:a16="http://schemas.microsoft.com/office/drawing/2014/main" id="{338123FC-45F9-4C25-8AC1-27AD9E7D07C8}"/>
                </a:ext>
              </a:extLst>
            </p:cNvPr>
            <p:cNvCxnSpPr>
              <a:cxnSpLocks/>
              <a:stCxn id="8" idx="3"/>
              <a:endCxn id="21"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4F44F43-7228-4D97-974E-CE8A00D361B6}"/>
                </a:ext>
              </a:extLst>
            </p:cNvPr>
            <p:cNvCxnSpPr>
              <a:cxnSpLocks/>
              <a:stCxn id="16" idx="3"/>
              <a:endCxn id="22"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565C2BC-AB04-4CBC-B5C3-661F508F534F}"/>
              </a:ext>
            </a:extLst>
          </p:cNvPr>
          <p:cNvSpPr txBox="1"/>
          <p:nvPr/>
        </p:nvSpPr>
        <p:spPr>
          <a:xfrm>
            <a:off x="3227683" y="1198694"/>
            <a:ext cx="4856651" cy="1700787"/>
          </a:xfrm>
          <a:prstGeom prst="rect">
            <a:avLst/>
          </a:prstGeom>
          <a:noFill/>
        </p:spPr>
        <p:txBody>
          <a:bodyPr wrap="none" rtlCol="0">
            <a:spAutoFit/>
          </a:bodyPr>
          <a:lstStyle/>
          <a:p>
            <a:pPr>
              <a:lnSpc>
                <a:spcPct val="150000"/>
              </a:lnSpc>
            </a:pPr>
            <a:r>
              <a:rPr lang="en-US" altLang="ko-KR" dirty="0">
                <a:latin typeface="+mj-ea"/>
                <a:ea typeface="+mj-ea"/>
              </a:rPr>
              <a:t>Streams Application</a:t>
            </a:r>
          </a:p>
          <a:p>
            <a:pPr>
              <a:lnSpc>
                <a:spcPct val="150000"/>
              </a:lnSpc>
            </a:pPr>
            <a:r>
              <a:rPr lang="ko-KR" altLang="en-US" dirty="0">
                <a:latin typeface="+mj-ea"/>
                <a:ea typeface="+mj-ea"/>
              </a:rPr>
              <a:t>① </a:t>
            </a:r>
            <a:r>
              <a:rPr lang="en-US" altLang="ko-KR" dirty="0">
                <a:latin typeface="+mj-ea"/>
                <a:ea typeface="+mj-ea"/>
              </a:rPr>
              <a:t>1</a:t>
            </a:r>
            <a:r>
              <a:rPr lang="ko-KR" altLang="en-US" dirty="0">
                <a:latin typeface="+mj-ea"/>
                <a:ea typeface="+mj-ea"/>
              </a:rPr>
              <a:t>개 이상의 </a:t>
            </a:r>
            <a:r>
              <a:rPr lang="en-US" altLang="ko-KR" dirty="0">
                <a:latin typeface="+mj-ea"/>
                <a:ea typeface="+mj-ea"/>
              </a:rPr>
              <a:t>Thread</a:t>
            </a:r>
            <a:r>
              <a:rPr lang="ko-KR" altLang="en-US" dirty="0">
                <a:latin typeface="+mj-ea"/>
                <a:ea typeface="+mj-ea"/>
              </a:rPr>
              <a:t>를 생성하며</a:t>
            </a:r>
            <a:r>
              <a:rPr lang="en-US" altLang="ko-KR" dirty="0">
                <a:latin typeface="+mj-ea"/>
                <a:ea typeface="+mj-ea"/>
              </a:rPr>
              <a:t>, </a:t>
            </a:r>
          </a:p>
          <a:p>
            <a:pPr>
              <a:lnSpc>
                <a:spcPct val="150000"/>
              </a:lnSpc>
            </a:pPr>
            <a:r>
              <a:rPr lang="ko-KR" altLang="en-US" dirty="0">
                <a:latin typeface="+mj-ea"/>
                <a:ea typeface="+mj-ea"/>
              </a:rPr>
              <a:t>② 각 </a:t>
            </a:r>
            <a:r>
              <a:rPr lang="en-US" altLang="ko-KR" dirty="0">
                <a:latin typeface="+mj-ea"/>
                <a:ea typeface="+mj-ea"/>
              </a:rPr>
              <a:t>Thread</a:t>
            </a:r>
            <a:r>
              <a:rPr lang="ko-KR" altLang="en-US" dirty="0">
                <a:latin typeface="+mj-ea"/>
                <a:ea typeface="+mj-ea"/>
              </a:rPr>
              <a:t>는 </a:t>
            </a:r>
            <a:r>
              <a:rPr lang="en-US" altLang="ko-KR" dirty="0">
                <a:latin typeface="+mj-ea"/>
                <a:ea typeface="+mj-ea"/>
              </a:rPr>
              <a:t>1</a:t>
            </a:r>
            <a:r>
              <a:rPr lang="ko-KR" altLang="en-US" dirty="0">
                <a:latin typeface="+mj-ea"/>
                <a:ea typeface="+mj-ea"/>
              </a:rPr>
              <a:t>개 이상의 </a:t>
            </a:r>
            <a:r>
              <a:rPr lang="en-US" altLang="ko-KR" dirty="0">
                <a:latin typeface="+mj-ea"/>
                <a:ea typeface="+mj-ea"/>
              </a:rPr>
              <a:t>Task</a:t>
            </a:r>
            <a:r>
              <a:rPr lang="ko-KR" altLang="en-US" dirty="0">
                <a:latin typeface="+mj-ea"/>
                <a:ea typeface="+mj-ea"/>
              </a:rPr>
              <a:t>를 생성한다</a:t>
            </a:r>
            <a:r>
              <a:rPr lang="en-US" altLang="ko-KR" dirty="0">
                <a:latin typeface="+mj-ea"/>
                <a:ea typeface="+mj-ea"/>
              </a:rPr>
              <a:t>.</a:t>
            </a:r>
          </a:p>
          <a:p>
            <a:pPr>
              <a:lnSpc>
                <a:spcPct val="150000"/>
              </a:lnSpc>
            </a:pPr>
            <a:r>
              <a:rPr lang="ko-KR" altLang="en-US" dirty="0">
                <a:latin typeface="+mj-ea"/>
                <a:ea typeface="+mj-ea"/>
              </a:rPr>
              <a:t>③ 각 </a:t>
            </a:r>
            <a:r>
              <a:rPr lang="en-US" altLang="ko-KR" dirty="0">
                <a:latin typeface="+mj-ea"/>
                <a:ea typeface="+mj-ea"/>
              </a:rPr>
              <a:t>Task</a:t>
            </a:r>
            <a:r>
              <a:rPr lang="ko-KR" altLang="en-US" dirty="0">
                <a:latin typeface="+mj-ea"/>
                <a:ea typeface="+mj-ea"/>
              </a:rPr>
              <a:t>는 하나의 </a:t>
            </a:r>
            <a:r>
              <a:rPr lang="en-US" altLang="ko-KR" dirty="0">
                <a:latin typeface="+mj-ea"/>
                <a:ea typeface="+mj-ea"/>
              </a:rPr>
              <a:t>Partition</a:t>
            </a:r>
            <a:r>
              <a:rPr lang="ko-KR" altLang="en-US" dirty="0">
                <a:latin typeface="+mj-ea"/>
                <a:ea typeface="+mj-ea"/>
              </a:rPr>
              <a:t>에 대응한다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7381985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2E9E063-19DE-4B37-94FE-301C6A1B6AFA}"/>
              </a:ext>
            </a:extLst>
          </p:cNvPr>
          <p:cNvPicPr>
            <a:picLocks noChangeAspect="1"/>
          </p:cNvPicPr>
          <p:nvPr/>
        </p:nvPicPr>
        <p:blipFill>
          <a:blip r:embed="rId2"/>
          <a:stretch>
            <a:fillRect/>
          </a:stretch>
        </p:blipFill>
        <p:spPr>
          <a:xfrm>
            <a:off x="0" y="1132674"/>
            <a:ext cx="5817592" cy="3004235"/>
          </a:xfrm>
          <a:prstGeom prst="rect">
            <a:avLst/>
          </a:prstGeom>
        </p:spPr>
      </p:pic>
      <p:pic>
        <p:nvPicPr>
          <p:cNvPr id="5" name="그림 4">
            <a:extLst>
              <a:ext uri="{FF2B5EF4-FFF2-40B4-BE49-F238E27FC236}">
                <a16:creationId xmlns:a16="http://schemas.microsoft.com/office/drawing/2014/main" id="{C69A7F87-FD90-43D1-8F40-3D3E4FD20FD5}"/>
              </a:ext>
            </a:extLst>
          </p:cNvPr>
          <p:cNvPicPr>
            <a:picLocks noChangeAspect="1"/>
          </p:cNvPicPr>
          <p:nvPr/>
        </p:nvPicPr>
        <p:blipFill>
          <a:blip r:embed="rId3"/>
          <a:stretch>
            <a:fillRect/>
          </a:stretch>
        </p:blipFill>
        <p:spPr>
          <a:xfrm>
            <a:off x="549745" y="4920541"/>
            <a:ext cx="8724257" cy="1657060"/>
          </a:xfrm>
          <a:prstGeom prst="rect">
            <a:avLst/>
          </a:prstGeom>
          <a:ln>
            <a:solidFill>
              <a:srgbClr val="0000FF"/>
            </a:solidFill>
          </a:ln>
        </p:spPr>
      </p:pic>
      <p:pic>
        <p:nvPicPr>
          <p:cNvPr id="7" name="그림 6">
            <a:extLst>
              <a:ext uri="{FF2B5EF4-FFF2-40B4-BE49-F238E27FC236}">
                <a16:creationId xmlns:a16="http://schemas.microsoft.com/office/drawing/2014/main" id="{01F5A682-11FC-438E-AF48-70464BD5B8EC}"/>
              </a:ext>
            </a:extLst>
          </p:cNvPr>
          <p:cNvPicPr>
            <a:picLocks noChangeAspect="1"/>
          </p:cNvPicPr>
          <p:nvPr/>
        </p:nvPicPr>
        <p:blipFill>
          <a:blip r:embed="rId4"/>
          <a:stretch>
            <a:fillRect/>
          </a:stretch>
        </p:blipFill>
        <p:spPr>
          <a:xfrm>
            <a:off x="6096000" y="1526652"/>
            <a:ext cx="5963427" cy="2142822"/>
          </a:xfrm>
          <a:prstGeom prst="rect">
            <a:avLst/>
          </a:prstGeom>
          <a:effectLst>
            <a:glow rad="101600">
              <a:schemeClr val="accent2">
                <a:satMod val="175000"/>
                <a:alpha val="40000"/>
              </a:schemeClr>
            </a:glow>
            <a:outerShdw blurRad="63500" sx="102000" sy="102000" algn="ctr" rotWithShape="0">
              <a:prstClr val="black">
                <a:alpha val="40000"/>
              </a:prstClr>
            </a:outerShdw>
          </a:effectLst>
        </p:spPr>
      </p:pic>
      <p:sp>
        <p:nvSpPr>
          <p:cNvPr id="8" name="제목 3">
            <a:extLst>
              <a:ext uri="{FF2B5EF4-FFF2-40B4-BE49-F238E27FC236}">
                <a16:creationId xmlns:a16="http://schemas.microsoft.com/office/drawing/2014/main" id="{DCF14B32-A124-4E08-A0C5-3D41833F2095}"/>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sp>
        <p:nvSpPr>
          <p:cNvPr id="9" name="직사각형 8">
            <a:extLst>
              <a:ext uri="{FF2B5EF4-FFF2-40B4-BE49-F238E27FC236}">
                <a16:creationId xmlns:a16="http://schemas.microsoft.com/office/drawing/2014/main" id="{05D19C8A-698E-4C02-B46C-292AC0B0A79E}"/>
              </a:ext>
            </a:extLst>
          </p:cNvPr>
          <p:cNvSpPr/>
          <p:nvPr/>
        </p:nvSpPr>
        <p:spPr>
          <a:xfrm>
            <a:off x="3615102" y="6123397"/>
            <a:ext cx="1366463"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63BCE8E-51E6-42B9-988E-7C48BA057B6F}"/>
              </a:ext>
            </a:extLst>
          </p:cNvPr>
          <p:cNvSpPr/>
          <p:nvPr/>
        </p:nvSpPr>
        <p:spPr>
          <a:xfrm>
            <a:off x="3140778" y="5764481"/>
            <a:ext cx="1708624"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9AB0CC5-A4B2-4388-B173-4B9512B81266}"/>
              </a:ext>
            </a:extLst>
          </p:cNvPr>
          <p:cNvSpPr/>
          <p:nvPr/>
        </p:nvSpPr>
        <p:spPr>
          <a:xfrm>
            <a:off x="1546571" y="5814139"/>
            <a:ext cx="1155532"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6A48774-7AA7-4773-806B-1FD0E23BEEFB}"/>
              </a:ext>
            </a:extLst>
          </p:cNvPr>
          <p:cNvSpPr/>
          <p:nvPr/>
        </p:nvSpPr>
        <p:spPr>
          <a:xfrm>
            <a:off x="6096000" y="3407418"/>
            <a:ext cx="4455560"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72C0EB1-E60F-4972-A1FA-91F60BB13B7B}"/>
              </a:ext>
            </a:extLst>
          </p:cNvPr>
          <p:cNvSpPr/>
          <p:nvPr/>
        </p:nvSpPr>
        <p:spPr>
          <a:xfrm>
            <a:off x="1906478" y="2258816"/>
            <a:ext cx="1708624" cy="535755"/>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D95A7939-E561-4FCA-96E4-86211C8DF9B5}"/>
              </a:ext>
            </a:extLst>
          </p:cNvPr>
          <p:cNvCxnSpPr>
            <a:endCxn id="12" idx="1"/>
          </p:cNvCxnSpPr>
          <p:nvPr/>
        </p:nvCxnSpPr>
        <p:spPr>
          <a:xfrm>
            <a:off x="3615102" y="2578349"/>
            <a:ext cx="2480898" cy="9883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76A536FE-A10C-42D7-B93D-324132603838}"/>
              </a:ext>
            </a:extLst>
          </p:cNvPr>
          <p:cNvCxnSpPr>
            <a:cxnSpLocks/>
            <a:stCxn id="11" idx="0"/>
            <a:endCxn id="12" idx="1"/>
          </p:cNvCxnSpPr>
          <p:nvPr/>
        </p:nvCxnSpPr>
        <p:spPr>
          <a:xfrm flipV="1">
            <a:off x="2124337" y="3566668"/>
            <a:ext cx="3971663" cy="2247471"/>
          </a:xfrm>
          <a:prstGeom prst="line">
            <a:avLst/>
          </a:prstGeom>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04ADD8-50A2-40F5-B6AF-AFA11DB02DF3}"/>
              </a:ext>
            </a:extLst>
          </p:cNvPr>
          <p:cNvSpPr txBox="1"/>
          <p:nvPr/>
        </p:nvSpPr>
        <p:spPr>
          <a:xfrm>
            <a:off x="3524243" y="6581871"/>
            <a:ext cx="8667757" cy="276999"/>
          </a:xfrm>
          <a:prstGeom prst="rect">
            <a:avLst/>
          </a:prstGeom>
          <a:noFill/>
        </p:spPr>
        <p:txBody>
          <a:bodyPr wrap="none" rtlCol="0">
            <a:spAutoFit/>
          </a:bodyPr>
          <a:lstStyle/>
          <a:p>
            <a:r>
              <a:rPr lang="en-US" altLang="ko-KR" sz="1200" dirty="0"/>
              <a:t>source : https://jaceklaskowski.gitbooks.io/mastering-kafka-streams/content/kafka-streams-internals-StreamThread.html</a:t>
            </a:r>
            <a:endParaRPr lang="ko-KR" altLang="en-US" sz="1200" dirty="0"/>
          </a:p>
        </p:txBody>
      </p:sp>
    </p:spTree>
    <p:extLst>
      <p:ext uri="{BB962C8B-B14F-4D97-AF65-F5344CB8AC3E}">
        <p14:creationId xmlns:p14="http://schemas.microsoft.com/office/powerpoint/2010/main" val="658195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37289E69-29AB-4490-A78C-273C2305E4F7}"/>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BABC8303-27DB-4AD5-A728-B1F74DBE7D98}"/>
              </a:ext>
            </a:extLst>
          </p:cNvPr>
          <p:cNvPicPr>
            <a:picLocks noChangeAspect="1"/>
          </p:cNvPicPr>
          <p:nvPr/>
        </p:nvPicPr>
        <p:blipFill>
          <a:blip r:embed="rId3"/>
          <a:stretch>
            <a:fillRect/>
          </a:stretch>
        </p:blipFill>
        <p:spPr>
          <a:xfrm>
            <a:off x="544660" y="2198342"/>
            <a:ext cx="5668367" cy="4016005"/>
          </a:xfrm>
          <a:prstGeom prst="rect">
            <a:avLst/>
          </a:prstGeom>
        </p:spPr>
      </p:pic>
      <p:sp>
        <p:nvSpPr>
          <p:cNvPr id="6" name="TextBox 5">
            <a:extLst>
              <a:ext uri="{FF2B5EF4-FFF2-40B4-BE49-F238E27FC236}">
                <a16:creationId xmlns:a16="http://schemas.microsoft.com/office/drawing/2014/main" id="{7639DF94-1D7F-4267-B156-9E5CFFD68928}"/>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5061A4A8-5C08-4060-BEC6-8B2935AC9BD4}"/>
              </a:ext>
            </a:extLst>
          </p:cNvPr>
          <p:cNvSpPr txBox="1"/>
          <p:nvPr/>
        </p:nvSpPr>
        <p:spPr>
          <a:xfrm>
            <a:off x="765120" y="1750379"/>
            <a:ext cx="10312438" cy="369332"/>
          </a:xfrm>
          <a:prstGeom prst="rect">
            <a:avLst/>
          </a:prstGeom>
          <a:noFill/>
        </p:spPr>
        <p:txBody>
          <a:bodyPr wrap="none" rtlCol="0">
            <a:spAutoFit/>
          </a:bodyPr>
          <a:lstStyle/>
          <a:p>
            <a:r>
              <a:rPr lang="en-US" altLang="ko-KR" b="0" i="0" dirty="0">
                <a:solidFill>
                  <a:srgbClr val="4A4A4A"/>
                </a:solidFill>
                <a:effectLst/>
                <a:latin typeface="Roboto" panose="02000000000000000000" pitchFamily="2" charset="0"/>
              </a:rPr>
              <a:t>Simply add or remove stream threads and Kafka Streams takes care of redistributing the partitions.</a:t>
            </a:r>
            <a:endParaRPr lang="ko-KR" altLang="en-US" dirty="0"/>
          </a:p>
        </p:txBody>
      </p:sp>
    </p:spTree>
    <p:extLst>
      <p:ext uri="{BB962C8B-B14F-4D97-AF65-F5344CB8AC3E}">
        <p14:creationId xmlns:p14="http://schemas.microsoft.com/office/powerpoint/2010/main" val="63285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F206F8-F5FB-F7C9-ADDD-C8A28086482E}"/>
              </a:ext>
            </a:extLst>
          </p:cNvPr>
          <p:cNvSpPr>
            <a:spLocks noGrp="1"/>
          </p:cNvSpPr>
          <p:nvPr>
            <p:ph type="title"/>
          </p:nvPr>
        </p:nvSpPr>
        <p:spPr/>
        <p:txBody>
          <a:bodyPr/>
          <a:lstStyle/>
          <a:p>
            <a:r>
              <a:rPr lang="ko-KR" altLang="en-US" dirty="0"/>
              <a:t>실습 환경 구축 순서</a:t>
            </a:r>
          </a:p>
        </p:txBody>
      </p:sp>
      <p:sp>
        <p:nvSpPr>
          <p:cNvPr id="3" name="내용 개체 틀 2">
            <a:extLst>
              <a:ext uri="{FF2B5EF4-FFF2-40B4-BE49-F238E27FC236}">
                <a16:creationId xmlns:a16="http://schemas.microsoft.com/office/drawing/2014/main" id="{34BE59A5-8C17-BE84-DBE5-1876DFFBF036}"/>
              </a:ext>
            </a:extLst>
          </p:cNvPr>
          <p:cNvSpPr>
            <a:spLocks noGrp="1"/>
          </p:cNvSpPr>
          <p:nvPr>
            <p:ph idx="1"/>
          </p:nvPr>
        </p:nvSpPr>
        <p:spPr/>
        <p:txBody>
          <a:bodyPr/>
          <a:lstStyle/>
          <a:p>
            <a:r>
              <a:rPr lang="en-US" altLang="ko-KR" dirty="0">
                <a:latin typeface="+mj-ea"/>
                <a:ea typeface="+mj-ea"/>
              </a:rPr>
              <a:t>Virtual Box </a:t>
            </a:r>
            <a:r>
              <a:rPr lang="ko-KR" altLang="en-US" dirty="0">
                <a:latin typeface="+mj-ea"/>
                <a:ea typeface="+mj-ea"/>
              </a:rPr>
              <a:t>설치 </a:t>
            </a:r>
            <a:r>
              <a:rPr lang="en-US" altLang="ko-KR" dirty="0">
                <a:latin typeface="+mj-ea"/>
                <a:ea typeface="+mj-ea"/>
              </a:rPr>
              <a:t>+ CentOS </a:t>
            </a:r>
            <a:r>
              <a:rPr lang="ko-KR" altLang="en-US" dirty="0">
                <a:latin typeface="+mj-ea"/>
                <a:ea typeface="+mj-ea"/>
              </a:rPr>
              <a:t>설치</a:t>
            </a:r>
            <a:r>
              <a:rPr lang="en-US" altLang="ko-KR" dirty="0">
                <a:latin typeface="+mj-ea"/>
                <a:ea typeface="+mj-ea"/>
              </a:rPr>
              <a:t>(#Master)</a:t>
            </a:r>
          </a:p>
          <a:p>
            <a:endParaRPr lang="en-US" altLang="ko-KR" dirty="0">
              <a:latin typeface="+mj-ea"/>
              <a:ea typeface="+mj-ea"/>
            </a:endParaRPr>
          </a:p>
          <a:p>
            <a:r>
              <a:rPr lang="en-US" altLang="ko-KR" dirty="0">
                <a:latin typeface="+mj-ea"/>
                <a:ea typeface="+mj-ea"/>
              </a:rPr>
              <a:t>IP, </a:t>
            </a:r>
            <a:r>
              <a:rPr lang="ko-KR" altLang="en-US" dirty="0">
                <a:latin typeface="+mj-ea"/>
                <a:ea typeface="+mj-ea"/>
              </a:rPr>
              <a:t>호스트명</a:t>
            </a:r>
            <a:r>
              <a:rPr lang="en-US" altLang="ko-KR" dirty="0">
                <a:latin typeface="+mj-ea"/>
                <a:ea typeface="+mj-ea"/>
              </a:rPr>
              <a:t> </a:t>
            </a:r>
            <a:r>
              <a:rPr lang="ko-KR" altLang="en-US" dirty="0">
                <a:latin typeface="+mj-ea"/>
                <a:ea typeface="+mj-ea"/>
              </a:rPr>
              <a:t>설정 </a:t>
            </a:r>
            <a:r>
              <a:rPr lang="en-US" altLang="ko-KR" dirty="0">
                <a:latin typeface="+mj-ea"/>
                <a:ea typeface="+mj-ea"/>
              </a:rPr>
              <a:t>+ JDK,</a:t>
            </a:r>
            <a:r>
              <a:rPr lang="ko-KR" altLang="en-US" dirty="0">
                <a:latin typeface="+mj-ea"/>
                <a:ea typeface="+mj-ea"/>
              </a:rPr>
              <a:t> </a:t>
            </a:r>
            <a:r>
              <a:rPr lang="en-US" altLang="ko-KR" dirty="0">
                <a:latin typeface="+mj-ea"/>
                <a:ea typeface="+mj-ea"/>
              </a:rPr>
              <a:t>Zookeeper, Kafka </a:t>
            </a:r>
            <a:r>
              <a:rPr lang="ko-KR" altLang="en-US" dirty="0">
                <a:latin typeface="+mj-ea"/>
                <a:ea typeface="+mj-ea"/>
              </a:rPr>
              <a:t>설치</a:t>
            </a:r>
            <a:endParaRPr lang="en-US" altLang="ko-KR" dirty="0">
              <a:latin typeface="+mj-ea"/>
              <a:ea typeface="+mj-ea"/>
            </a:endParaRPr>
          </a:p>
          <a:p>
            <a:endParaRPr lang="en-US" altLang="ko-KR" dirty="0">
              <a:latin typeface="+mj-ea"/>
              <a:ea typeface="+mj-ea"/>
            </a:endParaRPr>
          </a:p>
          <a:p>
            <a:r>
              <a:rPr lang="en-US" altLang="ko-KR" dirty="0">
                <a:latin typeface="+mj-ea"/>
                <a:ea typeface="+mj-ea"/>
              </a:rPr>
              <a:t>VM </a:t>
            </a:r>
            <a:r>
              <a:rPr lang="ko-KR" altLang="en-US" dirty="0">
                <a:latin typeface="+mj-ea"/>
                <a:ea typeface="+mj-ea"/>
              </a:rPr>
              <a:t>복제하여 </a:t>
            </a:r>
            <a:r>
              <a:rPr lang="en-US" altLang="ko-KR" dirty="0">
                <a:latin typeface="+mj-ea"/>
                <a:ea typeface="+mj-ea"/>
              </a:rPr>
              <a:t>2</a:t>
            </a:r>
            <a:r>
              <a:rPr lang="ko-KR" altLang="en-US" dirty="0">
                <a:latin typeface="+mj-ea"/>
                <a:ea typeface="+mj-ea"/>
              </a:rPr>
              <a:t>개의 </a:t>
            </a:r>
            <a:r>
              <a:rPr lang="en-US" altLang="ko-KR" dirty="0">
                <a:latin typeface="+mj-ea"/>
                <a:ea typeface="+mj-ea"/>
              </a:rPr>
              <a:t>OS </a:t>
            </a:r>
            <a:r>
              <a:rPr lang="ko-KR" altLang="en-US" dirty="0">
                <a:latin typeface="+mj-ea"/>
                <a:ea typeface="+mj-ea"/>
              </a:rPr>
              <a:t>추가 구성</a:t>
            </a:r>
            <a:r>
              <a:rPr lang="en-US" altLang="ko-KR" dirty="0">
                <a:latin typeface="+mj-ea"/>
                <a:ea typeface="+mj-ea"/>
              </a:rPr>
              <a:t>(#Slave1, #Slave2)</a:t>
            </a:r>
            <a:endParaRPr lang="ko-KR" altLang="en-US" dirty="0">
              <a:latin typeface="+mj-ea"/>
              <a:ea typeface="+mj-ea"/>
            </a:endParaRPr>
          </a:p>
        </p:txBody>
      </p:sp>
      <p:sp>
        <p:nvSpPr>
          <p:cNvPr id="8" name="TextBox 7">
            <a:extLst>
              <a:ext uri="{FF2B5EF4-FFF2-40B4-BE49-F238E27FC236}">
                <a16:creationId xmlns:a16="http://schemas.microsoft.com/office/drawing/2014/main" id="{1C350FA9-B52E-936E-7EF0-B6334D2D5375}"/>
              </a:ext>
            </a:extLst>
          </p:cNvPr>
          <p:cNvSpPr txBox="1"/>
          <p:nvPr/>
        </p:nvSpPr>
        <p:spPr>
          <a:xfrm>
            <a:off x="5629276" y="2194719"/>
            <a:ext cx="537095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https://www.youtube.com/watch?v=9FobOHylLLY</a:t>
            </a:r>
            <a:endParaRPr lang="ko-KR" altLang="en-US" dirty="0"/>
          </a:p>
        </p:txBody>
      </p:sp>
      <p:sp>
        <p:nvSpPr>
          <p:cNvPr id="4" name="TextBox 3">
            <a:extLst>
              <a:ext uri="{FF2B5EF4-FFF2-40B4-BE49-F238E27FC236}">
                <a16:creationId xmlns:a16="http://schemas.microsoft.com/office/drawing/2014/main" id="{E768DED3-A1D6-5A88-CB4C-ECEFDD894DB1}"/>
              </a:ext>
            </a:extLst>
          </p:cNvPr>
          <p:cNvSpPr txBox="1"/>
          <p:nvPr/>
        </p:nvSpPr>
        <p:spPr>
          <a:xfrm>
            <a:off x="677334" y="4430517"/>
            <a:ext cx="5514715" cy="369332"/>
          </a:xfrm>
          <a:prstGeom prst="rect">
            <a:avLst/>
          </a:prstGeom>
          <a:noFill/>
        </p:spPr>
        <p:txBody>
          <a:bodyPr wrap="none" rtlCol="0">
            <a:spAutoFit/>
          </a:bodyPr>
          <a:lstStyle/>
          <a:p>
            <a:r>
              <a:rPr lang="en-US" altLang="ko-KR" dirty="0">
                <a:latin typeface="+mj-ea"/>
                <a:ea typeface="+mj-ea"/>
              </a:rPr>
              <a:t>※ FTP Client </a:t>
            </a:r>
            <a:r>
              <a:rPr lang="ko-KR" altLang="en-US" dirty="0">
                <a:latin typeface="+mj-ea"/>
                <a:ea typeface="+mj-ea"/>
              </a:rPr>
              <a:t>도구</a:t>
            </a:r>
            <a:r>
              <a:rPr lang="en-US" altLang="ko-KR" dirty="0">
                <a:latin typeface="+mj-ea"/>
                <a:ea typeface="+mj-ea"/>
              </a:rPr>
              <a:t>(FileZilla), </a:t>
            </a:r>
            <a:r>
              <a:rPr lang="ko-KR" altLang="en-US" dirty="0">
                <a:latin typeface="+mj-ea"/>
                <a:ea typeface="+mj-ea"/>
              </a:rPr>
              <a:t>터미널</a:t>
            </a:r>
            <a:r>
              <a:rPr lang="en-US" altLang="ko-KR" dirty="0">
                <a:latin typeface="+mj-ea"/>
                <a:ea typeface="+mj-ea"/>
              </a:rPr>
              <a:t>(Putty) </a:t>
            </a:r>
            <a:r>
              <a:rPr lang="ko-KR" altLang="en-US" dirty="0">
                <a:latin typeface="+mj-ea"/>
                <a:ea typeface="+mj-ea"/>
              </a:rPr>
              <a:t>준비 필요</a:t>
            </a:r>
          </a:p>
        </p:txBody>
      </p:sp>
    </p:spTree>
    <p:extLst>
      <p:ext uri="{BB962C8B-B14F-4D97-AF65-F5344CB8AC3E}">
        <p14:creationId xmlns:p14="http://schemas.microsoft.com/office/powerpoint/2010/main" val="419909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E204AB-4E07-C479-DA9C-AECDA0F6220F}"/>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3" name="TextBox 2">
            <a:extLst>
              <a:ext uri="{FF2B5EF4-FFF2-40B4-BE49-F238E27FC236}">
                <a16:creationId xmlns:a16="http://schemas.microsoft.com/office/drawing/2014/main" id="{90CD3555-25B3-F06A-5A8F-6C30ED85C848}"/>
              </a:ext>
            </a:extLst>
          </p:cNvPr>
          <p:cNvSpPr txBox="1"/>
          <p:nvPr/>
        </p:nvSpPr>
        <p:spPr>
          <a:xfrm>
            <a:off x="603415" y="721203"/>
            <a:ext cx="4416594" cy="646331"/>
          </a:xfrm>
          <a:prstGeom prst="rect">
            <a:avLst/>
          </a:prstGeom>
          <a:noFill/>
        </p:spPr>
        <p:txBody>
          <a:bodyPr wrap="none" rtlCol="0">
            <a:spAutoFit/>
          </a:bodyPr>
          <a:lstStyle/>
          <a:p>
            <a:r>
              <a:rPr lang="en-US" altLang="ko-KR" dirty="0">
                <a:latin typeface="+mj-ea"/>
                <a:ea typeface="+mj-ea"/>
              </a:rPr>
              <a:t>M</a:t>
            </a:r>
            <a:r>
              <a:rPr lang="ko-KR" altLang="en-US" dirty="0">
                <a:latin typeface="+mj-ea"/>
                <a:ea typeface="+mj-ea"/>
              </a:rPr>
              <a:t>社 자율주행자동차 실증 프로젝트 적용</a:t>
            </a:r>
            <a:endParaRPr lang="en-US" altLang="ko-KR" dirty="0">
              <a:latin typeface="+mj-ea"/>
              <a:ea typeface="+mj-ea"/>
            </a:endParaRPr>
          </a:p>
          <a:p>
            <a:endParaRPr lang="ko-KR" altLang="en-US" dirty="0">
              <a:latin typeface="+mj-ea"/>
              <a:ea typeface="+mj-ea"/>
            </a:endParaRPr>
          </a:p>
        </p:txBody>
      </p:sp>
      <p:sp>
        <p:nvSpPr>
          <p:cNvPr id="4" name="TextBox 3">
            <a:extLst>
              <a:ext uri="{FF2B5EF4-FFF2-40B4-BE49-F238E27FC236}">
                <a16:creationId xmlns:a16="http://schemas.microsoft.com/office/drawing/2014/main" id="{209A46BA-28A1-7B83-EA9D-E00786F98244}"/>
              </a:ext>
            </a:extLst>
          </p:cNvPr>
          <p:cNvSpPr txBox="1"/>
          <p:nvPr/>
        </p:nvSpPr>
        <p:spPr>
          <a:xfrm>
            <a:off x="4218817" y="1675830"/>
            <a:ext cx="737253" cy="369332"/>
          </a:xfrm>
          <a:prstGeom prst="rect">
            <a:avLst/>
          </a:prstGeom>
          <a:noFill/>
        </p:spPr>
        <p:txBody>
          <a:bodyPr wrap="none" rtlCol="0">
            <a:spAutoFit/>
          </a:bodyPr>
          <a:lstStyle/>
          <a:p>
            <a:r>
              <a:rPr lang="en-US" altLang="ko-KR" dirty="0"/>
              <a:t>WAVE</a:t>
            </a:r>
            <a:endParaRPr lang="ko-KR" altLang="en-US" dirty="0"/>
          </a:p>
        </p:txBody>
      </p:sp>
      <p:sp>
        <p:nvSpPr>
          <p:cNvPr id="6" name="TextBox 5">
            <a:extLst>
              <a:ext uri="{FF2B5EF4-FFF2-40B4-BE49-F238E27FC236}">
                <a16:creationId xmlns:a16="http://schemas.microsoft.com/office/drawing/2014/main" id="{FEE63C85-A8F9-A4F5-D356-789768FB4548}"/>
              </a:ext>
            </a:extLst>
          </p:cNvPr>
          <p:cNvSpPr txBox="1"/>
          <p:nvPr/>
        </p:nvSpPr>
        <p:spPr>
          <a:xfrm>
            <a:off x="4218817" y="2219244"/>
            <a:ext cx="536237" cy="369332"/>
          </a:xfrm>
          <a:prstGeom prst="rect">
            <a:avLst/>
          </a:prstGeom>
          <a:noFill/>
        </p:spPr>
        <p:txBody>
          <a:bodyPr wrap="none" rtlCol="0">
            <a:spAutoFit/>
          </a:bodyPr>
          <a:lstStyle/>
          <a:p>
            <a:r>
              <a:rPr lang="en-US" altLang="ko-KR" dirty="0"/>
              <a:t>LTE</a:t>
            </a:r>
            <a:endParaRPr lang="ko-KR" altLang="en-US" dirty="0"/>
          </a:p>
        </p:txBody>
      </p:sp>
      <p:sp>
        <p:nvSpPr>
          <p:cNvPr id="8" name="TextBox 7">
            <a:extLst>
              <a:ext uri="{FF2B5EF4-FFF2-40B4-BE49-F238E27FC236}">
                <a16:creationId xmlns:a16="http://schemas.microsoft.com/office/drawing/2014/main" id="{374A874C-9C1E-7CE8-4068-3A860B77EB0C}"/>
              </a:ext>
            </a:extLst>
          </p:cNvPr>
          <p:cNvSpPr txBox="1"/>
          <p:nvPr/>
        </p:nvSpPr>
        <p:spPr>
          <a:xfrm>
            <a:off x="4218817" y="2762658"/>
            <a:ext cx="461986" cy="369332"/>
          </a:xfrm>
          <a:prstGeom prst="rect">
            <a:avLst/>
          </a:prstGeom>
          <a:noFill/>
        </p:spPr>
        <p:txBody>
          <a:bodyPr wrap="none" rtlCol="0">
            <a:spAutoFit/>
          </a:bodyPr>
          <a:lstStyle/>
          <a:p>
            <a:r>
              <a:rPr lang="en-US" altLang="ko-KR" dirty="0"/>
              <a:t>5G</a:t>
            </a:r>
            <a:endParaRPr lang="ko-KR" altLang="en-US" dirty="0"/>
          </a:p>
        </p:txBody>
      </p:sp>
      <p:sp>
        <p:nvSpPr>
          <p:cNvPr id="10" name="직사각형 9">
            <a:extLst>
              <a:ext uri="{FF2B5EF4-FFF2-40B4-BE49-F238E27FC236}">
                <a16:creationId xmlns:a16="http://schemas.microsoft.com/office/drawing/2014/main" id="{CD0520F1-3D78-64B4-7DE4-7D08B3F917C2}"/>
              </a:ext>
            </a:extLst>
          </p:cNvPr>
          <p:cNvSpPr/>
          <p:nvPr/>
        </p:nvSpPr>
        <p:spPr>
          <a:xfrm>
            <a:off x="5942287" y="1661806"/>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BBB498FC-F9B4-4BA6-03A6-BD6377AACAEB}"/>
              </a:ext>
            </a:extLst>
          </p:cNvPr>
          <p:cNvSpPr/>
          <p:nvPr/>
        </p:nvSpPr>
        <p:spPr>
          <a:xfrm>
            <a:off x="6016538" y="2202162"/>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KAFKA</a:t>
            </a:r>
            <a:endParaRPr lang="ko-KR" altLang="en-US" dirty="0">
              <a:solidFill>
                <a:srgbClr val="00B050"/>
              </a:solidFill>
            </a:endParaRPr>
          </a:p>
        </p:txBody>
      </p:sp>
      <p:sp>
        <p:nvSpPr>
          <p:cNvPr id="12" name="TextBox 11">
            <a:extLst>
              <a:ext uri="{FF2B5EF4-FFF2-40B4-BE49-F238E27FC236}">
                <a16:creationId xmlns:a16="http://schemas.microsoft.com/office/drawing/2014/main" id="{2BADBCF8-A0EB-B84B-ED62-2CA4BF7554F9}"/>
              </a:ext>
            </a:extLst>
          </p:cNvPr>
          <p:cNvSpPr txBox="1"/>
          <p:nvPr/>
        </p:nvSpPr>
        <p:spPr>
          <a:xfrm>
            <a:off x="221989" y="1969015"/>
            <a:ext cx="3743974" cy="6970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lang="ko-KR" altLang="en-US" sz="1400" dirty="0">
                <a:latin typeface="+mj-ea"/>
                <a:ea typeface="+mj-ea"/>
              </a:rPr>
              <a:t>차량 구동정보</a:t>
            </a:r>
            <a:r>
              <a:rPr lang="en-US" altLang="ko-KR" sz="1400" dirty="0">
                <a:latin typeface="+mj-ea"/>
                <a:ea typeface="+mj-ea"/>
              </a:rPr>
              <a:t>(PVD: </a:t>
            </a:r>
            <a:r>
              <a:rPr lang="ko-KR" altLang="en-US" sz="1400" dirty="0">
                <a:latin typeface="+mj-ea"/>
                <a:ea typeface="+mj-ea"/>
              </a:rPr>
              <a:t>위치</a:t>
            </a:r>
            <a:r>
              <a:rPr lang="en-US" altLang="ko-KR" sz="1400" dirty="0">
                <a:latin typeface="+mj-ea"/>
                <a:ea typeface="+mj-ea"/>
              </a:rPr>
              <a:t>, </a:t>
            </a:r>
            <a:r>
              <a:rPr lang="ko-KR" altLang="en-US" sz="1400" dirty="0">
                <a:latin typeface="+mj-ea"/>
                <a:ea typeface="+mj-ea"/>
              </a:rPr>
              <a:t>기어</a:t>
            </a:r>
            <a:r>
              <a:rPr lang="en-US" altLang="ko-KR" sz="1400" dirty="0">
                <a:latin typeface="+mj-ea"/>
                <a:ea typeface="+mj-ea"/>
              </a:rPr>
              <a:t>, </a:t>
            </a:r>
            <a:r>
              <a:rPr lang="ko-KR" altLang="en-US" sz="1400" dirty="0">
                <a:latin typeface="+mj-ea"/>
                <a:ea typeface="+mj-ea"/>
              </a:rPr>
              <a:t>고도</a:t>
            </a:r>
            <a:r>
              <a:rPr lang="en-US" altLang="ko-KR" sz="1400" dirty="0">
                <a:latin typeface="+mj-ea"/>
                <a:ea typeface="+mj-ea"/>
              </a:rPr>
              <a:t>, …)</a:t>
            </a:r>
          </a:p>
          <a:p>
            <a:pPr>
              <a:lnSpc>
                <a:spcPct val="150000"/>
              </a:lnSpc>
            </a:pPr>
            <a:r>
              <a:rPr lang="ko-KR" altLang="en-US" sz="1400" dirty="0">
                <a:latin typeface="+mj-ea"/>
                <a:ea typeface="+mj-ea"/>
              </a:rPr>
              <a:t>돌발 이벤트</a:t>
            </a:r>
            <a:r>
              <a:rPr lang="en-US" altLang="ko-KR" sz="1400" dirty="0">
                <a:latin typeface="+mj-ea"/>
                <a:ea typeface="+mj-ea"/>
              </a:rPr>
              <a:t>, </a:t>
            </a:r>
            <a:r>
              <a:rPr lang="ko-KR" altLang="en-US" sz="1400" dirty="0" err="1">
                <a:latin typeface="+mj-ea"/>
                <a:ea typeface="+mj-ea"/>
              </a:rPr>
              <a:t>낙하물</a:t>
            </a:r>
            <a:r>
              <a:rPr lang="en-US" altLang="ko-KR" sz="1400" dirty="0">
                <a:latin typeface="+mj-ea"/>
                <a:ea typeface="+mj-ea"/>
              </a:rPr>
              <a:t>(RSA), </a:t>
            </a:r>
            <a:r>
              <a:rPr lang="ko-KR" altLang="en-US" sz="1400" dirty="0">
                <a:latin typeface="+mj-ea"/>
                <a:ea typeface="+mj-ea"/>
              </a:rPr>
              <a:t>신호정보</a:t>
            </a:r>
            <a:r>
              <a:rPr lang="en-US" altLang="ko-KR" sz="1400" dirty="0">
                <a:latin typeface="+mj-ea"/>
                <a:ea typeface="+mj-ea"/>
              </a:rPr>
              <a:t>(Spat), …</a:t>
            </a:r>
            <a:endParaRPr lang="ko-KR" altLang="en-US" sz="1400" dirty="0">
              <a:latin typeface="+mj-ea"/>
              <a:ea typeface="+mj-ea"/>
            </a:endParaRPr>
          </a:p>
        </p:txBody>
      </p:sp>
      <p:sp>
        <p:nvSpPr>
          <p:cNvPr id="14" name="화살표: 갈매기형 수장 13">
            <a:extLst>
              <a:ext uri="{FF2B5EF4-FFF2-40B4-BE49-F238E27FC236}">
                <a16:creationId xmlns:a16="http://schemas.microsoft.com/office/drawing/2014/main" id="{6E60CD07-70AB-6194-553C-4D639AAB49A2}"/>
              </a:ext>
            </a:extLst>
          </p:cNvPr>
          <p:cNvSpPr/>
          <p:nvPr/>
        </p:nvSpPr>
        <p:spPr>
          <a:xfrm>
            <a:off x="4218817" y="1797411"/>
            <a:ext cx="1098403" cy="1184366"/>
          </a:xfrm>
          <a:prstGeom prst="chevron">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7E099739-56C0-25CD-6C2E-16182C9B77B2}"/>
              </a:ext>
            </a:extLst>
          </p:cNvPr>
          <p:cNvSpPr txBox="1"/>
          <p:nvPr/>
        </p:nvSpPr>
        <p:spPr>
          <a:xfrm rot="20700000">
            <a:off x="4619189" y="2935690"/>
            <a:ext cx="3046027" cy="646331"/>
          </a:xfrm>
          <a:prstGeom prst="rect">
            <a:avLst/>
          </a:prstGeom>
          <a:noFill/>
        </p:spPr>
        <p:txBody>
          <a:bodyPr wrap="none" rtlCol="0">
            <a:spAutoFit/>
          </a:bodyPr>
          <a:lstStyle/>
          <a:p>
            <a:r>
              <a:rPr lang="ko-KR" altLang="en-US" dirty="0" err="1">
                <a:latin typeface="+mj-ea"/>
                <a:ea typeface="+mj-ea"/>
              </a:rPr>
              <a:t>전송량</a:t>
            </a:r>
            <a:r>
              <a:rPr lang="ko-KR" altLang="en-US" dirty="0">
                <a:latin typeface="+mj-ea"/>
                <a:ea typeface="+mj-ea"/>
              </a:rPr>
              <a:t> </a:t>
            </a:r>
            <a:r>
              <a:rPr lang="en-US" altLang="ko-KR" dirty="0">
                <a:latin typeface="+mj-ea"/>
                <a:ea typeface="+mj-ea"/>
              </a:rPr>
              <a:t>: </a:t>
            </a:r>
            <a:r>
              <a:rPr lang="ko-KR" altLang="en-US" dirty="0">
                <a:latin typeface="+mj-ea"/>
                <a:ea typeface="+mj-ea"/>
              </a:rPr>
              <a:t>초당 </a:t>
            </a:r>
            <a:r>
              <a:rPr lang="en-US" altLang="ko-KR" dirty="0">
                <a:latin typeface="+mj-ea"/>
                <a:ea typeface="+mj-ea"/>
              </a:rPr>
              <a:t>21MB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1</a:t>
            </a:r>
            <a:r>
              <a:rPr lang="ko-KR" altLang="en-US" dirty="0">
                <a:latin typeface="+mj-ea"/>
                <a:ea typeface="+mj-ea"/>
              </a:rPr>
              <a:t> </a:t>
            </a:r>
            <a:r>
              <a:rPr lang="en-US" altLang="ko-KR" dirty="0">
                <a:latin typeface="+mj-ea"/>
                <a:ea typeface="+mj-ea"/>
              </a:rPr>
              <a:t>Car</a:t>
            </a:r>
          </a:p>
          <a:p>
            <a:r>
              <a:rPr lang="ko-KR" altLang="en-US" dirty="0">
                <a:latin typeface="+mj-ea"/>
                <a:ea typeface="+mj-ea"/>
              </a:rPr>
              <a:t>형식 </a:t>
            </a:r>
            <a:r>
              <a:rPr lang="en-US" altLang="ko-KR" dirty="0">
                <a:latin typeface="+mj-ea"/>
                <a:ea typeface="+mj-ea"/>
              </a:rPr>
              <a:t>: JSON</a:t>
            </a:r>
            <a:endParaRPr lang="ko-KR" altLang="en-US" dirty="0">
              <a:latin typeface="+mj-ea"/>
              <a:ea typeface="+mj-ea"/>
            </a:endParaRPr>
          </a:p>
        </p:txBody>
      </p:sp>
      <p:sp>
        <p:nvSpPr>
          <p:cNvPr id="16" name="사각형: 둥근 모서리 15">
            <a:extLst>
              <a:ext uri="{FF2B5EF4-FFF2-40B4-BE49-F238E27FC236}">
                <a16:creationId xmlns:a16="http://schemas.microsoft.com/office/drawing/2014/main" id="{9304B9FB-8F3E-9C7F-B5E2-676315E86777}"/>
              </a:ext>
            </a:extLst>
          </p:cNvPr>
          <p:cNvSpPr/>
          <p:nvPr/>
        </p:nvSpPr>
        <p:spPr>
          <a:xfrm>
            <a:off x="8009346" y="166180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Monitoring</a:t>
            </a:r>
            <a:endParaRPr lang="ko-KR" altLang="en-US" dirty="0"/>
          </a:p>
        </p:txBody>
      </p:sp>
      <p:cxnSp>
        <p:nvCxnSpPr>
          <p:cNvPr id="17" name="직선 화살표 연결선 16">
            <a:extLst>
              <a:ext uri="{FF2B5EF4-FFF2-40B4-BE49-F238E27FC236}">
                <a16:creationId xmlns:a16="http://schemas.microsoft.com/office/drawing/2014/main" id="{001660A7-D682-7D4A-4A81-54C42696B576}"/>
              </a:ext>
            </a:extLst>
          </p:cNvPr>
          <p:cNvCxnSpPr>
            <a:cxnSpLocks/>
            <a:stCxn id="10" idx="3"/>
            <a:endCxn id="16" idx="1"/>
          </p:cNvCxnSpPr>
          <p:nvPr/>
        </p:nvCxnSpPr>
        <p:spPr>
          <a:xfrm flipV="1">
            <a:off x="7108614" y="1829586"/>
            <a:ext cx="900732" cy="5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598C701A-5DAB-72DA-2097-002466540A99}"/>
              </a:ext>
            </a:extLst>
          </p:cNvPr>
          <p:cNvSpPr/>
          <p:nvPr/>
        </p:nvSpPr>
        <p:spPr>
          <a:xfrm>
            <a:off x="8009346" y="22379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Elastic Search</a:t>
            </a:r>
            <a:endParaRPr lang="ko-KR" altLang="en-US" sz="1400" dirty="0"/>
          </a:p>
        </p:txBody>
      </p:sp>
      <p:sp>
        <p:nvSpPr>
          <p:cNvPr id="19" name="사각형: 둥근 모서리 18">
            <a:extLst>
              <a:ext uri="{FF2B5EF4-FFF2-40B4-BE49-F238E27FC236}">
                <a16:creationId xmlns:a16="http://schemas.microsoft.com/office/drawing/2014/main" id="{BF26F3A8-0963-D52E-F97E-7DF848316BBF}"/>
              </a:ext>
            </a:extLst>
          </p:cNvPr>
          <p:cNvSpPr/>
          <p:nvPr/>
        </p:nvSpPr>
        <p:spPr>
          <a:xfrm>
            <a:off x="8009346" y="28139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File Storage</a:t>
            </a:r>
            <a:endParaRPr lang="ko-KR" altLang="en-US" sz="1600" dirty="0"/>
          </a:p>
        </p:txBody>
      </p:sp>
      <p:cxnSp>
        <p:nvCxnSpPr>
          <p:cNvPr id="21" name="직선 화살표 연결선 20">
            <a:extLst>
              <a:ext uri="{FF2B5EF4-FFF2-40B4-BE49-F238E27FC236}">
                <a16:creationId xmlns:a16="http://schemas.microsoft.com/office/drawing/2014/main" id="{10AAD82C-53DF-FD07-A241-2C64E9C5DF4C}"/>
              </a:ext>
            </a:extLst>
          </p:cNvPr>
          <p:cNvCxnSpPr>
            <a:cxnSpLocks/>
            <a:stCxn id="10" idx="3"/>
            <a:endCxn id="18" idx="1"/>
          </p:cNvCxnSpPr>
          <p:nvPr/>
        </p:nvCxnSpPr>
        <p:spPr>
          <a:xfrm>
            <a:off x="7108614" y="2389594"/>
            <a:ext cx="900732" cy="1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E235A2B-E4E0-5A5D-C86E-C7F537FC61BB}"/>
              </a:ext>
            </a:extLst>
          </p:cNvPr>
          <p:cNvCxnSpPr>
            <a:cxnSpLocks/>
            <a:stCxn id="10" idx="3"/>
            <a:endCxn id="19" idx="1"/>
          </p:cNvCxnSpPr>
          <p:nvPr/>
        </p:nvCxnSpPr>
        <p:spPr>
          <a:xfrm>
            <a:off x="7108614" y="2389594"/>
            <a:ext cx="900732" cy="592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3C01DD-29E4-2CA4-085F-A79AE59A15C7}"/>
              </a:ext>
            </a:extLst>
          </p:cNvPr>
          <p:cNvSpPr txBox="1"/>
          <p:nvPr/>
        </p:nvSpPr>
        <p:spPr>
          <a:xfrm>
            <a:off x="9540686" y="2237902"/>
            <a:ext cx="2220480" cy="338554"/>
          </a:xfrm>
          <a:prstGeom prst="rect">
            <a:avLst/>
          </a:prstGeom>
          <a:noFill/>
        </p:spPr>
        <p:txBody>
          <a:bodyPr wrap="none" rtlCol="0">
            <a:spAutoFit/>
          </a:bodyPr>
          <a:lstStyle/>
          <a:p>
            <a:r>
              <a:rPr lang="ko-KR" altLang="en-US" sz="1600" b="1" dirty="0">
                <a:latin typeface="+mj-ea"/>
                <a:ea typeface="+mj-ea"/>
              </a:rPr>
              <a:t>시각화</a:t>
            </a:r>
            <a:r>
              <a:rPr lang="en-US" altLang="ko-KR" sz="1600" b="1" dirty="0">
                <a:latin typeface="+mj-ea"/>
                <a:ea typeface="+mj-ea"/>
              </a:rPr>
              <a:t>, </a:t>
            </a:r>
            <a:r>
              <a:rPr lang="ko-KR" altLang="en-US" sz="1600" b="1" dirty="0">
                <a:latin typeface="+mj-ea"/>
                <a:ea typeface="+mj-ea"/>
              </a:rPr>
              <a:t>분석차트 이용</a:t>
            </a:r>
          </a:p>
        </p:txBody>
      </p:sp>
      <p:pic>
        <p:nvPicPr>
          <p:cNvPr id="31" name="그림 30">
            <a:extLst>
              <a:ext uri="{FF2B5EF4-FFF2-40B4-BE49-F238E27FC236}">
                <a16:creationId xmlns:a16="http://schemas.microsoft.com/office/drawing/2014/main" id="{03A13CA3-C74C-1263-010C-C29C857677D7}"/>
              </a:ext>
            </a:extLst>
          </p:cNvPr>
          <p:cNvPicPr>
            <a:picLocks noChangeAspect="1"/>
          </p:cNvPicPr>
          <p:nvPr/>
        </p:nvPicPr>
        <p:blipFill>
          <a:blip r:embed="rId2"/>
          <a:stretch>
            <a:fillRect/>
          </a:stretch>
        </p:blipFill>
        <p:spPr>
          <a:xfrm>
            <a:off x="332627" y="3318790"/>
            <a:ext cx="3143250" cy="2952750"/>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19B2DD9E-BABB-0B40-B991-30EF73DE5F17}"/>
              </a:ext>
            </a:extLst>
          </p:cNvPr>
          <p:cNvSpPr txBox="1"/>
          <p:nvPr/>
        </p:nvSpPr>
        <p:spPr>
          <a:xfrm>
            <a:off x="332627" y="6223761"/>
            <a:ext cx="5056384"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협력주행을 위한 </a:t>
            </a:r>
            <a:r>
              <a:rPr lang="en-US" altLang="ko-KR" sz="1200" dirty="0">
                <a:latin typeface="+mj-ea"/>
                <a:ea typeface="+mj-ea"/>
              </a:rPr>
              <a:t>V2X </a:t>
            </a:r>
            <a:r>
              <a:rPr lang="ko-KR" altLang="en-US" sz="1200" dirty="0">
                <a:latin typeface="+mj-ea"/>
                <a:ea typeface="+mj-ea"/>
              </a:rPr>
              <a:t>통신기술 현황</a:t>
            </a:r>
            <a:r>
              <a:rPr lang="en-US" altLang="ko-KR" sz="1200" dirty="0">
                <a:latin typeface="+mj-ea"/>
                <a:ea typeface="+mj-ea"/>
              </a:rPr>
              <a:t>(</a:t>
            </a:r>
            <a:r>
              <a:rPr lang="ko-KR" altLang="en-US" sz="1200" dirty="0">
                <a:latin typeface="+mj-ea"/>
                <a:ea typeface="+mj-ea"/>
              </a:rPr>
              <a:t>한국전자통신연구원</a:t>
            </a:r>
            <a:r>
              <a:rPr lang="en-US" altLang="ko-KR" sz="1200" dirty="0">
                <a:latin typeface="+mj-ea"/>
                <a:ea typeface="+mj-ea"/>
              </a:rPr>
              <a:t>)</a:t>
            </a:r>
          </a:p>
          <a:p>
            <a:r>
              <a:rPr lang="en-US" altLang="ko-KR" sz="1200" dirty="0">
                <a:latin typeface="+mj-ea"/>
                <a:ea typeface="+mj-ea"/>
                <a:hlinkClick r:id="rId3"/>
              </a:rPr>
              <a:t>https://koreascience.kr/article/JAKO201718836884028.pdf</a:t>
            </a:r>
            <a:r>
              <a:rPr lang="en-US" altLang="ko-KR" sz="1200" dirty="0">
                <a:latin typeface="+mj-ea"/>
                <a:ea typeface="+mj-ea"/>
              </a:rPr>
              <a:t> </a:t>
            </a:r>
            <a:r>
              <a:rPr lang="ko-KR" altLang="en-US" sz="1200" dirty="0">
                <a:latin typeface="+mj-ea"/>
                <a:ea typeface="+mj-ea"/>
              </a:rPr>
              <a:t>의 </a:t>
            </a:r>
            <a:r>
              <a:rPr lang="en-US" altLang="ko-KR" sz="1200" dirty="0">
                <a:latin typeface="+mj-ea"/>
                <a:ea typeface="+mj-ea"/>
              </a:rPr>
              <a:t>2 </a:t>
            </a:r>
            <a:r>
              <a:rPr lang="ko-KR" altLang="en-US" sz="1200" dirty="0">
                <a:latin typeface="+mj-ea"/>
                <a:ea typeface="+mj-ea"/>
              </a:rPr>
              <a:t>페이지</a:t>
            </a:r>
          </a:p>
        </p:txBody>
      </p:sp>
      <p:pic>
        <p:nvPicPr>
          <p:cNvPr id="7" name="그림 6">
            <a:extLst>
              <a:ext uri="{FF2B5EF4-FFF2-40B4-BE49-F238E27FC236}">
                <a16:creationId xmlns:a16="http://schemas.microsoft.com/office/drawing/2014/main" id="{330CE63D-FBD9-0DE5-6D3B-ED0371F4FCB2}"/>
              </a:ext>
            </a:extLst>
          </p:cNvPr>
          <p:cNvPicPr>
            <a:picLocks noChangeAspect="1"/>
          </p:cNvPicPr>
          <p:nvPr/>
        </p:nvPicPr>
        <p:blipFill>
          <a:blip r:embed="rId4"/>
          <a:stretch>
            <a:fillRect/>
          </a:stretch>
        </p:blipFill>
        <p:spPr>
          <a:xfrm>
            <a:off x="6500577" y="3659262"/>
            <a:ext cx="4780371" cy="259749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0EBA8FF-A744-2C18-60ED-D71EFF2FD80F}"/>
              </a:ext>
            </a:extLst>
          </p:cNvPr>
          <p:cNvSpPr txBox="1"/>
          <p:nvPr/>
        </p:nvSpPr>
        <p:spPr>
          <a:xfrm>
            <a:off x="6671891" y="6256760"/>
            <a:ext cx="5441170"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자율 주행 플랫폼 개발을 통한 </a:t>
            </a:r>
            <a:r>
              <a:rPr lang="en-US" altLang="ko-KR" sz="1200" dirty="0">
                <a:latin typeface="+mj-ea"/>
                <a:ea typeface="+mj-ea"/>
              </a:rPr>
              <a:t>IT Transformation (KT</a:t>
            </a:r>
            <a:r>
              <a:rPr lang="ko-KR" altLang="en-US" sz="1200" dirty="0">
                <a:latin typeface="+mj-ea"/>
                <a:ea typeface="+mj-ea"/>
              </a:rPr>
              <a:t> 김재용</a:t>
            </a:r>
            <a:r>
              <a:rPr lang="en-US" altLang="ko-KR" sz="1200" dirty="0">
                <a:latin typeface="+mj-ea"/>
                <a:ea typeface="+mj-ea"/>
              </a:rPr>
              <a:t>)</a:t>
            </a:r>
          </a:p>
          <a:p>
            <a:r>
              <a:rPr lang="en-US" altLang="ko-KR" sz="1200" dirty="0">
                <a:latin typeface="+mj-ea"/>
                <a:ea typeface="+mj-ea"/>
              </a:rPr>
              <a:t>https://www.slideshare.net/ksdc2019</a:t>
            </a:r>
            <a:r>
              <a:rPr lang="en-US" altLang="ko-KR" sz="1200">
                <a:latin typeface="+mj-ea"/>
                <a:ea typeface="+mj-ea"/>
              </a:rPr>
              <a:t>/autonomous-vehicle-it-transformation</a:t>
            </a:r>
          </a:p>
        </p:txBody>
      </p:sp>
    </p:spTree>
    <p:extLst>
      <p:ext uri="{BB962C8B-B14F-4D97-AF65-F5344CB8AC3E}">
        <p14:creationId xmlns:p14="http://schemas.microsoft.com/office/powerpoint/2010/main" val="42580493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C44F860F-D2FF-4E59-B18B-E70AB96A7E12}"/>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EF1352F1-5C73-46A9-ACB8-7DF9521E6F6A}"/>
              </a:ext>
            </a:extLst>
          </p:cNvPr>
          <p:cNvPicPr>
            <a:picLocks noChangeAspect="1"/>
          </p:cNvPicPr>
          <p:nvPr/>
        </p:nvPicPr>
        <p:blipFill>
          <a:blip r:embed="rId3"/>
          <a:stretch>
            <a:fillRect/>
          </a:stretch>
        </p:blipFill>
        <p:spPr>
          <a:xfrm>
            <a:off x="241511" y="987586"/>
            <a:ext cx="5371429" cy="5704762"/>
          </a:xfrm>
          <a:prstGeom prst="rect">
            <a:avLst/>
          </a:prstGeom>
          <a:ln>
            <a:solidFill>
              <a:srgbClr val="0000FF"/>
            </a:solidFill>
          </a:ln>
        </p:spPr>
      </p:pic>
      <p:sp>
        <p:nvSpPr>
          <p:cNvPr id="6" name="TextBox 5">
            <a:extLst>
              <a:ext uri="{FF2B5EF4-FFF2-40B4-BE49-F238E27FC236}">
                <a16:creationId xmlns:a16="http://schemas.microsoft.com/office/drawing/2014/main" id="{A0B5B1BC-BE55-44A3-A0E9-5932F01BC272}"/>
              </a:ext>
            </a:extLst>
          </p:cNvPr>
          <p:cNvSpPr txBox="1"/>
          <p:nvPr/>
        </p:nvSpPr>
        <p:spPr>
          <a:xfrm>
            <a:off x="4900735" y="6656575"/>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8" name="TextBox 7">
            <a:extLst>
              <a:ext uri="{FF2B5EF4-FFF2-40B4-BE49-F238E27FC236}">
                <a16:creationId xmlns:a16="http://schemas.microsoft.com/office/drawing/2014/main" id="{025B2465-EA08-49AD-A3DC-A57FBC90BA9F}"/>
              </a:ext>
            </a:extLst>
          </p:cNvPr>
          <p:cNvSpPr txBox="1"/>
          <p:nvPr/>
        </p:nvSpPr>
        <p:spPr>
          <a:xfrm>
            <a:off x="241511" y="963645"/>
            <a:ext cx="2702984" cy="430887"/>
          </a:xfrm>
          <a:prstGeom prst="rect">
            <a:avLst/>
          </a:prstGeom>
          <a:noFill/>
        </p:spPr>
        <p:txBody>
          <a:bodyPr wrap="none" rtlCol="0">
            <a:spAutoFit/>
          </a:bodyPr>
          <a:lstStyle/>
          <a:p>
            <a:r>
              <a:rPr lang="en-US" altLang="ko-KR" sz="1100" dirty="0"/>
              <a:t># of Task = max(# of P of A, # of P of B)</a:t>
            </a:r>
          </a:p>
          <a:p>
            <a:r>
              <a:rPr lang="en-US" altLang="ko-KR" sz="1100" dirty="0"/>
              <a:t>max(3,3) = 3</a:t>
            </a:r>
            <a:endParaRPr lang="ko-KR" altLang="en-US" sz="1100" dirty="0"/>
          </a:p>
        </p:txBody>
      </p:sp>
      <p:pic>
        <p:nvPicPr>
          <p:cNvPr id="10" name="그림 9">
            <a:extLst>
              <a:ext uri="{FF2B5EF4-FFF2-40B4-BE49-F238E27FC236}">
                <a16:creationId xmlns:a16="http://schemas.microsoft.com/office/drawing/2014/main" id="{E6591FE8-029D-4831-8537-A9291EF00C2C}"/>
              </a:ext>
            </a:extLst>
          </p:cNvPr>
          <p:cNvPicPr>
            <a:picLocks noChangeAspect="1"/>
          </p:cNvPicPr>
          <p:nvPr/>
        </p:nvPicPr>
        <p:blipFill>
          <a:blip r:embed="rId4"/>
          <a:stretch>
            <a:fillRect/>
          </a:stretch>
        </p:blipFill>
        <p:spPr>
          <a:xfrm>
            <a:off x="6336565" y="987586"/>
            <a:ext cx="5669442" cy="5704762"/>
          </a:xfrm>
          <a:prstGeom prst="rect">
            <a:avLst/>
          </a:prstGeom>
          <a:ln>
            <a:solidFill>
              <a:srgbClr val="0000FF"/>
            </a:solidFill>
          </a:ln>
        </p:spPr>
      </p:pic>
      <p:sp>
        <p:nvSpPr>
          <p:cNvPr id="11" name="화살표: 오른쪽 10">
            <a:extLst>
              <a:ext uri="{FF2B5EF4-FFF2-40B4-BE49-F238E27FC236}">
                <a16:creationId xmlns:a16="http://schemas.microsoft.com/office/drawing/2014/main" id="{134B39FE-7FA3-47EF-B4BF-61F8B932E26C}"/>
              </a:ext>
            </a:extLst>
          </p:cNvPr>
          <p:cNvSpPr/>
          <p:nvPr/>
        </p:nvSpPr>
        <p:spPr>
          <a:xfrm>
            <a:off x="5293010" y="3377636"/>
            <a:ext cx="1043555" cy="1320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scale out</a:t>
            </a:r>
            <a:endParaRPr lang="ko-KR" altLang="en-US" dirty="0"/>
          </a:p>
        </p:txBody>
      </p:sp>
    </p:spTree>
    <p:extLst>
      <p:ext uri="{BB962C8B-B14F-4D97-AF65-F5344CB8AC3E}">
        <p14:creationId xmlns:p14="http://schemas.microsoft.com/office/powerpoint/2010/main" val="9865015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8AE33-0D71-4CEB-A34E-2ED9064CFC2C}"/>
              </a:ext>
            </a:extLst>
          </p:cNvPr>
          <p:cNvSpPr txBox="1"/>
          <p:nvPr/>
        </p:nvSpPr>
        <p:spPr>
          <a:xfrm>
            <a:off x="3417446" y="5044398"/>
            <a:ext cx="5357108" cy="1754326"/>
          </a:xfrm>
          <a:prstGeom prst="rect">
            <a:avLst/>
          </a:prstGeom>
          <a:solidFill>
            <a:schemeClr val="bg1"/>
          </a:solidFill>
          <a:ln>
            <a:solidFill>
              <a:srgbClr val="0000FF"/>
            </a:solidFill>
          </a:ln>
        </p:spPr>
        <p:txBody>
          <a:bodyPr wrap="none" rtlCol="0">
            <a:spAutoFit/>
          </a:bodyPr>
          <a:lstStyle/>
          <a:p>
            <a:r>
              <a:rPr lang="en-US" altLang="ko-KR" sz="1200" dirty="0"/>
              <a:t>Assigned partitions:                       [kopo-topic-0, kopo-topic-1]</a:t>
            </a:r>
          </a:p>
          <a:p>
            <a:r>
              <a:rPr lang="en-US" altLang="ko-KR" sz="1200" dirty="0"/>
              <a:t>        Current owned partitions:                  []</a:t>
            </a:r>
          </a:p>
          <a:p>
            <a:r>
              <a:rPr lang="en-US" altLang="ko-KR" sz="1200" dirty="0"/>
              <a:t>        Added partitions (assigned - owned):       [kopo-topic-0, kopo-topic-1]</a:t>
            </a:r>
          </a:p>
          <a:p>
            <a:r>
              <a:rPr lang="en-US" altLang="ko-KR" sz="1200" dirty="0"/>
              <a:t>        Revoked partitions (owned - assigned):     []</a:t>
            </a:r>
          </a:p>
          <a:p>
            <a:endParaRPr lang="en-US" altLang="ko-KR" sz="1200" dirty="0"/>
          </a:p>
          <a:p>
            <a:r>
              <a:rPr lang="en-US" altLang="ko-KR" sz="1200" dirty="0"/>
              <a:t> New active tasks: [0_1, 0_0]</a:t>
            </a:r>
          </a:p>
          <a:p>
            <a:r>
              <a:rPr lang="en-US" altLang="ko-KR" sz="1200" dirty="0"/>
              <a:t>        New standby tasks: []</a:t>
            </a:r>
          </a:p>
          <a:p>
            <a:r>
              <a:rPr lang="en-US" altLang="ko-KR" sz="1200" dirty="0"/>
              <a:t>        Existing active tasks: []</a:t>
            </a:r>
          </a:p>
          <a:p>
            <a:r>
              <a:rPr lang="en-US" altLang="ko-KR" sz="1200" dirty="0"/>
              <a:t>        Existing standby tasks: []</a:t>
            </a:r>
          </a:p>
        </p:txBody>
      </p:sp>
      <p:sp>
        <p:nvSpPr>
          <p:cNvPr id="6" name="제목 3">
            <a:extLst>
              <a:ext uri="{FF2B5EF4-FFF2-40B4-BE49-F238E27FC236}">
                <a16:creationId xmlns:a16="http://schemas.microsoft.com/office/drawing/2014/main" id="{0C57D393-6AF8-4264-B4FD-81DCE9780C79}"/>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7" name="TextBox 6">
            <a:extLst>
              <a:ext uri="{FF2B5EF4-FFF2-40B4-BE49-F238E27FC236}">
                <a16:creationId xmlns:a16="http://schemas.microsoft.com/office/drawing/2014/main" id="{FCB4671E-7554-455E-ABC1-5D8C861DF45D}"/>
              </a:ext>
            </a:extLst>
          </p:cNvPr>
          <p:cNvSpPr txBox="1"/>
          <p:nvPr/>
        </p:nvSpPr>
        <p:spPr>
          <a:xfrm>
            <a:off x="2738783" y="1421050"/>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8" name="TextBox 7">
            <a:extLst>
              <a:ext uri="{FF2B5EF4-FFF2-40B4-BE49-F238E27FC236}">
                <a16:creationId xmlns:a16="http://schemas.microsoft.com/office/drawing/2014/main" id="{7194CF30-1D59-4984-ABA8-E91337F98670}"/>
              </a:ext>
            </a:extLst>
          </p:cNvPr>
          <p:cNvSpPr txBox="1"/>
          <p:nvPr/>
        </p:nvSpPr>
        <p:spPr>
          <a:xfrm>
            <a:off x="6475312" y="144129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9" name="그룹 8">
            <a:extLst>
              <a:ext uri="{FF2B5EF4-FFF2-40B4-BE49-F238E27FC236}">
                <a16:creationId xmlns:a16="http://schemas.microsoft.com/office/drawing/2014/main" id="{CF267DD9-D408-4230-B7E5-C17F0F08028A}"/>
              </a:ext>
            </a:extLst>
          </p:cNvPr>
          <p:cNvGrpSpPr/>
          <p:nvPr/>
        </p:nvGrpSpPr>
        <p:grpSpPr>
          <a:xfrm>
            <a:off x="3103429" y="1964253"/>
            <a:ext cx="6345653" cy="2529358"/>
            <a:chOff x="5579501" y="2372320"/>
            <a:chExt cx="6345653" cy="2529358"/>
          </a:xfrm>
        </p:grpSpPr>
        <p:sp>
          <p:nvSpPr>
            <p:cNvPr id="10" name="순서도: 대체 처리 9">
              <a:extLst>
                <a:ext uri="{FF2B5EF4-FFF2-40B4-BE49-F238E27FC236}">
                  <a16:creationId xmlns:a16="http://schemas.microsoft.com/office/drawing/2014/main" id="{69761DBD-04DB-4E6C-8001-34FDD30C6FC1}"/>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218B7557-1434-43FE-9774-CDFDF7FF7E89}"/>
                </a:ext>
              </a:extLst>
            </p:cNvPr>
            <p:cNvGrpSpPr/>
            <p:nvPr/>
          </p:nvGrpSpPr>
          <p:grpSpPr>
            <a:xfrm>
              <a:off x="5662699" y="2605883"/>
              <a:ext cx="1642187" cy="911550"/>
              <a:chOff x="6456783" y="721307"/>
              <a:chExt cx="1642187" cy="911550"/>
            </a:xfrm>
          </p:grpSpPr>
          <p:sp>
            <p:nvSpPr>
              <p:cNvPr id="23" name="사각형: 둥근 모서리 22">
                <a:extLst>
                  <a:ext uri="{FF2B5EF4-FFF2-40B4-BE49-F238E27FC236}">
                    <a16:creationId xmlns:a16="http://schemas.microsoft.com/office/drawing/2014/main" id="{1610BE44-5726-4040-9E17-3D663C9E3C1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대체 처리 23">
                <a:extLst>
                  <a:ext uri="{FF2B5EF4-FFF2-40B4-BE49-F238E27FC236}">
                    <a16:creationId xmlns:a16="http://schemas.microsoft.com/office/drawing/2014/main" id="{84BCB10D-6651-4D85-97F1-C27527F63E0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5" name="순서도: 대체 처리 24">
                <a:extLst>
                  <a:ext uri="{FF2B5EF4-FFF2-40B4-BE49-F238E27FC236}">
                    <a16:creationId xmlns:a16="http://schemas.microsoft.com/office/drawing/2014/main" id="{0DC5831B-8C84-44C5-B090-5379609B9DE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2" name="그룹 11">
              <a:extLst>
                <a:ext uri="{FF2B5EF4-FFF2-40B4-BE49-F238E27FC236}">
                  <a16:creationId xmlns:a16="http://schemas.microsoft.com/office/drawing/2014/main" id="{73698F1A-D2AF-4C9D-B68C-FF85CC420390}"/>
                </a:ext>
              </a:extLst>
            </p:cNvPr>
            <p:cNvGrpSpPr/>
            <p:nvPr/>
          </p:nvGrpSpPr>
          <p:grpSpPr>
            <a:xfrm>
              <a:off x="5662699" y="3656620"/>
              <a:ext cx="1642187" cy="911550"/>
              <a:chOff x="6456783" y="721307"/>
              <a:chExt cx="1642187" cy="911550"/>
            </a:xfrm>
          </p:grpSpPr>
          <p:sp>
            <p:nvSpPr>
              <p:cNvPr id="20" name="사각형: 둥근 모서리 19">
                <a:extLst>
                  <a:ext uri="{FF2B5EF4-FFF2-40B4-BE49-F238E27FC236}">
                    <a16:creationId xmlns:a16="http://schemas.microsoft.com/office/drawing/2014/main" id="{F0EF15B7-0A96-44FA-B497-1604896314C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55D24386-D0FA-43D3-88C8-738EC206108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AD216E77-97F2-4DCC-A08E-49C2131DECC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3" name="사각형: 둥근 모서리 12">
              <a:extLst>
                <a:ext uri="{FF2B5EF4-FFF2-40B4-BE49-F238E27FC236}">
                  <a16:creationId xmlns:a16="http://schemas.microsoft.com/office/drawing/2014/main" id="{CCFB5847-725E-4095-9F50-7162C2324BD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4" name="그룹 13">
              <a:extLst>
                <a:ext uri="{FF2B5EF4-FFF2-40B4-BE49-F238E27FC236}">
                  <a16:creationId xmlns:a16="http://schemas.microsoft.com/office/drawing/2014/main" id="{0A894C1C-5B60-42C7-8C69-B8156D9AAAF8}"/>
                </a:ext>
              </a:extLst>
            </p:cNvPr>
            <p:cNvGrpSpPr/>
            <p:nvPr/>
          </p:nvGrpSpPr>
          <p:grpSpPr>
            <a:xfrm>
              <a:off x="8111732" y="2981829"/>
              <a:ext cx="3696859" cy="1754198"/>
              <a:chOff x="6456783" y="721307"/>
              <a:chExt cx="1642187" cy="911550"/>
            </a:xfrm>
          </p:grpSpPr>
          <p:sp>
            <p:nvSpPr>
              <p:cNvPr id="17" name="사각형: 둥근 모서리 16">
                <a:extLst>
                  <a:ext uri="{FF2B5EF4-FFF2-40B4-BE49-F238E27FC236}">
                    <a16:creationId xmlns:a16="http://schemas.microsoft.com/office/drawing/2014/main" id="{E4C56729-5D5C-4D26-8D83-0685A30183E5}"/>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8" name="순서도: 대체 처리 17">
                <a:extLst>
                  <a:ext uri="{FF2B5EF4-FFF2-40B4-BE49-F238E27FC236}">
                    <a16:creationId xmlns:a16="http://schemas.microsoft.com/office/drawing/2014/main" id="{C54AC36A-DB6E-47A1-A758-9F96D8D8F07C}"/>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9" name="순서도: 대체 처리 18">
                <a:extLst>
                  <a:ext uri="{FF2B5EF4-FFF2-40B4-BE49-F238E27FC236}">
                    <a16:creationId xmlns:a16="http://schemas.microsoft.com/office/drawing/2014/main" id="{D246F4E0-BD25-401D-AC28-782C62B7FA1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5" name="직선 화살표 연결선 14">
              <a:extLst>
                <a:ext uri="{FF2B5EF4-FFF2-40B4-BE49-F238E27FC236}">
                  <a16:creationId xmlns:a16="http://schemas.microsoft.com/office/drawing/2014/main" id="{756991DF-0A7A-4FD8-9D7F-B9AEE18562E0}"/>
                </a:ext>
              </a:extLst>
            </p:cNvPr>
            <p:cNvCxnSpPr>
              <a:cxnSpLocks/>
              <a:stCxn id="25" idx="3"/>
              <a:endCxn id="18"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6EF9CAA-739D-4B4C-B878-3AE599A72C0E}"/>
                </a:ext>
              </a:extLst>
            </p:cNvPr>
            <p:cNvCxnSpPr>
              <a:cxnSpLocks/>
              <a:stCxn id="22" idx="3"/>
              <a:endCxn id="19"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B36EF8E-6607-4D09-BB45-EA7017B38BA1}"/>
              </a:ext>
            </a:extLst>
          </p:cNvPr>
          <p:cNvSpPr txBox="1"/>
          <p:nvPr/>
        </p:nvSpPr>
        <p:spPr>
          <a:xfrm>
            <a:off x="5954751" y="4293425"/>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7" name="TextBox 26">
            <a:extLst>
              <a:ext uri="{FF2B5EF4-FFF2-40B4-BE49-F238E27FC236}">
                <a16:creationId xmlns:a16="http://schemas.microsoft.com/office/drawing/2014/main" id="{15AFDEA1-A1F5-487D-859B-603570D9641A}"/>
              </a:ext>
            </a:extLst>
          </p:cNvPr>
          <p:cNvSpPr txBox="1"/>
          <p:nvPr/>
        </p:nvSpPr>
        <p:spPr>
          <a:xfrm rot="19704303">
            <a:off x="3121325" y="4772006"/>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8" name="TextBox 27">
            <a:extLst>
              <a:ext uri="{FF2B5EF4-FFF2-40B4-BE49-F238E27FC236}">
                <a16:creationId xmlns:a16="http://schemas.microsoft.com/office/drawing/2014/main" id="{15988B7C-67C8-49E2-BAB3-3EEAD642E91A}"/>
              </a:ext>
            </a:extLst>
          </p:cNvPr>
          <p:cNvSpPr txBox="1"/>
          <p:nvPr/>
        </p:nvSpPr>
        <p:spPr>
          <a:xfrm>
            <a:off x="5954751" y="4653560"/>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9" name="순서도: 대체 처리 28">
            <a:extLst>
              <a:ext uri="{FF2B5EF4-FFF2-40B4-BE49-F238E27FC236}">
                <a16:creationId xmlns:a16="http://schemas.microsoft.com/office/drawing/2014/main" id="{9041A7B9-2EE0-4520-8275-38A1566ECB8B}"/>
              </a:ext>
            </a:extLst>
          </p:cNvPr>
          <p:cNvSpPr/>
          <p:nvPr/>
        </p:nvSpPr>
        <p:spPr>
          <a:xfrm>
            <a:off x="10115143" y="196775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42485BAB-400A-4FAE-8780-0DF3750CF381}"/>
              </a:ext>
            </a:extLst>
          </p:cNvPr>
          <p:cNvGrpSpPr/>
          <p:nvPr/>
        </p:nvGrpSpPr>
        <p:grpSpPr>
          <a:xfrm>
            <a:off x="10198342" y="2167699"/>
            <a:ext cx="1642187" cy="911550"/>
            <a:chOff x="6456783" y="721307"/>
            <a:chExt cx="1642187" cy="911550"/>
          </a:xfrm>
        </p:grpSpPr>
        <p:sp>
          <p:nvSpPr>
            <p:cNvPr id="31" name="사각형: 둥근 모서리 30">
              <a:extLst>
                <a:ext uri="{FF2B5EF4-FFF2-40B4-BE49-F238E27FC236}">
                  <a16:creationId xmlns:a16="http://schemas.microsoft.com/office/drawing/2014/main" id="{C9EC0E82-6D4D-423D-832E-124BF7AF409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대체 처리 31">
              <a:extLst>
                <a:ext uri="{FF2B5EF4-FFF2-40B4-BE49-F238E27FC236}">
                  <a16:creationId xmlns:a16="http://schemas.microsoft.com/office/drawing/2014/main" id="{0E0EF94C-7814-44F5-B7F9-9748CCD03B0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33" name="순서도: 대체 처리 32">
              <a:extLst>
                <a:ext uri="{FF2B5EF4-FFF2-40B4-BE49-F238E27FC236}">
                  <a16:creationId xmlns:a16="http://schemas.microsoft.com/office/drawing/2014/main" id="{41755B53-8BFA-4D13-A3BE-0B11A9E5A42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34" name="TextBox 33">
            <a:extLst>
              <a:ext uri="{FF2B5EF4-FFF2-40B4-BE49-F238E27FC236}">
                <a16:creationId xmlns:a16="http://schemas.microsoft.com/office/drawing/2014/main" id="{09701D86-7EF8-472C-A754-FED0AD941E4B}"/>
              </a:ext>
            </a:extLst>
          </p:cNvPr>
          <p:cNvSpPr txBox="1"/>
          <p:nvPr/>
        </p:nvSpPr>
        <p:spPr>
          <a:xfrm>
            <a:off x="9786110" y="1457135"/>
            <a:ext cx="2560316" cy="369332"/>
          </a:xfrm>
          <a:prstGeom prst="rect">
            <a:avLst/>
          </a:prstGeom>
          <a:noFill/>
        </p:spPr>
        <p:txBody>
          <a:bodyPr wrap="none" rtlCol="0">
            <a:spAutoFit/>
          </a:bodyPr>
          <a:lstStyle/>
          <a:p>
            <a:r>
              <a:rPr lang="en-US" altLang="ko-KR" dirty="0" err="1"/>
              <a:t>javatopic</a:t>
            </a:r>
            <a:r>
              <a:rPr lang="en-US" altLang="ko-KR" dirty="0"/>
              <a:t> : 1 partition</a:t>
            </a:r>
          </a:p>
        </p:txBody>
      </p:sp>
      <p:cxnSp>
        <p:nvCxnSpPr>
          <p:cNvPr id="35" name="직선 화살표 연결선 34">
            <a:extLst>
              <a:ext uri="{FF2B5EF4-FFF2-40B4-BE49-F238E27FC236}">
                <a16:creationId xmlns:a16="http://schemas.microsoft.com/office/drawing/2014/main" id="{CDD9D815-ED67-4E87-85AB-D318CF231D57}"/>
              </a:ext>
            </a:extLst>
          </p:cNvPr>
          <p:cNvCxnSpPr>
            <a:cxnSpLocks/>
            <a:stCxn id="18" idx="3"/>
            <a:endCxn id="29" idx="1"/>
          </p:cNvCxnSpPr>
          <p:nvPr/>
        </p:nvCxnSpPr>
        <p:spPr>
          <a:xfrm flipV="1">
            <a:off x="9124222" y="268758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6944DB8C-BE8D-4C8C-B548-AE843C4530B2}"/>
              </a:ext>
            </a:extLst>
          </p:cNvPr>
          <p:cNvCxnSpPr>
            <a:cxnSpLocks/>
            <a:stCxn id="19" idx="3"/>
            <a:endCxn id="29" idx="1"/>
          </p:cNvCxnSpPr>
          <p:nvPr/>
        </p:nvCxnSpPr>
        <p:spPr>
          <a:xfrm flipV="1">
            <a:off x="9124222" y="268758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75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C667B-8EF3-4B0F-95DE-571D302AEC82}"/>
              </a:ext>
            </a:extLst>
          </p:cNvPr>
          <p:cNvSpPr txBox="1"/>
          <p:nvPr/>
        </p:nvSpPr>
        <p:spPr>
          <a:xfrm>
            <a:off x="308521" y="3831813"/>
            <a:ext cx="8619667" cy="1785104"/>
          </a:xfrm>
          <a:prstGeom prst="rect">
            <a:avLst/>
          </a:prstGeom>
          <a:solidFill>
            <a:schemeClr val="bg1"/>
          </a:solidFill>
          <a:ln>
            <a:solidFill>
              <a:srgbClr val="0000FF"/>
            </a:solidFill>
          </a:ln>
        </p:spPr>
        <p:txBody>
          <a:bodyPr wrap="none" rtlCol="0">
            <a:spAutoFit/>
          </a:bodyPr>
          <a:lstStyle/>
          <a:p>
            <a:r>
              <a:rPr lang="en-US" altLang="ko-KR" sz="1100" dirty="0"/>
              <a:t>[Consumer </a:t>
            </a:r>
            <a:r>
              <a:rPr lang="en-US" altLang="ko-KR" sz="1100" dirty="0" err="1"/>
              <a:t>clientId</a:t>
            </a:r>
            <a:r>
              <a:rPr lang="en-US" altLang="ko-KR" sz="1100" dirty="0"/>
              <a:t>=streams-testpipe-63e2d171-28c1-4f63-8839-8dc5fa76736c-</a:t>
            </a:r>
            <a:r>
              <a:rPr lang="en-US" altLang="ko-KR" sz="1100" b="1" dirty="0"/>
              <a:t>StreamThread-1-</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 </a:t>
            </a:r>
          </a:p>
          <a:p>
            <a:r>
              <a:rPr lang="en-US" altLang="ko-KR" sz="1100" dirty="0"/>
              <a:t>         Assigned partitions:                       </a:t>
            </a:r>
            <a:r>
              <a:rPr lang="en-US" altLang="ko-KR" sz="1100" b="1" dirty="0"/>
              <a:t>[kopo-topic-0]</a:t>
            </a:r>
          </a:p>
          <a:p>
            <a:r>
              <a:rPr lang="en-US" altLang="ko-KR" sz="1100" dirty="0"/>
              <a:t>        Current owned partitions:                  []</a:t>
            </a:r>
          </a:p>
          <a:p>
            <a:r>
              <a:rPr lang="en-US" altLang="ko-KR" sz="1100" dirty="0"/>
              <a:t>        Added partitions (assigned - owned):       [kopo-topic-0]</a:t>
            </a:r>
          </a:p>
          <a:p>
            <a:r>
              <a:rPr lang="en-US" altLang="ko-KR" sz="1100" dirty="0"/>
              <a:t>        Revoked partitions (owned - assigned):     []</a:t>
            </a:r>
          </a:p>
          <a:p>
            <a:endParaRPr lang="en-US" altLang="ko-KR" sz="1100" dirty="0"/>
          </a:p>
          <a:p>
            <a:r>
              <a:rPr lang="en-US" altLang="ko-KR" sz="1100" dirty="0"/>
              <a:t>        New active tasks: </a:t>
            </a:r>
            <a:r>
              <a:rPr lang="en-US" altLang="ko-KR" sz="1100" b="1" dirty="0"/>
              <a:t>[0_0]</a:t>
            </a:r>
          </a:p>
          <a:p>
            <a:r>
              <a:rPr lang="en-US" altLang="ko-KR" sz="1100" dirty="0"/>
              <a:t>        New standby tasks: []</a:t>
            </a:r>
          </a:p>
          <a:p>
            <a:r>
              <a:rPr lang="en-US" altLang="ko-KR" sz="1100" dirty="0"/>
              <a:t>        Existing active tasks: []</a:t>
            </a:r>
          </a:p>
          <a:p>
            <a:r>
              <a:rPr lang="en-US" altLang="ko-KR" sz="1100" dirty="0"/>
              <a:t>        Existing standby tasks: []</a:t>
            </a:r>
            <a:endParaRPr lang="ko-KR" altLang="en-US" sz="1100" dirty="0"/>
          </a:p>
        </p:txBody>
      </p:sp>
      <p:sp>
        <p:nvSpPr>
          <p:cNvPr id="5" name="TextBox 4">
            <a:extLst>
              <a:ext uri="{FF2B5EF4-FFF2-40B4-BE49-F238E27FC236}">
                <a16:creationId xmlns:a16="http://schemas.microsoft.com/office/drawing/2014/main" id="{59320A51-312F-4599-B739-708804065485}"/>
              </a:ext>
            </a:extLst>
          </p:cNvPr>
          <p:cNvSpPr txBox="1"/>
          <p:nvPr/>
        </p:nvSpPr>
        <p:spPr>
          <a:xfrm>
            <a:off x="3572333" y="5011341"/>
            <a:ext cx="8619667" cy="1846659"/>
          </a:xfrm>
          <a:prstGeom prst="rect">
            <a:avLst/>
          </a:prstGeom>
          <a:solidFill>
            <a:schemeClr val="bg1"/>
          </a:solidFill>
          <a:ln>
            <a:solidFill>
              <a:srgbClr val="0000FF"/>
            </a:solidFill>
          </a:ln>
        </p:spPr>
        <p:txBody>
          <a:bodyPr wrap="none" rtlCol="0">
            <a:spAutoFit/>
          </a:bodyPr>
          <a:lstStyle>
            <a:defPPr>
              <a:defRPr lang="en-US"/>
            </a:defPPr>
            <a:lvl1pPr>
              <a:defRPr sz="1200"/>
            </a:lvl1pPr>
          </a:lstStyle>
          <a:p>
            <a:r>
              <a:rPr lang="en-US" altLang="ko-KR" sz="1100" dirty="0"/>
              <a:t> [Consumer </a:t>
            </a:r>
            <a:r>
              <a:rPr lang="en-US" altLang="ko-KR" sz="1100" dirty="0" err="1"/>
              <a:t>clientId</a:t>
            </a:r>
            <a:r>
              <a:rPr lang="en-US" altLang="ko-KR" sz="1100" dirty="0"/>
              <a:t>=streams-testpipe-63e2d171-28c1-4f63-8839-8dc5fa76736c-</a:t>
            </a:r>
            <a:r>
              <a:rPr lang="en-US" altLang="ko-KR" sz="1100" b="1" dirty="0"/>
              <a:t>StreamThread-2</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a:t>
            </a:r>
          </a:p>
          <a:p>
            <a:r>
              <a:rPr lang="en-US" altLang="ko-KR" sz="1100" dirty="0"/>
              <a:t>        Assigned partitions:                       </a:t>
            </a:r>
            <a:r>
              <a:rPr lang="en-US" altLang="ko-KR" sz="1100" b="1" dirty="0"/>
              <a:t>[kopo-topic-1]</a:t>
            </a:r>
          </a:p>
          <a:p>
            <a:r>
              <a:rPr lang="en-US" altLang="ko-KR" sz="1100" dirty="0"/>
              <a:t>        Current owned partitions:                  []</a:t>
            </a:r>
          </a:p>
          <a:p>
            <a:r>
              <a:rPr lang="en-US" altLang="ko-KR" sz="1100" dirty="0"/>
              <a:t>        Added partitions (assigned - owned):       [kopo-topic-1]</a:t>
            </a:r>
          </a:p>
          <a:p>
            <a:r>
              <a:rPr lang="en-US" altLang="ko-KR" sz="1100" dirty="0"/>
              <a:t>        Revoked partitions (owned - assigned):     []</a:t>
            </a:r>
          </a:p>
          <a:p>
            <a:endParaRPr lang="en-US" altLang="ko-KR" sz="1100" dirty="0"/>
          </a:p>
          <a:p>
            <a:r>
              <a:rPr lang="en-US" altLang="ko-KR" sz="1100" dirty="0"/>
              <a:t>        New active tasks: </a:t>
            </a:r>
            <a:r>
              <a:rPr lang="en-US" altLang="ko-KR" sz="1100" b="1" dirty="0"/>
              <a:t>[0_1]</a:t>
            </a:r>
          </a:p>
          <a:p>
            <a:r>
              <a:rPr lang="en-US" altLang="ko-KR" sz="1100" dirty="0"/>
              <a:t>        New standby tasks: []</a:t>
            </a:r>
          </a:p>
          <a:p>
            <a:r>
              <a:rPr lang="en-US" altLang="ko-KR" sz="1100" dirty="0"/>
              <a:t>        Existing active tasks: []</a:t>
            </a:r>
          </a:p>
          <a:p>
            <a:r>
              <a:rPr lang="en-US" altLang="ko-KR" sz="1100" dirty="0"/>
              <a:t>        Existing standby tasks: []</a:t>
            </a:r>
          </a:p>
        </p:txBody>
      </p:sp>
      <p:sp>
        <p:nvSpPr>
          <p:cNvPr id="8" name="제목 3">
            <a:extLst>
              <a:ext uri="{FF2B5EF4-FFF2-40B4-BE49-F238E27FC236}">
                <a16:creationId xmlns:a16="http://schemas.microsoft.com/office/drawing/2014/main" id="{FABEAE31-DCA8-4DA2-B88C-EDFBBD430DF7}"/>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9" name="TextBox 8">
            <a:extLst>
              <a:ext uri="{FF2B5EF4-FFF2-40B4-BE49-F238E27FC236}">
                <a16:creationId xmlns:a16="http://schemas.microsoft.com/office/drawing/2014/main" id="{12CAB52F-9EE1-40A9-A53D-CD8D0A7D9710}"/>
              </a:ext>
            </a:extLst>
          </p:cNvPr>
          <p:cNvSpPr txBox="1"/>
          <p:nvPr/>
        </p:nvSpPr>
        <p:spPr>
          <a:xfrm rot="19704303">
            <a:off x="59895" y="3564658"/>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TextBox 9">
            <a:extLst>
              <a:ext uri="{FF2B5EF4-FFF2-40B4-BE49-F238E27FC236}">
                <a16:creationId xmlns:a16="http://schemas.microsoft.com/office/drawing/2014/main" id="{F8645EFE-D973-4749-B291-CEEA84C63085}"/>
              </a:ext>
            </a:extLst>
          </p:cNvPr>
          <p:cNvSpPr txBox="1"/>
          <p:nvPr/>
        </p:nvSpPr>
        <p:spPr>
          <a:xfrm rot="19704303">
            <a:off x="3323707" y="4785951"/>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33" name="그룹 32">
            <a:extLst>
              <a:ext uri="{FF2B5EF4-FFF2-40B4-BE49-F238E27FC236}">
                <a16:creationId xmlns:a16="http://schemas.microsoft.com/office/drawing/2014/main" id="{C3E0E764-ED9C-4A8F-9CA7-6250E29962F4}"/>
              </a:ext>
            </a:extLst>
          </p:cNvPr>
          <p:cNvGrpSpPr/>
          <p:nvPr/>
        </p:nvGrpSpPr>
        <p:grpSpPr>
          <a:xfrm>
            <a:off x="2776799" y="988274"/>
            <a:ext cx="7344465" cy="2644231"/>
            <a:chOff x="2776799" y="988274"/>
            <a:chExt cx="7344465" cy="2644231"/>
          </a:xfrm>
        </p:grpSpPr>
        <p:sp>
          <p:nvSpPr>
            <p:cNvPr id="12" name="순서도: 대체 처리 11">
              <a:extLst>
                <a:ext uri="{FF2B5EF4-FFF2-40B4-BE49-F238E27FC236}">
                  <a16:creationId xmlns:a16="http://schemas.microsoft.com/office/drawing/2014/main" id="{DD3CE54C-E1E4-405E-B411-3FE227033D85}"/>
                </a:ext>
              </a:extLst>
            </p:cNvPr>
            <p:cNvSpPr/>
            <p:nvPr/>
          </p:nvSpPr>
          <p:spPr>
            <a:xfrm>
              <a:off x="2776799" y="988274"/>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F3CFB7E-2734-469A-A6F5-EDB8A1488DD8}"/>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5CF3942A-0F04-47F0-99C6-7B44713D4C0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92B5EAA-CB92-4E18-AD6B-153CF50A8AD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637F0E6A-6CA4-4BF7-9B20-6195467132E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4" name="그룹 13">
              <a:extLst>
                <a:ext uri="{FF2B5EF4-FFF2-40B4-BE49-F238E27FC236}">
                  <a16:creationId xmlns:a16="http://schemas.microsoft.com/office/drawing/2014/main" id="{A69708F5-3D86-41E5-AC30-5AA8EB46DEE8}"/>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3D976258-3B79-498E-AC1B-75337DA996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23E57F4-1B7E-4E71-A24A-D0E087BD1D5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E6C95EE-1031-4D65-A8F6-B199978F28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5" name="사각형: 둥근 모서리 14">
              <a:extLst>
                <a:ext uri="{FF2B5EF4-FFF2-40B4-BE49-F238E27FC236}">
                  <a16:creationId xmlns:a16="http://schemas.microsoft.com/office/drawing/2014/main" id="{17438601-A00D-43BF-805A-9125FD2ECE8F}"/>
                </a:ext>
              </a:extLst>
            </p:cNvPr>
            <p:cNvSpPr/>
            <p:nvPr/>
          </p:nvSpPr>
          <p:spPr>
            <a:xfrm>
              <a:off x="5175581" y="1026334"/>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9" name="사각형: 둥근 모서리 18">
              <a:extLst>
                <a:ext uri="{FF2B5EF4-FFF2-40B4-BE49-F238E27FC236}">
                  <a16:creationId xmlns:a16="http://schemas.microsoft.com/office/drawing/2014/main" id="{14EA2FC2-3522-4B81-9BB5-59B5117DF43A}"/>
                </a:ext>
              </a:extLst>
            </p:cNvPr>
            <p:cNvSpPr/>
            <p:nvPr/>
          </p:nvSpPr>
          <p:spPr>
            <a:xfrm>
              <a:off x="5286177" y="1549704"/>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0" name="순서도: 대체 처리 19">
              <a:extLst>
                <a:ext uri="{FF2B5EF4-FFF2-40B4-BE49-F238E27FC236}">
                  <a16:creationId xmlns:a16="http://schemas.microsoft.com/office/drawing/2014/main" id="{63E70DE8-A15C-406B-AE0B-5D07B7030901}"/>
                </a:ext>
              </a:extLst>
            </p:cNvPr>
            <p:cNvSpPr/>
            <p:nvPr/>
          </p:nvSpPr>
          <p:spPr>
            <a:xfrm>
              <a:off x="5434961" y="1974647"/>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FEF50A4-9240-4AD0-926B-7AEC98DA6159}"/>
                </a:ext>
              </a:extLst>
            </p:cNvPr>
            <p:cNvCxnSpPr>
              <a:cxnSpLocks/>
              <a:stCxn id="27" idx="3"/>
              <a:endCxn id="20" idx="1"/>
            </p:cNvCxnSpPr>
            <p:nvPr/>
          </p:nvCxnSpPr>
          <p:spPr>
            <a:xfrm>
              <a:off x="4396437" y="1909931"/>
              <a:ext cx="1038524" cy="2367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120A91C-1821-4F2E-B50A-92E2D8CB470D}"/>
                </a:ext>
              </a:extLst>
            </p:cNvPr>
            <p:cNvCxnSpPr>
              <a:cxnSpLocks/>
              <a:stCxn id="24" idx="3"/>
              <a:endCxn id="21" idx="1"/>
            </p:cNvCxnSpPr>
            <p:nvPr/>
          </p:nvCxnSpPr>
          <p:spPr>
            <a:xfrm>
              <a:off x="4396437" y="2960668"/>
              <a:ext cx="1048159" cy="12928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B86F06-4972-4E83-B02B-898F75AAE206}"/>
                </a:ext>
              </a:extLst>
            </p:cNvPr>
            <p:cNvSpPr txBox="1"/>
            <p:nvPr/>
          </p:nvSpPr>
          <p:spPr>
            <a:xfrm>
              <a:off x="5614902" y="3355506"/>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2</a:t>
              </a:r>
              <a:r>
                <a:rPr lang="en-US" altLang="ko-KR" sz="1200" dirty="0"/>
                <a:t>);</a:t>
              </a:r>
              <a:endParaRPr lang="ko-KR" altLang="en-US" sz="1200" dirty="0"/>
            </a:p>
          </p:txBody>
        </p:sp>
        <p:sp>
          <p:nvSpPr>
            <p:cNvPr id="31" name="사각형: 둥근 모서리 30">
              <a:extLst>
                <a:ext uri="{FF2B5EF4-FFF2-40B4-BE49-F238E27FC236}">
                  <a16:creationId xmlns:a16="http://schemas.microsoft.com/office/drawing/2014/main" id="{8DAFD11C-1321-45C6-8EC5-BF17E0D87EA2}"/>
                </a:ext>
              </a:extLst>
            </p:cNvPr>
            <p:cNvSpPr/>
            <p:nvPr/>
          </p:nvSpPr>
          <p:spPr>
            <a:xfrm>
              <a:off x="5293977" y="2502446"/>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714770CA-7B87-4478-8EE2-224FD30C9880}"/>
                </a:ext>
              </a:extLst>
            </p:cNvPr>
            <p:cNvSpPr/>
            <p:nvPr/>
          </p:nvSpPr>
          <p:spPr>
            <a:xfrm>
              <a:off x="5444596" y="2917923"/>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34" name="TextBox 33">
            <a:extLst>
              <a:ext uri="{FF2B5EF4-FFF2-40B4-BE49-F238E27FC236}">
                <a16:creationId xmlns:a16="http://schemas.microsoft.com/office/drawing/2014/main" id="{5A845377-35A2-4F7E-9213-DCB5CCD2EA64}"/>
              </a:ext>
            </a:extLst>
          </p:cNvPr>
          <p:cNvSpPr txBox="1"/>
          <p:nvPr/>
        </p:nvSpPr>
        <p:spPr>
          <a:xfrm>
            <a:off x="9279130" y="1058586"/>
            <a:ext cx="1341201" cy="646331"/>
          </a:xfrm>
          <a:prstGeom prst="rect">
            <a:avLst/>
          </a:prstGeom>
          <a:noFill/>
        </p:spPr>
        <p:txBody>
          <a:bodyPr wrap="none" rtlCol="0">
            <a:spAutoFit/>
          </a:bodyPr>
          <a:lstStyle/>
          <a:p>
            <a:r>
              <a:rPr lang="en-US" altLang="ko-KR" dirty="0"/>
              <a:t>2 Threads</a:t>
            </a:r>
          </a:p>
          <a:p>
            <a:r>
              <a:rPr lang="en-US" altLang="ko-KR" dirty="0"/>
              <a:t>(w/ 1 Task)</a:t>
            </a:r>
          </a:p>
        </p:txBody>
      </p:sp>
    </p:spTree>
    <p:extLst>
      <p:ext uri="{BB962C8B-B14F-4D97-AF65-F5344CB8AC3E}">
        <p14:creationId xmlns:p14="http://schemas.microsoft.com/office/powerpoint/2010/main" val="571986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2D4920-0258-4A54-8163-3E12365237B7}"/>
              </a:ext>
            </a:extLst>
          </p:cNvPr>
          <p:cNvSpPr txBox="1"/>
          <p:nvPr/>
        </p:nvSpPr>
        <p:spPr>
          <a:xfrm>
            <a:off x="8337144" y="4661271"/>
            <a:ext cx="1677062" cy="369332"/>
          </a:xfrm>
          <a:prstGeom prst="rect">
            <a:avLst/>
          </a:prstGeom>
          <a:noFill/>
        </p:spPr>
        <p:txBody>
          <a:bodyPr wrap="none" rtlCol="0">
            <a:spAutoFit/>
          </a:bodyPr>
          <a:lstStyle/>
          <a:p>
            <a:r>
              <a:rPr lang="en-US" altLang="ko-KR" dirty="0"/>
              <a:t>run +1 process</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grpSp>
        <p:nvGrpSpPr>
          <p:cNvPr id="10" name="그룹 9">
            <a:extLst>
              <a:ext uri="{FF2B5EF4-FFF2-40B4-BE49-F238E27FC236}">
                <a16:creationId xmlns:a16="http://schemas.microsoft.com/office/drawing/2014/main" id="{104BCB9B-A01E-4E67-BAFA-48D1827BEACD}"/>
              </a:ext>
            </a:extLst>
          </p:cNvPr>
          <p:cNvGrpSpPr/>
          <p:nvPr/>
        </p:nvGrpSpPr>
        <p:grpSpPr>
          <a:xfrm>
            <a:off x="2484061" y="1123978"/>
            <a:ext cx="6905144" cy="2531179"/>
            <a:chOff x="2776799" y="988274"/>
            <a:chExt cx="6905144" cy="2531179"/>
          </a:xfrm>
        </p:grpSpPr>
        <p:sp>
          <p:nvSpPr>
            <p:cNvPr id="11" name="순서도: 대체 처리 10">
              <a:extLst>
                <a:ext uri="{FF2B5EF4-FFF2-40B4-BE49-F238E27FC236}">
                  <a16:creationId xmlns:a16="http://schemas.microsoft.com/office/drawing/2014/main" id="{0113E7C1-7D81-4A19-8593-112E0AD77F3B}"/>
                </a:ext>
              </a:extLst>
            </p:cNvPr>
            <p:cNvSpPr/>
            <p:nvPr/>
          </p:nvSpPr>
          <p:spPr>
            <a:xfrm>
              <a:off x="2776799" y="988274"/>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6339A105-A1F9-46BF-BA46-F710D4216841}"/>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DC9A81F6-AA73-4372-B251-4460B38922ED}"/>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06E902D6-6FC4-41F6-B69F-1F22F6E3F183}"/>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10DAAA08-6C07-4BE5-AE12-672BF38D6470}"/>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9539DFC7-E048-4F57-BF25-2825073CC531}"/>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70242058-071F-4BDC-BCAB-95B533491427}"/>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830E794-D566-45C9-B859-3BE1EBC1D080}"/>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CC534C6-3E69-476C-8FD0-42BE09501811}"/>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4" name="사각형: 둥근 모서리 13">
              <a:extLst>
                <a:ext uri="{FF2B5EF4-FFF2-40B4-BE49-F238E27FC236}">
                  <a16:creationId xmlns:a16="http://schemas.microsoft.com/office/drawing/2014/main" id="{EC29BE45-FDBB-4CF3-B973-83E16F350E31}"/>
                </a:ext>
              </a:extLst>
            </p:cNvPr>
            <p:cNvSpPr/>
            <p:nvPr/>
          </p:nvSpPr>
          <p:spPr>
            <a:xfrm>
              <a:off x="5175581" y="1026334"/>
              <a:ext cx="3054019" cy="211202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5" name="사각형: 둥근 모서리 14">
              <a:extLst>
                <a:ext uri="{FF2B5EF4-FFF2-40B4-BE49-F238E27FC236}">
                  <a16:creationId xmlns:a16="http://schemas.microsoft.com/office/drawing/2014/main" id="{E3E0EBF8-382C-414B-B1D6-33C4CE4E8270}"/>
                </a:ext>
              </a:extLst>
            </p:cNvPr>
            <p:cNvSpPr/>
            <p:nvPr/>
          </p:nvSpPr>
          <p:spPr>
            <a:xfrm>
              <a:off x="5286178" y="1549704"/>
              <a:ext cx="2768762" cy="1404562"/>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6" name="순서도: 대체 처리 15">
              <a:extLst>
                <a:ext uri="{FF2B5EF4-FFF2-40B4-BE49-F238E27FC236}">
                  <a16:creationId xmlns:a16="http://schemas.microsoft.com/office/drawing/2014/main" id="{9BCAD514-C40C-4CDA-BB57-5601B14DC5D8}"/>
                </a:ext>
              </a:extLst>
            </p:cNvPr>
            <p:cNvSpPr/>
            <p:nvPr/>
          </p:nvSpPr>
          <p:spPr>
            <a:xfrm>
              <a:off x="5434961" y="197464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30901B4-43E3-412C-BC78-70D0660ED59D}"/>
                </a:ext>
              </a:extLst>
            </p:cNvPr>
            <p:cNvCxnSpPr>
              <a:cxnSpLocks/>
              <a:stCxn id="27" idx="3"/>
              <a:endCxn id="16" idx="1"/>
            </p:cNvCxnSpPr>
            <p:nvPr/>
          </p:nvCxnSpPr>
          <p:spPr>
            <a:xfrm>
              <a:off x="4396437" y="1909931"/>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0E95328-7DB7-4CEE-9D8D-C10C209D55A8}"/>
                </a:ext>
              </a:extLst>
            </p:cNvPr>
            <p:cNvCxnSpPr>
              <a:cxnSpLocks/>
              <a:stCxn id="24" idx="3"/>
              <a:endCxn id="21" idx="1"/>
            </p:cNvCxnSpPr>
            <p:nvPr/>
          </p:nvCxnSpPr>
          <p:spPr>
            <a:xfrm flipV="1">
              <a:off x="4396437" y="2608551"/>
              <a:ext cx="1038523" cy="352117"/>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5E33A4-0A1C-4318-97D3-5358035B30FB}"/>
                </a:ext>
              </a:extLst>
            </p:cNvPr>
            <p:cNvSpPr txBox="1"/>
            <p:nvPr/>
          </p:nvSpPr>
          <p:spPr>
            <a:xfrm>
              <a:off x="5175581" y="3242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1" name="순서도: 대체 처리 20">
              <a:extLst>
                <a:ext uri="{FF2B5EF4-FFF2-40B4-BE49-F238E27FC236}">
                  <a16:creationId xmlns:a16="http://schemas.microsoft.com/office/drawing/2014/main" id="{81C7AE67-A72A-499F-A6EA-2689821F593D}"/>
                </a:ext>
              </a:extLst>
            </p:cNvPr>
            <p:cNvSpPr/>
            <p:nvPr/>
          </p:nvSpPr>
          <p:spPr>
            <a:xfrm>
              <a:off x="5434960" y="2436521"/>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50" name="순서도: 대체 처리 49">
            <a:extLst>
              <a:ext uri="{FF2B5EF4-FFF2-40B4-BE49-F238E27FC236}">
                <a16:creationId xmlns:a16="http://schemas.microsoft.com/office/drawing/2014/main" id="{90559AE0-C5CD-48FE-9F69-96494CCE4A05}"/>
              </a:ext>
            </a:extLst>
          </p:cNvPr>
          <p:cNvSpPr/>
          <p:nvPr/>
        </p:nvSpPr>
        <p:spPr>
          <a:xfrm>
            <a:off x="2467884" y="4002705"/>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401D6CF8-94E1-4E9D-AC58-82C61A67F510}"/>
              </a:ext>
            </a:extLst>
          </p:cNvPr>
          <p:cNvGrpSpPr/>
          <p:nvPr/>
        </p:nvGrpSpPr>
        <p:grpSpPr>
          <a:xfrm>
            <a:off x="2537863" y="4274328"/>
            <a:ext cx="1642187" cy="911550"/>
            <a:chOff x="6456783" y="721307"/>
            <a:chExt cx="1642187" cy="911550"/>
          </a:xfrm>
        </p:grpSpPr>
        <p:sp>
          <p:nvSpPr>
            <p:cNvPr id="63" name="사각형: 둥근 모서리 62">
              <a:extLst>
                <a:ext uri="{FF2B5EF4-FFF2-40B4-BE49-F238E27FC236}">
                  <a16:creationId xmlns:a16="http://schemas.microsoft.com/office/drawing/2014/main" id="{B18C8853-D8EC-427C-98B0-7A68C5BFF235}"/>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순서도: 대체 처리 63">
              <a:extLst>
                <a:ext uri="{FF2B5EF4-FFF2-40B4-BE49-F238E27FC236}">
                  <a16:creationId xmlns:a16="http://schemas.microsoft.com/office/drawing/2014/main" id="{8404D0D0-71FE-4D1D-8221-36EBC53C5CBB}"/>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5" name="순서도: 대체 처리 64">
              <a:extLst>
                <a:ext uri="{FF2B5EF4-FFF2-40B4-BE49-F238E27FC236}">
                  <a16:creationId xmlns:a16="http://schemas.microsoft.com/office/drawing/2014/main" id="{4BF50FB7-F51B-4049-8525-5E1A8C000C8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52" name="그룹 51">
            <a:extLst>
              <a:ext uri="{FF2B5EF4-FFF2-40B4-BE49-F238E27FC236}">
                <a16:creationId xmlns:a16="http://schemas.microsoft.com/office/drawing/2014/main" id="{A2543C33-9AE1-4844-8468-6989AED62EB1}"/>
              </a:ext>
            </a:extLst>
          </p:cNvPr>
          <p:cNvGrpSpPr/>
          <p:nvPr/>
        </p:nvGrpSpPr>
        <p:grpSpPr>
          <a:xfrm>
            <a:off x="2537863" y="5325065"/>
            <a:ext cx="1642187" cy="911550"/>
            <a:chOff x="6456783" y="721307"/>
            <a:chExt cx="1642187" cy="911550"/>
          </a:xfrm>
        </p:grpSpPr>
        <p:sp>
          <p:nvSpPr>
            <p:cNvPr id="60" name="사각형: 둥근 모서리 59">
              <a:extLst>
                <a:ext uri="{FF2B5EF4-FFF2-40B4-BE49-F238E27FC236}">
                  <a16:creationId xmlns:a16="http://schemas.microsoft.com/office/drawing/2014/main" id="{E5602E0D-61A1-4001-9B82-51E9C4D6B793}"/>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대체 처리 60">
              <a:extLst>
                <a:ext uri="{FF2B5EF4-FFF2-40B4-BE49-F238E27FC236}">
                  <a16:creationId xmlns:a16="http://schemas.microsoft.com/office/drawing/2014/main" id="{92A377FA-29A6-400C-83A4-B54BE08EB8DC}"/>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2" name="순서도: 대체 처리 61">
              <a:extLst>
                <a:ext uri="{FF2B5EF4-FFF2-40B4-BE49-F238E27FC236}">
                  <a16:creationId xmlns:a16="http://schemas.microsoft.com/office/drawing/2014/main" id="{BEC9AC00-9CF1-41C8-861F-7C7FDE96EA9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53" name="사각형: 둥근 모서리 52">
            <a:extLst>
              <a:ext uri="{FF2B5EF4-FFF2-40B4-BE49-F238E27FC236}">
                <a16:creationId xmlns:a16="http://schemas.microsoft.com/office/drawing/2014/main" id="{CB5BD221-DAC7-49BF-B332-9BA0C237E522}"/>
              </a:ext>
            </a:extLst>
          </p:cNvPr>
          <p:cNvSpPr/>
          <p:nvPr/>
        </p:nvSpPr>
        <p:spPr>
          <a:xfrm>
            <a:off x="4866666" y="4040765"/>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54" name="사각형: 둥근 모서리 53">
            <a:extLst>
              <a:ext uri="{FF2B5EF4-FFF2-40B4-BE49-F238E27FC236}">
                <a16:creationId xmlns:a16="http://schemas.microsoft.com/office/drawing/2014/main" id="{41E86861-805C-4139-BF75-F0C5DCFEF6ED}"/>
              </a:ext>
            </a:extLst>
          </p:cNvPr>
          <p:cNvSpPr/>
          <p:nvPr/>
        </p:nvSpPr>
        <p:spPr>
          <a:xfrm>
            <a:off x="4977263" y="4564135"/>
            <a:ext cx="2768762" cy="932936"/>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55" name="순서도: 대체 처리 54">
            <a:extLst>
              <a:ext uri="{FF2B5EF4-FFF2-40B4-BE49-F238E27FC236}">
                <a16:creationId xmlns:a16="http://schemas.microsoft.com/office/drawing/2014/main" id="{77DB13A4-FD59-4884-993B-B0725014BFFC}"/>
              </a:ext>
            </a:extLst>
          </p:cNvPr>
          <p:cNvSpPr/>
          <p:nvPr/>
        </p:nvSpPr>
        <p:spPr>
          <a:xfrm>
            <a:off x="5126046" y="4989078"/>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56" name="직선 화살표 연결선 55">
            <a:extLst>
              <a:ext uri="{FF2B5EF4-FFF2-40B4-BE49-F238E27FC236}">
                <a16:creationId xmlns:a16="http://schemas.microsoft.com/office/drawing/2014/main" id="{3FE3A685-5AF4-4296-B316-123CC0C5BD4E}"/>
              </a:ext>
            </a:extLst>
          </p:cNvPr>
          <p:cNvCxnSpPr>
            <a:cxnSpLocks/>
            <a:stCxn id="65" idx="3"/>
            <a:endCxn id="55" idx="1"/>
          </p:cNvCxnSpPr>
          <p:nvPr/>
        </p:nvCxnSpPr>
        <p:spPr>
          <a:xfrm>
            <a:off x="4087522" y="4924362"/>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0549F9E6-A9F3-43F6-93B7-0D5EBF7FD578}"/>
              </a:ext>
            </a:extLst>
          </p:cNvPr>
          <p:cNvGrpSpPr/>
          <p:nvPr/>
        </p:nvGrpSpPr>
        <p:grpSpPr>
          <a:xfrm>
            <a:off x="7271510" y="5145990"/>
            <a:ext cx="3054019" cy="1655197"/>
            <a:chOff x="8127127" y="4489860"/>
            <a:chExt cx="3054019" cy="1655197"/>
          </a:xfrm>
        </p:grpSpPr>
        <p:sp>
          <p:nvSpPr>
            <p:cNvPr id="66" name="사각형: 둥근 모서리 65">
              <a:extLst>
                <a:ext uri="{FF2B5EF4-FFF2-40B4-BE49-F238E27FC236}">
                  <a16:creationId xmlns:a16="http://schemas.microsoft.com/office/drawing/2014/main" id="{B6829096-3F3F-4D88-AC32-65DCF00C86BE}"/>
                </a:ext>
              </a:extLst>
            </p:cNvPr>
            <p:cNvSpPr/>
            <p:nvPr/>
          </p:nvSpPr>
          <p:spPr>
            <a:xfrm>
              <a:off x="8127127" y="4489860"/>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67" name="사각형: 둥근 모서리 66">
              <a:extLst>
                <a:ext uri="{FF2B5EF4-FFF2-40B4-BE49-F238E27FC236}">
                  <a16:creationId xmlns:a16="http://schemas.microsoft.com/office/drawing/2014/main" id="{D5D28BC7-D101-4F19-B122-CFA9A5843C1D}"/>
                </a:ext>
              </a:extLst>
            </p:cNvPr>
            <p:cNvSpPr/>
            <p:nvPr/>
          </p:nvSpPr>
          <p:spPr>
            <a:xfrm>
              <a:off x="8237724" y="4989078"/>
              <a:ext cx="2768762" cy="971884"/>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69" name="순서도: 대체 처리 68">
              <a:extLst>
                <a:ext uri="{FF2B5EF4-FFF2-40B4-BE49-F238E27FC236}">
                  <a16:creationId xmlns:a16="http://schemas.microsoft.com/office/drawing/2014/main" id="{F6946178-3D87-493A-AE5C-977C28D4A8F5}"/>
                </a:ext>
              </a:extLst>
            </p:cNvPr>
            <p:cNvSpPr/>
            <p:nvPr/>
          </p:nvSpPr>
          <p:spPr>
            <a:xfrm>
              <a:off x="8386506" y="544321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57" name="직선 화살표 연결선 56">
            <a:extLst>
              <a:ext uri="{FF2B5EF4-FFF2-40B4-BE49-F238E27FC236}">
                <a16:creationId xmlns:a16="http://schemas.microsoft.com/office/drawing/2014/main" id="{862F3DDD-8973-474E-88B0-671250FF613A}"/>
              </a:ext>
            </a:extLst>
          </p:cNvPr>
          <p:cNvCxnSpPr>
            <a:cxnSpLocks/>
            <a:stCxn id="62" idx="3"/>
            <a:endCxn id="69" idx="1"/>
          </p:cNvCxnSpPr>
          <p:nvPr/>
        </p:nvCxnSpPr>
        <p:spPr>
          <a:xfrm>
            <a:off x="4087522" y="5975099"/>
            <a:ext cx="3443367" cy="296278"/>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2986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A86893-0A87-4B83-B88E-FE00447EF425}"/>
              </a:ext>
            </a:extLst>
          </p:cNvPr>
          <p:cNvSpPr txBox="1"/>
          <p:nvPr/>
        </p:nvSpPr>
        <p:spPr>
          <a:xfrm>
            <a:off x="0" y="5803876"/>
            <a:ext cx="322395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[kopo-topic-1]</a:t>
            </a:r>
          </a:p>
          <a:p>
            <a:endParaRPr lang="en-US" altLang="ko-KR" dirty="0"/>
          </a:p>
          <a:p>
            <a:r>
              <a:rPr lang="en-US" altLang="ko-KR" dirty="0"/>
              <a:t>Handle new assignment with:</a:t>
            </a:r>
          </a:p>
          <a:p>
            <a:r>
              <a:rPr lang="en-US" altLang="ko-KR" dirty="0"/>
              <a:t>        New active tasks: </a:t>
            </a:r>
            <a:r>
              <a:rPr lang="en-US" altLang="ko-KR" b="1" dirty="0"/>
              <a:t>[0_1]</a:t>
            </a:r>
          </a:p>
          <a:p>
            <a:r>
              <a:rPr lang="en-US" altLang="ko-KR" dirty="0"/>
              <a:t>        Existing active tasks: </a:t>
            </a:r>
            <a:r>
              <a:rPr lang="en-US" altLang="ko-KR" b="1" dirty="0"/>
              <a:t>[0_1]</a:t>
            </a:r>
          </a:p>
        </p:txBody>
      </p:sp>
      <p:sp>
        <p:nvSpPr>
          <p:cNvPr id="4" name="TextBox 3">
            <a:extLst>
              <a:ext uri="{FF2B5EF4-FFF2-40B4-BE49-F238E27FC236}">
                <a16:creationId xmlns:a16="http://schemas.microsoft.com/office/drawing/2014/main" id="{73840340-3E96-46BC-92DE-C6D41491A24C}"/>
              </a:ext>
            </a:extLst>
          </p:cNvPr>
          <p:cNvSpPr txBox="1"/>
          <p:nvPr/>
        </p:nvSpPr>
        <p:spPr>
          <a:xfrm>
            <a:off x="8591334" y="5835707"/>
            <a:ext cx="3600666"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[kopo-topic-0]</a:t>
            </a:r>
          </a:p>
          <a:p>
            <a:r>
              <a:rPr lang="en-US" altLang="ko-KR" dirty="0"/>
              <a:t>Added partitions (assigned - owned</a:t>
            </a:r>
            <a:r>
              <a:rPr lang="en-US" altLang="ko-KR" b="1" dirty="0"/>
              <a:t>):       [kopo-topic-0]</a:t>
            </a:r>
          </a:p>
          <a:p>
            <a:endParaRPr lang="en-US" altLang="ko-KR" dirty="0"/>
          </a:p>
          <a:p>
            <a:r>
              <a:rPr lang="en-US" altLang="ko-KR" dirty="0"/>
              <a:t>Handle new assignment with:</a:t>
            </a:r>
          </a:p>
          <a:p>
            <a:r>
              <a:rPr lang="en-US" altLang="ko-KR" dirty="0"/>
              <a:t>        New active tasks: </a:t>
            </a:r>
            <a:r>
              <a:rPr lang="en-US" altLang="ko-KR" b="1" dirty="0"/>
              <a:t>[0_0]</a:t>
            </a:r>
          </a:p>
          <a:p>
            <a:r>
              <a:rPr lang="en-US" altLang="ko-KR" dirty="0"/>
              <a:t>        Existing active tasks: []</a:t>
            </a:r>
          </a:p>
        </p:txBody>
      </p:sp>
      <p:sp>
        <p:nvSpPr>
          <p:cNvPr id="5" name="TextBox 4">
            <a:extLst>
              <a:ext uri="{FF2B5EF4-FFF2-40B4-BE49-F238E27FC236}">
                <a16:creationId xmlns:a16="http://schemas.microsoft.com/office/drawing/2014/main" id="{2A9BD19B-F623-4334-A5F4-F046B8985A21}"/>
              </a:ext>
            </a:extLst>
          </p:cNvPr>
          <p:cNvSpPr txBox="1"/>
          <p:nvPr/>
        </p:nvSpPr>
        <p:spPr>
          <a:xfrm>
            <a:off x="8591334" y="5201815"/>
            <a:ext cx="2395207" cy="415498"/>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p>
          <a:p>
            <a:r>
              <a:rPr lang="en-US" altLang="ko-KR" dirty="0"/>
              <a:t>New active tasks: []</a:t>
            </a:r>
          </a:p>
        </p:txBody>
      </p:sp>
      <p:sp>
        <p:nvSpPr>
          <p:cNvPr id="6" name="TextBox 5">
            <a:extLst>
              <a:ext uri="{FF2B5EF4-FFF2-40B4-BE49-F238E27FC236}">
                <a16:creationId xmlns:a16="http://schemas.microsoft.com/office/drawing/2014/main" id="{81A762E3-F7F0-4F73-8DB0-5E731D8973E2}"/>
              </a:ext>
            </a:extLst>
          </p:cNvPr>
          <p:cNvSpPr txBox="1"/>
          <p:nvPr/>
        </p:nvSpPr>
        <p:spPr>
          <a:xfrm>
            <a:off x="0" y="4704198"/>
            <a:ext cx="411522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[kopo-topic-0, kopo-topic-1]</a:t>
            </a:r>
          </a:p>
          <a:p>
            <a:r>
              <a:rPr lang="en-US" altLang="ko-KR" b="1" dirty="0">
                <a:solidFill>
                  <a:srgbClr val="FF0000"/>
                </a:solidFill>
              </a:rPr>
              <a:t>Revoked partitions (owned - assigned):     [kopo-topic-0]</a:t>
            </a:r>
          </a:p>
          <a:p>
            <a:endParaRPr lang="en-US" altLang="ko-KR" dirty="0"/>
          </a:p>
          <a:p>
            <a:r>
              <a:rPr lang="en-US" altLang="ko-KR" dirty="0"/>
              <a:t>New active tasks: </a:t>
            </a:r>
            <a:r>
              <a:rPr lang="en-US" altLang="ko-KR" b="1" dirty="0"/>
              <a:t>[0_1]</a:t>
            </a:r>
          </a:p>
          <a:p>
            <a:r>
              <a:rPr lang="en-US" altLang="ko-KR" dirty="0"/>
              <a:t>Existing active tasks: </a:t>
            </a:r>
            <a:r>
              <a:rPr lang="en-US" altLang="ko-KR" b="1" dirty="0"/>
              <a:t>[0_1, 0_0]</a:t>
            </a:r>
          </a:p>
        </p:txBody>
      </p:sp>
      <p:sp>
        <p:nvSpPr>
          <p:cNvPr id="7" name="TextBox 6">
            <a:extLst>
              <a:ext uri="{FF2B5EF4-FFF2-40B4-BE49-F238E27FC236}">
                <a16:creationId xmlns:a16="http://schemas.microsoft.com/office/drawing/2014/main" id="{4B0182DC-98DF-4401-86ED-DF12B8E49309}"/>
              </a:ext>
            </a:extLst>
          </p:cNvPr>
          <p:cNvSpPr txBox="1"/>
          <p:nvPr/>
        </p:nvSpPr>
        <p:spPr>
          <a:xfrm>
            <a:off x="7904994" y="1622886"/>
            <a:ext cx="4097597" cy="415498"/>
          </a:xfrm>
          <a:prstGeom prst="rect">
            <a:avLst/>
          </a:prstGeom>
          <a:solidFill>
            <a:schemeClr val="bg1"/>
          </a:solidFill>
          <a:ln>
            <a:solidFill>
              <a:srgbClr val="0000FF"/>
            </a:solidFill>
          </a:ln>
        </p:spPr>
        <p:txBody>
          <a:bodyPr wrap="none" rtlCol="0">
            <a:spAutoFit/>
          </a:bodyPr>
          <a:lstStyle/>
          <a:p>
            <a:r>
              <a:rPr lang="en-US" altLang="ko-KR" sz="1050" dirty="0"/>
              <a:t>Assigned partitions</a:t>
            </a:r>
            <a:r>
              <a:rPr lang="en-US" altLang="ko-KR" sz="1050" b="1" dirty="0"/>
              <a:t>:                       [kopo-topic-0, kopo-topic-1]</a:t>
            </a:r>
          </a:p>
          <a:p>
            <a:r>
              <a:rPr lang="en-US" altLang="ko-KR" sz="1050" b="1" dirty="0"/>
              <a:t>New active tasks: [0_1, 0_0]</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pic>
        <p:nvPicPr>
          <p:cNvPr id="20" name="그림 19">
            <a:extLst>
              <a:ext uri="{FF2B5EF4-FFF2-40B4-BE49-F238E27FC236}">
                <a16:creationId xmlns:a16="http://schemas.microsoft.com/office/drawing/2014/main" id="{80935469-A080-4923-BF1E-33B43A62C5FA}"/>
              </a:ext>
            </a:extLst>
          </p:cNvPr>
          <p:cNvPicPr>
            <a:picLocks noChangeAspect="1"/>
          </p:cNvPicPr>
          <p:nvPr/>
        </p:nvPicPr>
        <p:blipFill>
          <a:blip r:embed="rId3"/>
          <a:stretch>
            <a:fillRect/>
          </a:stretch>
        </p:blipFill>
        <p:spPr>
          <a:xfrm>
            <a:off x="4339816" y="1145648"/>
            <a:ext cx="3515594" cy="1369974"/>
          </a:xfrm>
          <a:prstGeom prst="rect">
            <a:avLst/>
          </a:prstGeom>
        </p:spPr>
      </p:pic>
      <p:pic>
        <p:nvPicPr>
          <p:cNvPr id="30" name="그림 29">
            <a:extLst>
              <a:ext uri="{FF2B5EF4-FFF2-40B4-BE49-F238E27FC236}">
                <a16:creationId xmlns:a16="http://schemas.microsoft.com/office/drawing/2014/main" id="{7ECBD984-E869-4FC3-A2BA-3F0E6B89FC48}"/>
              </a:ext>
            </a:extLst>
          </p:cNvPr>
          <p:cNvPicPr>
            <a:picLocks noChangeAspect="1"/>
          </p:cNvPicPr>
          <p:nvPr/>
        </p:nvPicPr>
        <p:blipFill>
          <a:blip r:embed="rId4"/>
          <a:stretch>
            <a:fillRect/>
          </a:stretch>
        </p:blipFill>
        <p:spPr>
          <a:xfrm>
            <a:off x="3698697" y="3159157"/>
            <a:ext cx="4629351" cy="1720487"/>
          </a:xfrm>
          <a:prstGeom prst="rect">
            <a:avLst/>
          </a:prstGeom>
        </p:spPr>
      </p:pic>
      <p:sp>
        <p:nvSpPr>
          <p:cNvPr id="31" name="화살표: 아래쪽 30">
            <a:extLst>
              <a:ext uri="{FF2B5EF4-FFF2-40B4-BE49-F238E27FC236}">
                <a16:creationId xmlns:a16="http://schemas.microsoft.com/office/drawing/2014/main" id="{625A3D8E-48F5-4B31-8AEC-A370FF014CF2}"/>
              </a:ext>
            </a:extLst>
          </p:cNvPr>
          <p:cNvSpPr/>
          <p:nvPr/>
        </p:nvSpPr>
        <p:spPr>
          <a:xfrm>
            <a:off x="5228463" y="2563688"/>
            <a:ext cx="785794" cy="549382"/>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52D4920-0258-4A54-8163-3E12365237B7}"/>
              </a:ext>
            </a:extLst>
          </p:cNvPr>
          <p:cNvSpPr txBox="1"/>
          <p:nvPr/>
        </p:nvSpPr>
        <p:spPr>
          <a:xfrm>
            <a:off x="4884501" y="2653713"/>
            <a:ext cx="1677062" cy="369332"/>
          </a:xfrm>
          <a:prstGeom prst="rect">
            <a:avLst/>
          </a:prstGeom>
          <a:noFill/>
        </p:spPr>
        <p:txBody>
          <a:bodyPr wrap="none" rtlCol="0">
            <a:spAutoFit/>
          </a:bodyPr>
          <a:lstStyle/>
          <a:p>
            <a:r>
              <a:rPr lang="en-US" altLang="ko-KR" dirty="0"/>
              <a:t>run +1 process</a:t>
            </a:r>
          </a:p>
        </p:txBody>
      </p:sp>
      <p:cxnSp>
        <p:nvCxnSpPr>
          <p:cNvPr id="33" name="연결선: 꺾임 32">
            <a:extLst>
              <a:ext uri="{FF2B5EF4-FFF2-40B4-BE49-F238E27FC236}">
                <a16:creationId xmlns:a16="http://schemas.microsoft.com/office/drawing/2014/main" id="{CEA7A82B-DA5B-4E92-8C30-D190914874EA}"/>
              </a:ext>
            </a:extLst>
          </p:cNvPr>
          <p:cNvCxnSpPr>
            <a:cxnSpLocks/>
            <a:stCxn id="38" idx="2"/>
            <a:endCxn id="6" idx="3"/>
          </p:cNvCxnSpPr>
          <p:nvPr/>
        </p:nvCxnSpPr>
        <p:spPr>
          <a:xfrm rot="5400000">
            <a:off x="4545923" y="3758699"/>
            <a:ext cx="1045720" cy="1907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1176E696-1977-4CAC-A62C-3D81F10FB6AC}"/>
              </a:ext>
            </a:extLst>
          </p:cNvPr>
          <p:cNvCxnSpPr>
            <a:cxnSpLocks/>
            <a:stCxn id="38" idx="2"/>
            <a:endCxn id="3" idx="3"/>
          </p:cNvCxnSpPr>
          <p:nvPr/>
        </p:nvCxnSpPr>
        <p:spPr>
          <a:xfrm rot="5400000">
            <a:off x="3550449" y="3862903"/>
            <a:ext cx="2145398" cy="2798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1F0F19C-0722-4114-BFFA-04F2332F0475}"/>
              </a:ext>
            </a:extLst>
          </p:cNvPr>
          <p:cNvSpPr/>
          <p:nvPr/>
        </p:nvSpPr>
        <p:spPr>
          <a:xfrm>
            <a:off x="5611370" y="4099368"/>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D2B703B-63E3-4ED2-B2EC-333468A7F09A}"/>
              </a:ext>
            </a:extLst>
          </p:cNvPr>
          <p:cNvSpPr/>
          <p:nvPr/>
        </p:nvSpPr>
        <p:spPr>
          <a:xfrm>
            <a:off x="7003138" y="4747363"/>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연결선: 꺾임 51">
            <a:extLst>
              <a:ext uri="{FF2B5EF4-FFF2-40B4-BE49-F238E27FC236}">
                <a16:creationId xmlns:a16="http://schemas.microsoft.com/office/drawing/2014/main" id="{70B03CDC-1A72-4437-A059-30CC7AE44937}"/>
              </a:ext>
            </a:extLst>
          </p:cNvPr>
          <p:cNvCxnSpPr>
            <a:stCxn id="50" idx="2"/>
            <a:endCxn id="5" idx="1"/>
          </p:cNvCxnSpPr>
          <p:nvPr/>
        </p:nvCxnSpPr>
        <p:spPr>
          <a:xfrm rot="16200000" flipH="1">
            <a:off x="7716631" y="4534861"/>
            <a:ext cx="572176"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47204EA0-798C-498E-832D-00828FF53037}"/>
              </a:ext>
            </a:extLst>
          </p:cNvPr>
          <p:cNvCxnSpPr>
            <a:cxnSpLocks/>
            <a:stCxn id="50" idx="2"/>
            <a:endCxn id="4" idx="1"/>
          </p:cNvCxnSpPr>
          <p:nvPr/>
        </p:nvCxnSpPr>
        <p:spPr>
          <a:xfrm rot="16200000" flipH="1">
            <a:off x="7238102" y="5013390"/>
            <a:ext cx="1529234"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36ADCDB8-8D3A-4210-A7AD-1D1FBB3E7614}"/>
              </a:ext>
            </a:extLst>
          </p:cNvPr>
          <p:cNvCxnSpPr>
            <a:endCxn id="7" idx="1"/>
          </p:cNvCxnSpPr>
          <p:nvPr/>
        </p:nvCxnSpPr>
        <p:spPr>
          <a:xfrm>
            <a:off x="7119991" y="1830635"/>
            <a:ext cx="785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4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그림 62">
            <a:extLst>
              <a:ext uri="{FF2B5EF4-FFF2-40B4-BE49-F238E27FC236}">
                <a16:creationId xmlns:a16="http://schemas.microsoft.com/office/drawing/2014/main" id="{81EB800B-E280-4BB9-BEBD-243F6F0BBD98}"/>
              </a:ext>
            </a:extLst>
          </p:cNvPr>
          <p:cNvPicPr>
            <a:picLocks noChangeAspect="1"/>
          </p:cNvPicPr>
          <p:nvPr/>
        </p:nvPicPr>
        <p:blipFill>
          <a:blip r:embed="rId3"/>
          <a:stretch>
            <a:fillRect/>
          </a:stretch>
        </p:blipFill>
        <p:spPr>
          <a:xfrm>
            <a:off x="5244557" y="4711274"/>
            <a:ext cx="1844147" cy="1212652"/>
          </a:xfrm>
          <a:prstGeom prst="rect">
            <a:avLst/>
          </a:prstGeom>
        </p:spPr>
      </p:pic>
      <p:sp>
        <p:nvSpPr>
          <p:cNvPr id="2" name="제목 1">
            <a:extLst>
              <a:ext uri="{FF2B5EF4-FFF2-40B4-BE49-F238E27FC236}">
                <a16:creationId xmlns:a16="http://schemas.microsoft.com/office/drawing/2014/main" id="{BFE0FD01-F81C-47A1-BF1B-806D5F88D602}"/>
              </a:ext>
            </a:extLst>
          </p:cNvPr>
          <p:cNvSpPr>
            <a:spLocks noGrp="1"/>
          </p:cNvSpPr>
          <p:nvPr>
            <p:ph type="title"/>
          </p:nvPr>
        </p:nvSpPr>
        <p:spPr>
          <a:xfrm>
            <a:off x="677334" y="54400"/>
            <a:ext cx="8596668" cy="1320800"/>
          </a:xfrm>
        </p:spPr>
        <p:txBody>
          <a:bodyPr/>
          <a:lstStyle/>
          <a:p>
            <a:r>
              <a:rPr lang="en-US" altLang="ko-KR" dirty="0"/>
              <a:t>Streams DSL</a:t>
            </a:r>
            <a:endParaRPr lang="ko-KR" altLang="en-US" dirty="0"/>
          </a:p>
        </p:txBody>
      </p:sp>
      <p:sp>
        <p:nvSpPr>
          <p:cNvPr id="3" name="TextBox 2">
            <a:extLst>
              <a:ext uri="{FF2B5EF4-FFF2-40B4-BE49-F238E27FC236}">
                <a16:creationId xmlns:a16="http://schemas.microsoft.com/office/drawing/2014/main" id="{47F15140-CE53-4A59-990E-FAD3774D6C41}"/>
              </a:ext>
            </a:extLst>
          </p:cNvPr>
          <p:cNvSpPr txBox="1"/>
          <p:nvPr/>
        </p:nvSpPr>
        <p:spPr>
          <a:xfrm>
            <a:off x="677334" y="934074"/>
            <a:ext cx="10711650" cy="3362780"/>
          </a:xfrm>
          <a:prstGeom prst="rect">
            <a:avLst/>
          </a:prstGeom>
          <a:noFill/>
        </p:spPr>
        <p:txBody>
          <a:bodyPr wrap="none" rtlCol="0">
            <a:spAutoFit/>
          </a:bodyPr>
          <a:lstStyle/>
          <a:p>
            <a:pPr>
              <a:lnSpc>
                <a:spcPct val="150000"/>
              </a:lnSpc>
            </a:pPr>
            <a:r>
              <a:rPr lang="en-US" altLang="ko-KR" dirty="0" err="1">
                <a:latin typeface="+mj-ea"/>
                <a:ea typeface="+mj-ea"/>
              </a:rPr>
              <a:t>KStream</a:t>
            </a:r>
            <a:r>
              <a:rPr lang="en-US" altLang="ko-KR" dirty="0">
                <a:latin typeface="+mj-ea"/>
                <a:ea typeface="+mj-ea"/>
              </a:rPr>
              <a:t> : </a:t>
            </a:r>
            <a:r>
              <a:rPr lang="ko-KR" altLang="en-US" dirty="0">
                <a:latin typeface="+mj-ea"/>
                <a:ea typeface="+mj-ea"/>
              </a:rPr>
              <a:t>모든 </a:t>
            </a:r>
            <a:r>
              <a:rPr lang="en-US" altLang="ko-KR" dirty="0">
                <a:latin typeface="+mj-ea"/>
                <a:ea typeface="+mj-ea"/>
              </a:rPr>
              <a:t>Topic</a:t>
            </a:r>
            <a:r>
              <a:rPr lang="ko-KR" altLang="en-US" dirty="0">
                <a:latin typeface="+mj-ea"/>
                <a:ea typeface="+mj-ea"/>
              </a:rPr>
              <a:t>의 </a:t>
            </a:r>
            <a:r>
              <a:rPr lang="en-US" altLang="ko-KR" dirty="0">
                <a:latin typeface="+mj-ea"/>
                <a:ea typeface="+mj-ea"/>
              </a:rPr>
              <a:t>data</a:t>
            </a:r>
            <a:r>
              <a:rPr lang="ko-KR" altLang="en-US" dirty="0">
                <a:latin typeface="+mj-ea"/>
                <a:ea typeface="+mj-ea"/>
              </a:rPr>
              <a:t>를 </a:t>
            </a:r>
            <a:r>
              <a:rPr lang="en-US" altLang="ko-KR" dirty="0">
                <a:latin typeface="+mj-ea"/>
                <a:ea typeface="+mj-ea"/>
              </a:rPr>
              <a:t>Consume(</a:t>
            </a:r>
            <a:r>
              <a:rPr lang="ko-KR" altLang="en-US" dirty="0">
                <a:latin typeface="+mj-ea"/>
                <a:ea typeface="+mj-ea"/>
              </a:rPr>
              <a:t>수정</a:t>
            </a:r>
            <a:r>
              <a:rPr lang="en-US" altLang="ko-KR" dirty="0">
                <a:latin typeface="+mj-ea"/>
                <a:ea typeface="+mj-ea"/>
              </a:rPr>
              <a:t>/</a:t>
            </a:r>
            <a:r>
              <a:rPr lang="ko-KR" altLang="en-US" dirty="0">
                <a:latin typeface="+mj-ea"/>
                <a:ea typeface="+mj-ea"/>
              </a:rPr>
              <a:t>취합</a:t>
            </a:r>
            <a:r>
              <a:rPr lang="en-US" altLang="ko-KR" dirty="0">
                <a:latin typeface="+mj-ea"/>
                <a:ea typeface="+mj-ea"/>
              </a:rPr>
              <a:t>/</a:t>
            </a:r>
            <a:r>
              <a:rPr lang="ko-KR" altLang="en-US" dirty="0">
                <a:latin typeface="+mj-ea"/>
                <a:ea typeface="+mj-ea"/>
              </a:rPr>
              <a:t>분기 등</a:t>
            </a:r>
            <a:r>
              <a:rPr lang="en-US" altLang="ko-KR" dirty="0">
                <a:latin typeface="+mj-ea"/>
                <a:ea typeface="+mj-ea"/>
              </a:rPr>
              <a:t>)</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err="1">
                <a:latin typeface="+mj-ea"/>
                <a:ea typeface="+mj-ea"/>
              </a:rPr>
              <a:t>KTable</a:t>
            </a:r>
            <a:r>
              <a:rPr lang="en-US" altLang="ko-KR" dirty="0">
                <a:latin typeface="+mj-ea"/>
                <a:ea typeface="+mj-ea"/>
              </a:rPr>
              <a:t> : Topic Data</a:t>
            </a:r>
            <a:r>
              <a:rPr lang="ko-KR" altLang="en-US" dirty="0">
                <a:latin typeface="+mj-ea"/>
                <a:ea typeface="+mj-ea"/>
              </a:rPr>
              <a:t>의 </a:t>
            </a:r>
            <a:r>
              <a:rPr lang="en-US" altLang="ko-KR" dirty="0">
                <a:latin typeface="+mj-ea"/>
                <a:ea typeface="+mj-ea"/>
              </a:rPr>
              <a:t>Key</a:t>
            </a:r>
            <a:r>
              <a:rPr lang="ko-KR" altLang="en-US" dirty="0">
                <a:latin typeface="+mj-ea"/>
                <a:ea typeface="+mj-ea"/>
              </a:rPr>
              <a:t>를 기준으로 최신 </a:t>
            </a:r>
            <a:r>
              <a:rPr lang="en-US" altLang="ko-KR" dirty="0">
                <a:latin typeface="+mj-ea"/>
                <a:ea typeface="+mj-ea"/>
              </a:rPr>
              <a:t>Value</a:t>
            </a:r>
            <a:r>
              <a:rPr lang="ko-KR" altLang="en-US" dirty="0">
                <a:latin typeface="+mj-ea"/>
                <a:ea typeface="+mj-ea"/>
              </a:rPr>
              <a:t>를 </a:t>
            </a:r>
            <a:r>
              <a:rPr lang="en-US" altLang="ko-KR" dirty="0">
                <a:latin typeface="+mj-ea"/>
                <a:ea typeface="+mj-ea"/>
              </a:rPr>
              <a:t>Consume</a:t>
            </a:r>
          </a:p>
          <a:p>
            <a:pPr>
              <a:lnSpc>
                <a:spcPct val="150000"/>
              </a:lnSpc>
            </a:pPr>
            <a:r>
              <a:rPr lang="en-US" altLang="ko-KR" dirty="0" err="1">
                <a:latin typeface="+mj-ea"/>
                <a:ea typeface="+mj-ea"/>
              </a:rPr>
              <a:t>GlobalKTable</a:t>
            </a:r>
            <a:r>
              <a:rPr lang="en-US" altLang="ko-KR" dirty="0">
                <a:latin typeface="+mj-ea"/>
                <a:ea typeface="+mj-ea"/>
              </a:rPr>
              <a:t> : </a:t>
            </a:r>
            <a:r>
              <a:rPr lang="en-US" altLang="ko-KR" dirty="0" err="1">
                <a:latin typeface="+mj-ea"/>
                <a:ea typeface="+mj-ea"/>
              </a:rPr>
              <a:t>KTable</a:t>
            </a:r>
            <a:r>
              <a:rPr lang="ko-KR" altLang="en-US" dirty="0">
                <a:latin typeface="+mj-ea"/>
                <a:ea typeface="+mj-ea"/>
              </a:rPr>
              <a:t>과 동일하나 </a:t>
            </a:r>
            <a:r>
              <a:rPr lang="en-US" altLang="ko-KR" dirty="0">
                <a:latin typeface="+mj-ea"/>
                <a:ea typeface="+mj-ea"/>
              </a:rPr>
              <a:t>Partition</a:t>
            </a:r>
            <a:r>
              <a:rPr lang="ko-KR" altLang="en-US" dirty="0">
                <a:latin typeface="+mj-ea"/>
                <a:ea typeface="+mj-ea"/>
              </a:rPr>
              <a:t>의 개수나 </a:t>
            </a:r>
            <a:r>
              <a:rPr lang="en-US" altLang="ko-KR" dirty="0">
                <a:latin typeface="+mj-ea"/>
                <a:ea typeface="+mj-ea"/>
              </a:rPr>
              <a:t>Partition </a:t>
            </a:r>
            <a:r>
              <a:rPr lang="ko-KR" altLang="en-US" dirty="0">
                <a:latin typeface="+mj-ea"/>
                <a:ea typeface="+mj-ea"/>
              </a:rPr>
              <a:t>배분 전략이 다른 토픽간 </a:t>
            </a:r>
            <a:r>
              <a:rPr lang="en-US" altLang="ko-KR" dirty="0">
                <a:latin typeface="+mj-ea"/>
                <a:ea typeface="+mj-ea"/>
              </a:rPr>
              <a:t>Join </a:t>
            </a:r>
            <a:r>
              <a:rPr lang="ko-KR" altLang="en-US" dirty="0">
                <a:latin typeface="+mj-ea"/>
                <a:ea typeface="+mj-ea"/>
              </a:rPr>
              <a:t>가능</a:t>
            </a:r>
            <a:br>
              <a:rPr lang="en-US" altLang="ko-KR" dirty="0">
                <a:latin typeface="+mj-ea"/>
                <a:ea typeface="+mj-ea"/>
              </a:rPr>
            </a:br>
            <a:r>
              <a:rPr lang="en-US" altLang="ko-KR" dirty="0">
                <a:latin typeface="+mj-ea"/>
                <a:ea typeface="+mj-ea"/>
              </a:rPr>
              <a:t>                   </a:t>
            </a:r>
            <a:r>
              <a:rPr lang="ko-KR" altLang="en-US" dirty="0">
                <a:latin typeface="+mj-ea"/>
                <a:ea typeface="+mj-ea"/>
              </a:rPr>
              <a:t>각 </a:t>
            </a:r>
            <a:r>
              <a:rPr lang="en-US" altLang="ko-KR" dirty="0">
                <a:latin typeface="+mj-ea"/>
                <a:ea typeface="+mj-ea"/>
              </a:rPr>
              <a:t>Task </a:t>
            </a:r>
            <a:r>
              <a:rPr lang="ko-KR" altLang="en-US" dirty="0">
                <a:latin typeface="+mj-ea"/>
                <a:ea typeface="+mj-ea"/>
              </a:rPr>
              <a:t>마다 </a:t>
            </a:r>
            <a:r>
              <a:rPr lang="en-US" altLang="ko-KR" dirty="0" err="1">
                <a:latin typeface="+mj-ea"/>
                <a:ea typeface="+mj-ea"/>
              </a:rPr>
              <a:t>GlobalKTable</a:t>
            </a:r>
            <a:r>
              <a:rPr lang="en-US" altLang="ko-KR" dirty="0">
                <a:latin typeface="+mj-ea"/>
                <a:ea typeface="+mj-ea"/>
              </a:rPr>
              <a:t> </a:t>
            </a:r>
            <a:r>
              <a:rPr lang="ko-KR" altLang="en-US" dirty="0">
                <a:latin typeface="+mj-ea"/>
                <a:ea typeface="+mj-ea"/>
              </a:rPr>
              <a:t>데이터를 저장하여 </a:t>
            </a:r>
            <a:r>
              <a:rPr lang="en-US" altLang="ko-KR" dirty="0">
                <a:latin typeface="+mj-ea"/>
                <a:ea typeface="+mj-ea"/>
              </a:rPr>
              <a:t>Streams Application</a:t>
            </a:r>
            <a:r>
              <a:rPr lang="ko-KR" altLang="en-US" dirty="0">
                <a:latin typeface="+mj-ea"/>
                <a:ea typeface="+mj-ea"/>
              </a:rPr>
              <a:t>의 디스크 사용 증가</a:t>
            </a:r>
          </a:p>
        </p:txBody>
      </p:sp>
      <p:pic>
        <p:nvPicPr>
          <p:cNvPr id="14" name="그림 13">
            <a:extLst>
              <a:ext uri="{FF2B5EF4-FFF2-40B4-BE49-F238E27FC236}">
                <a16:creationId xmlns:a16="http://schemas.microsoft.com/office/drawing/2014/main" id="{9724F31F-E3C1-4B84-951F-CE6C540C851E}"/>
              </a:ext>
            </a:extLst>
          </p:cNvPr>
          <p:cNvPicPr>
            <a:picLocks noChangeAspect="1"/>
          </p:cNvPicPr>
          <p:nvPr/>
        </p:nvPicPr>
        <p:blipFill>
          <a:blip r:embed="rId4"/>
          <a:stretch>
            <a:fillRect/>
          </a:stretch>
        </p:blipFill>
        <p:spPr>
          <a:xfrm>
            <a:off x="2892713" y="4567529"/>
            <a:ext cx="1090279" cy="1477328"/>
          </a:xfrm>
          <a:prstGeom prst="rect">
            <a:avLst/>
          </a:prstGeom>
        </p:spPr>
      </p:pic>
      <p:cxnSp>
        <p:nvCxnSpPr>
          <p:cNvPr id="26" name="직선 화살표 연결선 25">
            <a:extLst>
              <a:ext uri="{FF2B5EF4-FFF2-40B4-BE49-F238E27FC236}">
                <a16:creationId xmlns:a16="http://schemas.microsoft.com/office/drawing/2014/main" id="{D2251E2F-6538-4663-B5DE-12CECC7076B6}"/>
              </a:ext>
            </a:extLst>
          </p:cNvPr>
          <p:cNvCxnSpPr>
            <a:cxnSpLocks/>
          </p:cNvCxnSpPr>
          <p:nvPr/>
        </p:nvCxnSpPr>
        <p:spPr>
          <a:xfrm>
            <a:off x="3832085" y="4937907"/>
            <a:ext cx="1537876" cy="368286"/>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C644F47-0560-4DE5-9B8D-55523881F8AA}"/>
              </a:ext>
            </a:extLst>
          </p:cNvPr>
          <p:cNvCxnSpPr>
            <a:cxnSpLocks/>
          </p:cNvCxnSpPr>
          <p:nvPr/>
        </p:nvCxnSpPr>
        <p:spPr>
          <a:xfrm>
            <a:off x="3905890" y="5599961"/>
            <a:ext cx="1464071" cy="128849"/>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FD638F1-41FB-4D29-A085-F4B7C430FFCC}"/>
              </a:ext>
            </a:extLst>
          </p:cNvPr>
          <p:cNvCxnSpPr>
            <a:cxnSpLocks/>
            <a:stCxn id="20" idx="3"/>
          </p:cNvCxnSpPr>
          <p:nvPr/>
        </p:nvCxnSpPr>
        <p:spPr>
          <a:xfrm flipV="1">
            <a:off x="4511566" y="5306193"/>
            <a:ext cx="858395" cy="592425"/>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C2288F6-13C4-459D-A03F-63F8E826248A}"/>
              </a:ext>
            </a:extLst>
          </p:cNvPr>
          <p:cNvCxnSpPr>
            <a:cxnSpLocks/>
            <a:stCxn id="20" idx="3"/>
          </p:cNvCxnSpPr>
          <p:nvPr/>
        </p:nvCxnSpPr>
        <p:spPr>
          <a:xfrm flipV="1">
            <a:off x="4511566" y="5728810"/>
            <a:ext cx="858395" cy="169808"/>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C019724-DECF-494C-B4A7-170D9EE6B533}"/>
              </a:ext>
            </a:extLst>
          </p:cNvPr>
          <p:cNvPicPr>
            <a:picLocks noChangeAspect="1"/>
          </p:cNvPicPr>
          <p:nvPr/>
        </p:nvPicPr>
        <p:blipFill>
          <a:blip r:embed="rId3"/>
          <a:stretch>
            <a:fillRect/>
          </a:stretch>
        </p:blipFill>
        <p:spPr>
          <a:xfrm>
            <a:off x="4114187" y="1551807"/>
            <a:ext cx="1844147" cy="1212652"/>
          </a:xfrm>
          <a:prstGeom prst="rect">
            <a:avLst/>
          </a:prstGeom>
        </p:spPr>
      </p:pic>
      <p:pic>
        <p:nvPicPr>
          <p:cNvPr id="43" name="그림 42">
            <a:extLst>
              <a:ext uri="{FF2B5EF4-FFF2-40B4-BE49-F238E27FC236}">
                <a16:creationId xmlns:a16="http://schemas.microsoft.com/office/drawing/2014/main" id="{FA377586-13FE-47CE-9B99-197A7C70795D}"/>
              </a:ext>
            </a:extLst>
          </p:cNvPr>
          <p:cNvPicPr>
            <a:picLocks noChangeAspect="1"/>
          </p:cNvPicPr>
          <p:nvPr/>
        </p:nvPicPr>
        <p:blipFill>
          <a:blip r:embed="rId4"/>
          <a:stretch>
            <a:fillRect/>
          </a:stretch>
        </p:blipFill>
        <p:spPr>
          <a:xfrm>
            <a:off x="2969816" y="1551807"/>
            <a:ext cx="936074" cy="1212652"/>
          </a:xfrm>
          <a:prstGeom prst="rect">
            <a:avLst/>
          </a:prstGeom>
        </p:spPr>
      </p:pic>
      <p:pic>
        <p:nvPicPr>
          <p:cNvPr id="44" name="그림 43">
            <a:extLst>
              <a:ext uri="{FF2B5EF4-FFF2-40B4-BE49-F238E27FC236}">
                <a16:creationId xmlns:a16="http://schemas.microsoft.com/office/drawing/2014/main" id="{8586DD64-5117-4F5B-9EBF-069A6F50B745}"/>
              </a:ext>
            </a:extLst>
          </p:cNvPr>
          <p:cNvPicPr>
            <a:picLocks noChangeAspect="1"/>
          </p:cNvPicPr>
          <p:nvPr/>
        </p:nvPicPr>
        <p:blipFill>
          <a:blip r:embed="rId4"/>
          <a:stretch>
            <a:fillRect/>
          </a:stretch>
        </p:blipFill>
        <p:spPr>
          <a:xfrm>
            <a:off x="6167680" y="1530908"/>
            <a:ext cx="936074" cy="1212652"/>
          </a:xfrm>
          <a:prstGeom prst="rect">
            <a:avLst/>
          </a:prstGeom>
        </p:spPr>
      </p:pic>
      <p:cxnSp>
        <p:nvCxnSpPr>
          <p:cNvPr id="46" name="직선 화살표 연결선 45">
            <a:extLst>
              <a:ext uri="{FF2B5EF4-FFF2-40B4-BE49-F238E27FC236}">
                <a16:creationId xmlns:a16="http://schemas.microsoft.com/office/drawing/2014/main" id="{BDDC48C0-E4AF-433B-8D90-45DFCC63E774}"/>
              </a:ext>
            </a:extLst>
          </p:cNvPr>
          <p:cNvCxnSpPr/>
          <p:nvPr/>
        </p:nvCxnSpPr>
        <p:spPr>
          <a:xfrm>
            <a:off x="3728938" y="1922073"/>
            <a:ext cx="544530" cy="3430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88725A31-3A51-4DA9-922A-AB27763C8740}"/>
              </a:ext>
            </a:extLst>
          </p:cNvPr>
          <p:cNvCxnSpPr>
            <a:cxnSpLocks/>
          </p:cNvCxnSpPr>
          <p:nvPr/>
        </p:nvCxnSpPr>
        <p:spPr>
          <a:xfrm>
            <a:off x="3763977" y="2343266"/>
            <a:ext cx="509491" cy="1343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6478790-0F28-434E-8345-7220DE1CA96F}"/>
              </a:ext>
            </a:extLst>
          </p:cNvPr>
          <p:cNvCxnSpPr>
            <a:cxnSpLocks/>
          </p:cNvCxnSpPr>
          <p:nvPr/>
        </p:nvCxnSpPr>
        <p:spPr>
          <a:xfrm flipV="1">
            <a:off x="5744351" y="1917345"/>
            <a:ext cx="617747" cy="3196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887B68B-B634-4399-A577-3ECD695C5B93}"/>
              </a:ext>
            </a:extLst>
          </p:cNvPr>
          <p:cNvCxnSpPr>
            <a:cxnSpLocks/>
          </p:cNvCxnSpPr>
          <p:nvPr/>
        </p:nvCxnSpPr>
        <p:spPr>
          <a:xfrm flipV="1">
            <a:off x="5754658" y="2343266"/>
            <a:ext cx="411973" cy="16709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0C41BB4E-02D4-4C3A-BFD9-13312F1F9001}"/>
              </a:ext>
            </a:extLst>
          </p:cNvPr>
          <p:cNvPicPr>
            <a:picLocks noChangeAspect="1"/>
          </p:cNvPicPr>
          <p:nvPr/>
        </p:nvPicPr>
        <p:blipFill>
          <a:blip r:embed="rId5"/>
          <a:stretch>
            <a:fillRect/>
          </a:stretch>
        </p:blipFill>
        <p:spPr>
          <a:xfrm>
            <a:off x="3454418" y="4993635"/>
            <a:ext cx="1057148" cy="1809965"/>
          </a:xfrm>
          <a:prstGeom prst="rect">
            <a:avLst/>
          </a:prstGeom>
        </p:spPr>
      </p:pic>
    </p:spTree>
    <p:extLst>
      <p:ext uri="{BB962C8B-B14F-4D97-AF65-F5344CB8AC3E}">
        <p14:creationId xmlns:p14="http://schemas.microsoft.com/office/powerpoint/2010/main" val="487119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6" name="그룹 5">
            <a:extLst>
              <a:ext uri="{FF2B5EF4-FFF2-40B4-BE49-F238E27FC236}">
                <a16:creationId xmlns:a16="http://schemas.microsoft.com/office/drawing/2014/main" id="{65AF22D0-D0D2-4B03-B70C-E07E6E3CCF89}"/>
              </a:ext>
            </a:extLst>
          </p:cNvPr>
          <p:cNvGrpSpPr/>
          <p:nvPr/>
        </p:nvGrpSpPr>
        <p:grpSpPr>
          <a:xfrm>
            <a:off x="1675321" y="2827282"/>
            <a:ext cx="6345653" cy="2529358"/>
            <a:chOff x="5579501" y="2372320"/>
            <a:chExt cx="6345653" cy="2529358"/>
          </a:xfrm>
        </p:grpSpPr>
        <p:sp>
          <p:nvSpPr>
            <p:cNvPr id="7" name="순서도: 대체 처리 6">
              <a:extLst>
                <a:ext uri="{FF2B5EF4-FFF2-40B4-BE49-F238E27FC236}">
                  <a16:creationId xmlns:a16="http://schemas.microsoft.com/office/drawing/2014/main" id="{4CDE775B-ED61-4C6A-99AB-211A0313F6BC}"/>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5662699" y="2605883"/>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5662699" y="3656620"/>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8111732" y="2981829"/>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stream(), to()</a:t>
            </a:r>
            <a:endParaRPr lang="ko-KR" altLang="en-US" dirty="0"/>
          </a:p>
        </p:txBody>
      </p:sp>
    </p:spTree>
    <p:extLst>
      <p:ext uri="{BB962C8B-B14F-4D97-AF65-F5344CB8AC3E}">
        <p14:creationId xmlns:p14="http://schemas.microsoft.com/office/powerpoint/2010/main" val="15843596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설치</a:t>
            </a:r>
            <a:br>
              <a:rPr lang="en-US" altLang="ko-KR" dirty="0"/>
            </a:br>
            <a:r>
              <a:rPr lang="en-US" altLang="ko-KR" dirty="0"/>
              <a:t>(</a:t>
            </a:r>
            <a:r>
              <a:rPr lang="ko-KR" altLang="en-US" dirty="0"/>
              <a:t>이미 설치된 경우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
        <p:nvSpPr>
          <p:cNvPr id="7" name="TextBox 6">
            <a:extLst>
              <a:ext uri="{FF2B5EF4-FFF2-40B4-BE49-F238E27FC236}">
                <a16:creationId xmlns:a16="http://schemas.microsoft.com/office/drawing/2014/main" id="{3CEBFECA-F9E8-4931-8F35-17F697C0BF0A}"/>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26121991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669414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b="1" dirty="0" err="1">
                <a:solidFill>
                  <a:srgbClr val="FF0000"/>
                </a:solidFill>
              </a:rPr>
              <a:t>kafka</a:t>
            </a:r>
            <a:r>
              <a:rPr lang="en-US" altLang="ko-KR" sz="1100" b="1" dirty="0">
                <a:solidFill>
                  <a:srgbClr val="FF0000"/>
                </a:solidFill>
              </a:rPr>
              <a:t>-streams</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6073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https://mvnrepository.com/artifact/org.apache.kafka/kafka-streams/3.4.0</a:t>
            </a:r>
            <a:endParaRPr lang="ko-KR" altLang="en-US" sz="1000" i="1" dirty="0"/>
          </a:p>
        </p:txBody>
      </p:sp>
      <p:pic>
        <p:nvPicPr>
          <p:cNvPr id="11" name="그림 10">
            <a:extLst>
              <a:ext uri="{FF2B5EF4-FFF2-40B4-BE49-F238E27FC236}">
                <a16:creationId xmlns:a16="http://schemas.microsoft.com/office/drawing/2014/main" id="{9118CD1D-E1C2-4ED1-AF2F-B2CB1B71FA77}"/>
              </a:ext>
            </a:extLst>
          </p:cNvPr>
          <p:cNvPicPr>
            <a:picLocks noChangeAspect="1"/>
          </p:cNvPicPr>
          <p:nvPr/>
        </p:nvPicPr>
        <p:blipFill>
          <a:blip r:embed="rId3"/>
          <a:stretch>
            <a:fillRect/>
          </a:stretch>
        </p:blipFill>
        <p:spPr>
          <a:xfrm>
            <a:off x="315054" y="1574818"/>
            <a:ext cx="1893890" cy="882086"/>
          </a:xfrm>
          <a:prstGeom prst="rect">
            <a:avLst/>
          </a:prstGeom>
        </p:spPr>
      </p:pic>
      <p:sp>
        <p:nvSpPr>
          <p:cNvPr id="8" name="TextBox 7">
            <a:extLst>
              <a:ext uri="{FF2B5EF4-FFF2-40B4-BE49-F238E27FC236}">
                <a16:creationId xmlns:a16="http://schemas.microsoft.com/office/drawing/2014/main" id="{D1B8560D-842E-4020-8CFF-16E0C29C3A75}"/>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pic>
        <p:nvPicPr>
          <p:cNvPr id="5" name="그림 4">
            <a:extLst>
              <a:ext uri="{FF2B5EF4-FFF2-40B4-BE49-F238E27FC236}">
                <a16:creationId xmlns:a16="http://schemas.microsoft.com/office/drawing/2014/main" id="{DA2C7F99-75D8-A668-D722-9C71E24DC224}"/>
              </a:ext>
            </a:extLst>
          </p:cNvPr>
          <p:cNvPicPr>
            <a:picLocks noChangeAspect="1"/>
          </p:cNvPicPr>
          <p:nvPr/>
        </p:nvPicPr>
        <p:blipFill>
          <a:blip r:embed="rId4"/>
          <a:stretch>
            <a:fillRect/>
          </a:stretch>
        </p:blipFill>
        <p:spPr>
          <a:xfrm>
            <a:off x="178019" y="3177310"/>
            <a:ext cx="3171876" cy="3272992"/>
          </a:xfrm>
          <a:prstGeom prst="rect">
            <a:avLst/>
          </a:prstGeom>
        </p:spPr>
      </p:pic>
    </p:spTree>
    <p:extLst>
      <p:ext uri="{BB962C8B-B14F-4D97-AF65-F5344CB8AC3E}">
        <p14:creationId xmlns:p14="http://schemas.microsoft.com/office/powerpoint/2010/main" val="7096511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925908" y="1372422"/>
            <a:ext cx="7266092" cy="544764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TestPipe</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builder.stream</a:t>
            </a:r>
            <a:r>
              <a:rPr lang="en-US" altLang="ko-KR" sz="1200" dirty="0"/>
              <a:t>("</a:t>
            </a:r>
            <a:r>
              <a:rPr lang="en-US" altLang="ko-KR" sz="1200" b="1" dirty="0" err="1">
                <a:solidFill>
                  <a:srgbClr val="FF0000"/>
                </a:solidFill>
              </a:rPr>
              <a:t>kopo</a:t>
            </a:r>
            <a:r>
              <a:rPr lang="en-US" altLang="ko-KR" sz="1200" b="1" dirty="0">
                <a:solidFill>
                  <a:srgbClr val="FF0000"/>
                </a:solidFill>
              </a:rPr>
              <a:t>-topic</a:t>
            </a:r>
            <a:r>
              <a:rPr lang="en-US" altLang="ko-KR" sz="1200" dirty="0"/>
              <a:t>").to("</a:t>
            </a:r>
            <a:r>
              <a:rPr lang="en-US" altLang="ko-KR" sz="1200" b="1" dirty="0" err="1">
                <a:solidFill>
                  <a:srgbClr val="FF0000"/>
                </a:solidFill>
              </a:rPr>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b="1" dirty="0" err="1">
                <a:solidFill>
                  <a:srgbClr val="FF0000"/>
                </a:solidFill>
              </a:rPr>
              <a:t>KafkaStreams</a:t>
            </a:r>
            <a:r>
              <a:rPr lang="en-US" altLang="ko-KR" sz="1200" dirty="0"/>
              <a:t> streams = new </a:t>
            </a:r>
            <a:r>
              <a:rPr lang="en-US" altLang="ko-KR" sz="1200" b="1" dirty="0" err="1">
                <a:solidFill>
                  <a:srgbClr val="FF0000"/>
                </a:solidFill>
              </a:rPr>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7" name="TextBox 6">
            <a:extLst>
              <a:ext uri="{FF2B5EF4-FFF2-40B4-BE49-F238E27FC236}">
                <a16:creationId xmlns:a16="http://schemas.microsoft.com/office/drawing/2014/main" id="{CB5F972D-E8D1-4C0A-A5D8-C0A4FB146DB9}"/>
              </a:ext>
            </a:extLst>
          </p:cNvPr>
          <p:cNvSpPr txBox="1"/>
          <p:nvPr/>
        </p:nvSpPr>
        <p:spPr>
          <a:xfrm>
            <a:off x="8112271" y="1187756"/>
            <a:ext cx="15911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TestPipe.java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5" name="그림 4">
            <a:extLst>
              <a:ext uri="{FF2B5EF4-FFF2-40B4-BE49-F238E27FC236}">
                <a16:creationId xmlns:a16="http://schemas.microsoft.com/office/drawing/2014/main" id="{FD5ADB0B-3C2D-43EB-8EBE-D7A66AC6963B}"/>
              </a:ext>
            </a:extLst>
          </p:cNvPr>
          <p:cNvPicPr>
            <a:picLocks noChangeAspect="1"/>
          </p:cNvPicPr>
          <p:nvPr/>
        </p:nvPicPr>
        <p:blipFill>
          <a:blip r:embed="rId3"/>
          <a:stretch>
            <a:fillRect/>
          </a:stretch>
        </p:blipFill>
        <p:spPr>
          <a:xfrm>
            <a:off x="329371" y="966080"/>
            <a:ext cx="4900175" cy="469166"/>
          </a:xfrm>
          <a:prstGeom prst="rect">
            <a:avLst/>
          </a:prstGeom>
        </p:spPr>
      </p:pic>
      <p:sp>
        <p:nvSpPr>
          <p:cNvPr id="2" name="TextBox 1">
            <a:extLst>
              <a:ext uri="{FF2B5EF4-FFF2-40B4-BE49-F238E27FC236}">
                <a16:creationId xmlns:a16="http://schemas.microsoft.com/office/drawing/2014/main" id="{EAED7A24-8805-43B5-9235-DDF43501B83C}"/>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3008162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DE12EE14-6BA7-E6E2-3679-85BDDF88A8B5}"/>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5" name="TextBox 4">
            <a:extLst>
              <a:ext uri="{FF2B5EF4-FFF2-40B4-BE49-F238E27FC236}">
                <a16:creationId xmlns:a16="http://schemas.microsoft.com/office/drawing/2014/main" id="{36AD1EFC-9649-3E5E-B2D6-57DCAC673AC6}"/>
              </a:ext>
            </a:extLst>
          </p:cNvPr>
          <p:cNvSpPr txBox="1"/>
          <p:nvPr/>
        </p:nvSpPr>
        <p:spPr>
          <a:xfrm>
            <a:off x="603415" y="721203"/>
            <a:ext cx="4289957" cy="646331"/>
          </a:xfrm>
          <a:prstGeom prst="rect">
            <a:avLst/>
          </a:prstGeom>
          <a:noFill/>
        </p:spPr>
        <p:txBody>
          <a:bodyPr wrap="none" rtlCol="0">
            <a:spAutoFit/>
          </a:bodyPr>
          <a:lstStyle/>
          <a:p>
            <a:r>
              <a:rPr lang="en-US" altLang="ko-KR" dirty="0">
                <a:latin typeface="+mj-ea"/>
                <a:ea typeface="+mj-ea"/>
              </a:rPr>
              <a:t>A</a:t>
            </a:r>
            <a:r>
              <a:rPr lang="ko-KR" altLang="en-US" dirty="0">
                <a:latin typeface="+mj-ea"/>
                <a:ea typeface="+mj-ea"/>
              </a:rPr>
              <a:t>社 생체 신호 수집 및 모니터링 솔루션</a:t>
            </a:r>
            <a:endParaRPr lang="en-US" altLang="ko-KR" dirty="0">
              <a:latin typeface="+mj-ea"/>
              <a:ea typeface="+mj-ea"/>
            </a:endParaRPr>
          </a:p>
          <a:p>
            <a:endParaRPr lang="ko-KR" altLang="en-US" dirty="0">
              <a:latin typeface="+mj-ea"/>
              <a:ea typeface="+mj-ea"/>
            </a:endParaRPr>
          </a:p>
        </p:txBody>
      </p:sp>
      <p:pic>
        <p:nvPicPr>
          <p:cNvPr id="9" name="그림 8">
            <a:extLst>
              <a:ext uri="{FF2B5EF4-FFF2-40B4-BE49-F238E27FC236}">
                <a16:creationId xmlns:a16="http://schemas.microsoft.com/office/drawing/2014/main" id="{16CB96D3-A040-3651-23F4-7BC53F0B63B4}"/>
              </a:ext>
            </a:extLst>
          </p:cNvPr>
          <p:cNvPicPr>
            <a:picLocks noChangeAspect="1"/>
          </p:cNvPicPr>
          <p:nvPr/>
        </p:nvPicPr>
        <p:blipFill>
          <a:blip r:embed="rId2"/>
          <a:stretch>
            <a:fillRect/>
          </a:stretch>
        </p:blipFill>
        <p:spPr>
          <a:xfrm>
            <a:off x="5210795" y="2600045"/>
            <a:ext cx="6654445" cy="359026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C81E74E-4E1C-3885-B383-9CBDD21A0F2D}"/>
              </a:ext>
            </a:extLst>
          </p:cNvPr>
          <p:cNvSpPr txBox="1"/>
          <p:nvPr/>
        </p:nvSpPr>
        <p:spPr>
          <a:xfrm>
            <a:off x="513184" y="1225729"/>
            <a:ext cx="9965094" cy="869790"/>
          </a:xfrm>
          <a:prstGeom prst="rect">
            <a:avLst/>
          </a:prstGeom>
          <a:noFill/>
        </p:spPr>
        <p:txBody>
          <a:bodyPr wrap="square" rtlCol="0">
            <a:spAutoFit/>
          </a:bodyPr>
          <a:lstStyle/>
          <a:p>
            <a:pPr>
              <a:lnSpc>
                <a:spcPct val="150000"/>
              </a:lnSpc>
            </a:pPr>
            <a:r>
              <a:rPr lang="ko-KR" altLang="en-US" dirty="0">
                <a:latin typeface="+mj-ea"/>
                <a:ea typeface="+mj-ea"/>
              </a:rPr>
              <a:t>심박수</a:t>
            </a:r>
            <a:r>
              <a:rPr lang="en-US" altLang="ko-KR" dirty="0">
                <a:latin typeface="+mj-ea"/>
                <a:ea typeface="+mj-ea"/>
              </a:rPr>
              <a:t>, ECG, </a:t>
            </a:r>
            <a:r>
              <a:rPr lang="ko-KR" altLang="en-US" dirty="0">
                <a:latin typeface="+mj-ea"/>
                <a:ea typeface="+mj-ea"/>
              </a:rPr>
              <a:t>현재 위치</a:t>
            </a:r>
            <a:r>
              <a:rPr lang="en-US" altLang="ko-KR" dirty="0">
                <a:latin typeface="+mj-ea"/>
                <a:ea typeface="+mj-ea"/>
              </a:rPr>
              <a:t>, </a:t>
            </a:r>
            <a:r>
              <a:rPr lang="ko-KR" altLang="en-US" dirty="0">
                <a:latin typeface="+mj-ea"/>
                <a:ea typeface="+mj-ea"/>
              </a:rPr>
              <a:t>활동량</a:t>
            </a:r>
            <a:r>
              <a:rPr lang="en-US" altLang="ko-KR" dirty="0">
                <a:latin typeface="+mj-ea"/>
                <a:ea typeface="+mj-ea"/>
              </a:rPr>
              <a:t> </a:t>
            </a:r>
            <a:r>
              <a:rPr lang="ko-KR" altLang="en-US" dirty="0">
                <a:latin typeface="+mj-ea"/>
                <a:ea typeface="+mj-ea"/>
              </a:rPr>
              <a:t>등 스마트 </a:t>
            </a:r>
            <a:r>
              <a:rPr lang="ko-KR" altLang="en-US" dirty="0" err="1">
                <a:latin typeface="+mj-ea"/>
                <a:ea typeface="+mj-ea"/>
              </a:rPr>
              <a:t>워치에서</a:t>
            </a:r>
            <a:r>
              <a:rPr lang="ko-KR" altLang="en-US" dirty="0">
                <a:latin typeface="+mj-ea"/>
                <a:ea typeface="+mj-ea"/>
              </a:rPr>
              <a:t> 수집한 정보를 </a:t>
            </a:r>
            <a:r>
              <a:rPr lang="en-US" altLang="ko-KR" dirty="0">
                <a:latin typeface="+mj-ea"/>
                <a:ea typeface="+mj-ea"/>
              </a:rPr>
              <a:t>Kafka </a:t>
            </a:r>
            <a:r>
              <a:rPr lang="ko-KR" altLang="en-US" dirty="0">
                <a:latin typeface="+mj-ea"/>
                <a:ea typeface="+mj-ea"/>
              </a:rPr>
              <a:t>클러스터에 전송</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이후</a:t>
            </a:r>
            <a:r>
              <a:rPr lang="en-US" altLang="ko-KR" dirty="0">
                <a:latin typeface="+mj-ea"/>
                <a:ea typeface="+mj-ea"/>
              </a:rPr>
              <a:t>, </a:t>
            </a:r>
            <a:r>
              <a:rPr lang="ko-KR" altLang="en-US" dirty="0">
                <a:latin typeface="+mj-ea"/>
                <a:ea typeface="+mj-ea"/>
              </a:rPr>
              <a:t>빅데이터 분석 플랫폼을 활용하여 시각화 및 이상 데이터 감지</a:t>
            </a:r>
          </a:p>
        </p:txBody>
      </p:sp>
    </p:spTree>
    <p:extLst>
      <p:ext uri="{BB962C8B-B14F-4D97-AF65-F5344CB8AC3E}">
        <p14:creationId xmlns:p14="http://schemas.microsoft.com/office/powerpoint/2010/main" val="25160912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FFB76522-5C18-479E-97C0-1E8F4B6CC196}"/>
              </a:ext>
            </a:extLst>
          </p:cNvPr>
          <p:cNvPicPr>
            <a:picLocks noChangeAspect="1"/>
          </p:cNvPicPr>
          <p:nvPr/>
        </p:nvPicPr>
        <p:blipFill>
          <a:blip r:embed="rId2"/>
          <a:stretch>
            <a:fillRect/>
          </a:stretch>
        </p:blipFill>
        <p:spPr>
          <a:xfrm>
            <a:off x="8563342" y="2319561"/>
            <a:ext cx="3466667" cy="4438095"/>
          </a:xfrm>
          <a:prstGeom prst="rect">
            <a:avLst/>
          </a:prstGeom>
          <a:ln w="34925">
            <a:solidFill>
              <a:srgbClr val="0000FF"/>
            </a:solid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87E7041D-F459-41FB-BC51-943C2D7487E8}"/>
              </a:ext>
            </a:extLst>
          </p:cNvPr>
          <p:cNvPicPr>
            <a:picLocks noChangeAspect="1"/>
          </p:cNvPicPr>
          <p:nvPr/>
        </p:nvPicPr>
        <p:blipFill>
          <a:blip r:embed="rId3"/>
          <a:stretch>
            <a:fillRect/>
          </a:stretch>
        </p:blipFill>
        <p:spPr>
          <a:xfrm>
            <a:off x="380722" y="2171858"/>
            <a:ext cx="7931071" cy="121309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B42846C-FD87-47BF-89E9-1A9B0B113FB6}"/>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8574594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TestPipe</a:t>
            </a:r>
            <a:endParaRPr lang="en-US" altLang="ko-KR" sz="1800" b="1" dirty="0">
              <a:solidFill>
                <a:srgbClr val="FF0000"/>
              </a:solidFill>
            </a:endParaRPr>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33E370F0-5B72-470D-84AE-9DE0E9082CAF}"/>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0" name="TextBox 9">
            <a:extLst>
              <a:ext uri="{FF2B5EF4-FFF2-40B4-BE49-F238E27FC236}">
                <a16:creationId xmlns:a16="http://schemas.microsoft.com/office/drawing/2014/main" id="{650C8282-7C27-4602-960F-D62A77476AD0}"/>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1" name="TextBox 10">
            <a:extLst>
              <a:ext uri="{FF2B5EF4-FFF2-40B4-BE49-F238E27FC236}">
                <a16:creationId xmlns:a16="http://schemas.microsoft.com/office/drawing/2014/main" id="{05199D6B-53B5-4AEB-BE6A-934B272666B0}"/>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3" name="TextBox 12">
            <a:extLst>
              <a:ext uri="{FF2B5EF4-FFF2-40B4-BE49-F238E27FC236}">
                <a16:creationId xmlns:a16="http://schemas.microsoft.com/office/drawing/2014/main" id="{2BDFC453-DCF5-45E9-8238-697CB3736E5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6888867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1084265"/>
            <a:ext cx="7715061" cy="369332"/>
          </a:xfrm>
          <a:prstGeom prst="rect">
            <a:avLst/>
          </a:prstGeom>
          <a:noFill/>
        </p:spPr>
        <p:txBody>
          <a:bodyPr wrap="none" rtlCol="0">
            <a:spAutoFit/>
          </a:bodyPr>
          <a:lstStyle/>
          <a:p>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메시지는 </a:t>
            </a:r>
            <a:r>
              <a:rPr lang="en-US" altLang="ko-KR" dirty="0">
                <a:latin typeface="+mj-ea"/>
                <a:ea typeface="+mj-ea"/>
              </a:rPr>
              <a:t>Streams</a:t>
            </a:r>
            <a:r>
              <a:rPr lang="ko-KR" altLang="en-US" dirty="0">
                <a:latin typeface="+mj-ea"/>
                <a:ea typeface="+mj-ea"/>
              </a:rPr>
              <a:t>를 통해 </a:t>
            </a: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pic>
        <p:nvPicPr>
          <p:cNvPr id="3" name="그림 2">
            <a:extLst>
              <a:ext uri="{FF2B5EF4-FFF2-40B4-BE49-F238E27FC236}">
                <a16:creationId xmlns:a16="http://schemas.microsoft.com/office/drawing/2014/main" id="{40498613-5A30-4AF1-8314-E09427B9A872}"/>
              </a:ext>
            </a:extLst>
          </p:cNvPr>
          <p:cNvPicPr>
            <a:picLocks noChangeAspect="1"/>
          </p:cNvPicPr>
          <p:nvPr/>
        </p:nvPicPr>
        <p:blipFill>
          <a:blip r:embed="rId3"/>
          <a:stretch>
            <a:fillRect/>
          </a:stretch>
        </p:blipFill>
        <p:spPr>
          <a:xfrm>
            <a:off x="862581" y="1717896"/>
            <a:ext cx="8247619" cy="1028571"/>
          </a:xfrm>
          <a:prstGeom prst="rect">
            <a:avLst/>
          </a:prstGeom>
        </p:spPr>
      </p:pic>
      <p:pic>
        <p:nvPicPr>
          <p:cNvPr id="10" name="그림 9">
            <a:extLst>
              <a:ext uri="{FF2B5EF4-FFF2-40B4-BE49-F238E27FC236}">
                <a16:creationId xmlns:a16="http://schemas.microsoft.com/office/drawing/2014/main" id="{727D0DC4-5578-4774-A1F3-BDEB04A50949}"/>
              </a:ext>
            </a:extLst>
          </p:cNvPr>
          <p:cNvPicPr>
            <a:picLocks noChangeAspect="1"/>
          </p:cNvPicPr>
          <p:nvPr/>
        </p:nvPicPr>
        <p:blipFill>
          <a:blip r:embed="rId4"/>
          <a:stretch>
            <a:fillRect/>
          </a:stretch>
        </p:blipFill>
        <p:spPr>
          <a:xfrm>
            <a:off x="769056" y="5235640"/>
            <a:ext cx="8276190" cy="1076190"/>
          </a:xfrm>
          <a:prstGeom prst="rect">
            <a:avLst/>
          </a:prstGeom>
        </p:spPr>
      </p:pic>
      <p:pic>
        <p:nvPicPr>
          <p:cNvPr id="12" name="그림 11">
            <a:extLst>
              <a:ext uri="{FF2B5EF4-FFF2-40B4-BE49-F238E27FC236}">
                <a16:creationId xmlns:a16="http://schemas.microsoft.com/office/drawing/2014/main" id="{5E4D2802-7595-4343-B9A5-2EA04FD04837}"/>
              </a:ext>
            </a:extLst>
          </p:cNvPr>
          <p:cNvPicPr>
            <a:picLocks noChangeAspect="1"/>
          </p:cNvPicPr>
          <p:nvPr/>
        </p:nvPicPr>
        <p:blipFill>
          <a:blip r:embed="rId5"/>
          <a:stretch>
            <a:fillRect/>
          </a:stretch>
        </p:blipFill>
        <p:spPr>
          <a:xfrm>
            <a:off x="6096000" y="2434079"/>
            <a:ext cx="6009524" cy="2628571"/>
          </a:xfrm>
          <a:prstGeom prst="rect">
            <a:avLst/>
          </a:prstGeom>
          <a:ln>
            <a:noFill/>
          </a:ln>
          <a:effectLst>
            <a:outerShdw blurRad="292100" dist="139700" dir="2700000" algn="tl" rotWithShape="0">
              <a:srgbClr val="333333">
                <a:alpha val="65000"/>
              </a:srgbClr>
            </a:outerShdw>
          </a:effectLst>
        </p:spPr>
      </p:pic>
      <p:cxnSp>
        <p:nvCxnSpPr>
          <p:cNvPr id="14" name="연결선: 꺾임 13">
            <a:extLst>
              <a:ext uri="{FF2B5EF4-FFF2-40B4-BE49-F238E27FC236}">
                <a16:creationId xmlns:a16="http://schemas.microsoft.com/office/drawing/2014/main" id="{5E71FF15-5755-439F-B926-5B050624B54C}"/>
              </a:ext>
            </a:extLst>
          </p:cNvPr>
          <p:cNvCxnSpPr>
            <a:stCxn id="3" idx="2"/>
            <a:endCxn id="12" idx="1"/>
          </p:cNvCxnSpPr>
          <p:nvPr/>
        </p:nvCxnSpPr>
        <p:spPr>
          <a:xfrm rot="16200000" flipH="1">
            <a:off x="5040246" y="2692611"/>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15" name="연결선: 꺾임 14">
            <a:extLst>
              <a:ext uri="{FF2B5EF4-FFF2-40B4-BE49-F238E27FC236}">
                <a16:creationId xmlns:a16="http://schemas.microsoft.com/office/drawing/2014/main" id="{249751EA-F1F8-44B3-BE8C-694977980072}"/>
              </a:ext>
            </a:extLst>
          </p:cNvPr>
          <p:cNvCxnSpPr>
            <a:cxnSpLocks/>
          </p:cNvCxnSpPr>
          <p:nvPr/>
        </p:nvCxnSpPr>
        <p:spPr>
          <a:xfrm rot="10800000" flipV="1">
            <a:off x="4986390" y="4111534"/>
            <a:ext cx="1188850" cy="112410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sp>
        <p:nvSpPr>
          <p:cNvPr id="19" name="직사각형 18">
            <a:extLst>
              <a:ext uri="{FF2B5EF4-FFF2-40B4-BE49-F238E27FC236}">
                <a16:creationId xmlns:a16="http://schemas.microsoft.com/office/drawing/2014/main" id="{D5BBD9E0-7BA9-4EF4-BD9F-488D75C75982}"/>
              </a:ext>
            </a:extLst>
          </p:cNvPr>
          <p:cNvSpPr/>
          <p:nvPr/>
        </p:nvSpPr>
        <p:spPr>
          <a:xfrm>
            <a:off x="6175240" y="2558265"/>
            <a:ext cx="4797560" cy="9043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F9E0D69-DC72-439F-A0DB-61046590E86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41467441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sp>
        <p:nvSpPr>
          <p:cNvPr id="7" name="순서도: 대체 처리 6">
            <a:extLst>
              <a:ext uri="{FF2B5EF4-FFF2-40B4-BE49-F238E27FC236}">
                <a16:creationId xmlns:a16="http://schemas.microsoft.com/office/drawing/2014/main" id="{4CDE775B-ED61-4C6A-99AB-211A0313F6BC}"/>
              </a:ext>
            </a:extLst>
          </p:cNvPr>
          <p:cNvSpPr/>
          <p:nvPr/>
        </p:nvSpPr>
        <p:spPr>
          <a:xfrm>
            <a:off x="1675321" y="2827282"/>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1758519" y="3060845"/>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1758519" y="4111582"/>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4087322" y="2827282"/>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4207552" y="3436791"/>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3308178" y="3710879"/>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3308178" y="4761616"/>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6105133"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filter((key, value) -&gt; </a:t>
            </a:r>
            <a:r>
              <a:rPr lang="en-US" altLang="ko-KR" sz="1200" b="1" dirty="0" err="1">
                <a:solidFill>
                  <a:srgbClr val="FF0000"/>
                </a:solidFill>
              </a:rPr>
              <a:t>value.length</a:t>
            </a:r>
            <a:r>
              <a:rPr lang="en-US" altLang="ko-KR" sz="1200" b="1" dirty="0">
                <a:solidFill>
                  <a:srgbClr val="FF0000"/>
                </a:solidFill>
              </a:rPr>
              <a:t>() &gt; 3 </a:t>
            </a:r>
            <a:r>
              <a:rPr lang="en-US" altLang="ko-KR" sz="1200" b="1" dirty="0">
                <a:solidFill>
                  <a:srgbClr val="FF0000"/>
                </a:solidFill>
                <a:latin typeface="+mj-ea"/>
                <a:ea typeface="+mj-ea"/>
              </a:rPr>
              <a:t>&amp;&amp;</a:t>
            </a:r>
            <a:r>
              <a:rPr lang="en-US" altLang="ko-KR" sz="1200" b="1" dirty="0">
                <a:solidFill>
                  <a:srgbClr val="FF0000"/>
                </a:solidFill>
              </a:rPr>
              <a:t> </a:t>
            </a:r>
            <a:r>
              <a:rPr lang="en-US" altLang="ko-KR" sz="1200" b="1" dirty="0" err="1">
                <a:solidFill>
                  <a:srgbClr val="FF0000"/>
                </a:solidFill>
              </a:rPr>
              <a:t>value.contains</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dirty="0"/>
              <a:t>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filter()</a:t>
            </a:r>
            <a:endParaRPr lang="ko-KR" altLang="en-US" dirty="0"/>
          </a:p>
        </p:txBody>
      </p:sp>
    </p:spTree>
    <p:extLst>
      <p:ext uri="{BB962C8B-B14F-4D97-AF65-F5344CB8AC3E}">
        <p14:creationId xmlns:p14="http://schemas.microsoft.com/office/powerpoint/2010/main" val="37352574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0BE14-5B94-439E-AFCD-D3EB4ACA9614}"/>
              </a:ext>
            </a:extLst>
          </p:cNvPr>
          <p:cNvSpPr txBox="1"/>
          <p:nvPr/>
        </p:nvSpPr>
        <p:spPr>
          <a:xfrm>
            <a:off x="3781364" y="825579"/>
            <a:ext cx="8410636" cy="6032421"/>
          </a:xfrm>
          <a:prstGeom prst="rect">
            <a:avLst/>
          </a:prstGeom>
          <a:solidFill>
            <a:schemeClr val="bg1"/>
          </a:solidFill>
          <a:ln>
            <a:solidFill>
              <a:srgbClr val="0000FF"/>
            </a:solidFill>
          </a:ln>
        </p:spPr>
        <p:txBody>
          <a:bodyPr wrap="non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b="1" dirty="0"/>
              <a:t>import </a:t>
            </a:r>
            <a:r>
              <a:rPr lang="en-US" altLang="ko-KR" sz="1200" b="1" dirty="0" err="1"/>
              <a:t>org.apache.kafka.streams.kstream.KStream</a:t>
            </a:r>
            <a:r>
              <a:rPr lang="en-US" altLang="ko-KR" sz="1200" b="1"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TestFilter</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a:solidFill>
                  <a:srgbClr val="FF0000"/>
                </a:solidFill>
              </a:rPr>
              <a:t>        </a:t>
            </a:r>
            <a:r>
              <a:rPr lang="en-US" altLang="ko-KR" sz="1400" b="1" dirty="0" err="1">
                <a:solidFill>
                  <a:srgbClr val="FF0000"/>
                </a:solidFill>
              </a:rPr>
              <a:t>mystream.filter</a:t>
            </a:r>
            <a:r>
              <a:rPr lang="en-US" altLang="ko-KR" sz="1400" b="1" dirty="0">
                <a:solidFill>
                  <a:srgbClr val="FF0000"/>
                </a:solidFill>
              </a:rPr>
              <a:t>((key, value) -&gt; </a:t>
            </a:r>
            <a:r>
              <a:rPr lang="en-US" altLang="ko-KR" sz="1400" b="1" dirty="0" err="1">
                <a:solidFill>
                  <a:srgbClr val="FF0000"/>
                </a:solidFill>
              </a:rPr>
              <a:t>value.length</a:t>
            </a:r>
            <a:r>
              <a:rPr lang="en-US" altLang="ko-KR" sz="1400" b="1" dirty="0">
                <a:solidFill>
                  <a:srgbClr val="FF0000"/>
                </a:solidFill>
              </a:rPr>
              <a:t>() &gt; 3 </a:t>
            </a:r>
            <a:r>
              <a:rPr lang="en-US" altLang="ko-KR" sz="1400" b="1" dirty="0">
                <a:solidFill>
                  <a:srgbClr val="FF0000"/>
                </a:solidFill>
                <a:latin typeface="+mj-ea"/>
                <a:ea typeface="+mj-ea"/>
              </a:rPr>
              <a:t>&amp;&amp;</a:t>
            </a:r>
            <a:r>
              <a:rPr lang="en-US" altLang="ko-KR" sz="1400" b="1" dirty="0">
                <a:solidFill>
                  <a:srgbClr val="FF0000"/>
                </a:solidFill>
              </a:rPr>
              <a:t> </a:t>
            </a:r>
            <a:r>
              <a:rPr lang="en-US" altLang="ko-KR" sz="1400" b="1" dirty="0" err="1">
                <a:solidFill>
                  <a:srgbClr val="FF0000"/>
                </a:solidFill>
              </a:rPr>
              <a:t>value.contains</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a:t>
            </a:r>
            <a:r>
              <a:rPr lang="en-US" altLang="ko-KR" sz="1400" b="1" dirty="0" err="1">
                <a:solidFill>
                  <a:srgbClr val="FF0000"/>
                </a:solidFill>
              </a:rPr>
              <a:t>javatopic</a:t>
            </a:r>
            <a:r>
              <a:rPr lang="en-US" altLang="ko-KR" sz="1400" b="1" dirty="0">
                <a:solidFill>
                  <a:srgbClr val="FF0000"/>
                </a:solidFill>
              </a:rPr>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a:p>
            <a:endParaRPr lang="ko-KR" altLang="en-US" sz="1200" dirty="0"/>
          </a:p>
        </p:txBody>
      </p:sp>
      <p:sp>
        <p:nvSpPr>
          <p:cNvPr id="4" name="TextBox 3">
            <a:extLst>
              <a:ext uri="{FF2B5EF4-FFF2-40B4-BE49-F238E27FC236}">
                <a16:creationId xmlns:a16="http://schemas.microsoft.com/office/drawing/2014/main" id="{2340C7F2-105D-42F0-8806-1E9078865C76}"/>
              </a:ext>
            </a:extLst>
          </p:cNvPr>
          <p:cNvSpPr txBox="1"/>
          <p:nvPr/>
        </p:nvSpPr>
        <p:spPr>
          <a:xfrm>
            <a:off x="7116600" y="609600"/>
            <a:ext cx="16487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TestFilter.java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제목 1">
            <a:extLst>
              <a:ext uri="{FF2B5EF4-FFF2-40B4-BE49-F238E27FC236}">
                <a16:creationId xmlns:a16="http://schemas.microsoft.com/office/drawing/2014/main" id="{B2C11720-5EEA-4977-A0EB-CAD9A5C3C234}"/>
              </a:ext>
            </a:extLst>
          </p:cNvPr>
          <p:cNvSpPr txBox="1">
            <a:spLocks/>
          </p:cNvSpPr>
          <p:nvPr/>
        </p:nvSpPr>
        <p:spPr>
          <a:xfrm>
            <a:off x="191911" y="305680"/>
            <a:ext cx="10071971"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추가 및 빌드</a:t>
            </a:r>
            <a:br>
              <a:rPr lang="en-US" altLang="ko-KR" dirty="0"/>
            </a:br>
            <a:endParaRPr lang="ko-KR" altLang="en-US" dirty="0"/>
          </a:p>
        </p:txBody>
      </p:sp>
      <p:sp>
        <p:nvSpPr>
          <p:cNvPr id="6" name="TextBox 5">
            <a:extLst>
              <a:ext uri="{FF2B5EF4-FFF2-40B4-BE49-F238E27FC236}">
                <a16:creationId xmlns:a16="http://schemas.microsoft.com/office/drawing/2014/main" id="{DB1D58CC-8F77-426F-B688-14E04ED3217C}"/>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pic>
        <p:nvPicPr>
          <p:cNvPr id="8" name="그림 7">
            <a:extLst>
              <a:ext uri="{FF2B5EF4-FFF2-40B4-BE49-F238E27FC236}">
                <a16:creationId xmlns:a16="http://schemas.microsoft.com/office/drawing/2014/main" id="{BA4858D4-021C-46AE-B1F6-74A93BB3C21C}"/>
              </a:ext>
            </a:extLst>
          </p:cNvPr>
          <p:cNvPicPr>
            <a:picLocks noChangeAspect="1"/>
          </p:cNvPicPr>
          <p:nvPr/>
        </p:nvPicPr>
        <p:blipFill>
          <a:blip r:embed="rId3"/>
          <a:stretch>
            <a:fillRect/>
          </a:stretch>
        </p:blipFill>
        <p:spPr>
          <a:xfrm>
            <a:off x="19912" y="1131571"/>
            <a:ext cx="3666667" cy="361905"/>
          </a:xfrm>
          <a:prstGeom prst="rect">
            <a:avLst/>
          </a:prstGeom>
        </p:spPr>
      </p:pic>
      <p:sp>
        <p:nvSpPr>
          <p:cNvPr id="2" name="TextBox 1">
            <a:extLst>
              <a:ext uri="{FF2B5EF4-FFF2-40B4-BE49-F238E27FC236}">
                <a16:creationId xmlns:a16="http://schemas.microsoft.com/office/drawing/2014/main" id="{686974A0-55B2-46D0-A167-78CFB046727F}"/>
              </a:ext>
            </a:extLst>
          </p:cNvPr>
          <p:cNvSpPr txBox="1"/>
          <p:nvPr/>
        </p:nvSpPr>
        <p:spPr>
          <a:xfrm>
            <a:off x="339047" y="6256962"/>
            <a:ext cx="1967205"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err="1"/>
              <a:t>filterNot</a:t>
            </a:r>
            <a:r>
              <a:rPr lang="en-US" altLang="ko-KR" dirty="0"/>
              <a:t> </a:t>
            </a:r>
            <a:r>
              <a:rPr lang="ko-KR" altLang="en-US" dirty="0"/>
              <a:t>↔ </a:t>
            </a:r>
            <a:r>
              <a:rPr lang="en-US" altLang="ko-KR" dirty="0"/>
              <a:t>filter</a:t>
            </a:r>
            <a:endParaRPr lang="ko-KR" altLang="en-US" dirty="0"/>
          </a:p>
        </p:txBody>
      </p:sp>
    </p:spTree>
    <p:extLst>
      <p:ext uri="{BB962C8B-B14F-4D97-AF65-F5344CB8AC3E}">
        <p14:creationId xmlns:p14="http://schemas.microsoft.com/office/powerpoint/2010/main" val="317241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4097EBA2-8762-46F3-A79C-118A0850F3F0}"/>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7" name="TextBox 6">
            <a:extLst>
              <a:ext uri="{FF2B5EF4-FFF2-40B4-BE49-F238E27FC236}">
                <a16:creationId xmlns:a16="http://schemas.microsoft.com/office/drawing/2014/main" id="{C67C7C18-E3C7-4BC3-89AF-68A611520EA6}"/>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8" name="TextBox 7">
            <a:extLst>
              <a:ext uri="{FF2B5EF4-FFF2-40B4-BE49-F238E27FC236}">
                <a16:creationId xmlns:a16="http://schemas.microsoft.com/office/drawing/2014/main" id="{B49DEB74-BA7B-46DB-9E6A-11826D4B0B77}"/>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9" name="TextBox 8">
            <a:extLst>
              <a:ext uri="{FF2B5EF4-FFF2-40B4-BE49-F238E27FC236}">
                <a16:creationId xmlns:a16="http://schemas.microsoft.com/office/drawing/2014/main" id="{FA733DD3-6257-4CAB-A9DD-9AB7A42D91C9}"/>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TestFilter</a:t>
            </a:r>
            <a:endParaRPr lang="en-US" altLang="ko-KR" sz="1800" b="1" dirty="0">
              <a:solidFill>
                <a:srgbClr val="FF0000"/>
              </a:solidFill>
            </a:endParaRPr>
          </a:p>
        </p:txBody>
      </p:sp>
      <p:sp>
        <p:nvSpPr>
          <p:cNvPr id="10" name="TextBox 9">
            <a:extLst>
              <a:ext uri="{FF2B5EF4-FFF2-40B4-BE49-F238E27FC236}">
                <a16:creationId xmlns:a16="http://schemas.microsoft.com/office/drawing/2014/main" id="{068F448E-2A83-4B63-9696-D4AEF459B95D}"/>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F1939BD7-D620-4C56-922A-7D1BE58A455B}"/>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12" name="TextBox 11">
            <a:extLst>
              <a:ext uri="{FF2B5EF4-FFF2-40B4-BE49-F238E27FC236}">
                <a16:creationId xmlns:a16="http://schemas.microsoft.com/office/drawing/2014/main" id="{CC38E884-9DD8-41EC-940B-C94577E6CC7E}"/>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3" name="TextBox 12">
            <a:extLst>
              <a:ext uri="{FF2B5EF4-FFF2-40B4-BE49-F238E27FC236}">
                <a16:creationId xmlns:a16="http://schemas.microsoft.com/office/drawing/2014/main" id="{4159C960-1C12-41B4-BB87-4CAE2246074E}"/>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4" name="TextBox 13">
            <a:extLst>
              <a:ext uri="{FF2B5EF4-FFF2-40B4-BE49-F238E27FC236}">
                <a16:creationId xmlns:a16="http://schemas.microsoft.com/office/drawing/2014/main" id="{7BA6B24F-7446-4016-8BA4-259D5F4F2F0B}"/>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6" name="TextBox 15">
            <a:extLst>
              <a:ext uri="{FF2B5EF4-FFF2-40B4-BE49-F238E27FC236}">
                <a16:creationId xmlns:a16="http://schemas.microsoft.com/office/drawing/2014/main" id="{612842A6-F689-467F-A94F-73D413D31239}"/>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38111980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2F6324-4B69-456A-A31B-424F16CA9218}"/>
              </a:ext>
            </a:extLst>
          </p:cNvPr>
          <p:cNvPicPr>
            <a:picLocks noChangeAspect="1"/>
          </p:cNvPicPr>
          <p:nvPr/>
        </p:nvPicPr>
        <p:blipFill>
          <a:blip r:embed="rId2"/>
          <a:stretch>
            <a:fillRect/>
          </a:stretch>
        </p:blipFill>
        <p:spPr>
          <a:xfrm>
            <a:off x="4883649" y="3407218"/>
            <a:ext cx="5902141" cy="2007695"/>
          </a:xfrm>
          <a:prstGeom prst="rect">
            <a:avLst/>
          </a:prstGeom>
          <a:noFill/>
          <a:ln w="57150">
            <a:solidFill>
              <a:srgbClr val="FFC000"/>
            </a:solidFill>
          </a:ln>
        </p:spPr>
      </p:pic>
      <p:sp>
        <p:nvSpPr>
          <p:cNvPr id="5" name="제목 1">
            <a:extLst>
              <a:ext uri="{FF2B5EF4-FFF2-40B4-BE49-F238E27FC236}">
                <a16:creationId xmlns:a16="http://schemas.microsoft.com/office/drawing/2014/main" id="{B5779F30-C10D-47B9-9AA1-7C47901A9A5E}"/>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6" name="TextBox 5">
            <a:extLst>
              <a:ext uri="{FF2B5EF4-FFF2-40B4-BE49-F238E27FC236}">
                <a16:creationId xmlns:a16="http://schemas.microsoft.com/office/drawing/2014/main" id="{7BDAF57A-53AA-4AFC-85E5-DF0CAE854A80}"/>
              </a:ext>
            </a:extLst>
          </p:cNvPr>
          <p:cNvSpPr txBox="1"/>
          <p:nvPr/>
        </p:nvSpPr>
        <p:spPr>
          <a:xfrm>
            <a:off x="769056" y="1084265"/>
            <a:ext cx="6104556" cy="1285288"/>
          </a:xfrm>
          <a:prstGeom prst="rect">
            <a:avLst/>
          </a:prstGeom>
          <a:noFill/>
        </p:spPr>
        <p:txBody>
          <a:bodyPr wrap="none" rtlCol="0">
            <a:spAutoFit/>
          </a:bodyPr>
          <a:lstStyle/>
          <a:p>
            <a:pPr>
              <a:lnSpc>
                <a:spcPct val="150000"/>
              </a:lnSpc>
            </a:pPr>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 중</a:t>
            </a:r>
            <a:r>
              <a:rPr lang="en-US" altLang="ko-KR" dirty="0">
                <a:latin typeface="+mj-ea"/>
                <a:ea typeface="+mj-ea"/>
              </a:rPr>
              <a:t>,</a:t>
            </a:r>
          </a:p>
          <a:p>
            <a:pPr>
              <a:lnSpc>
                <a:spcPct val="150000"/>
              </a:lnSpc>
            </a:pPr>
            <a:r>
              <a:rPr lang="ko-KR" altLang="en-US" dirty="0">
                <a:latin typeface="+mj-ea"/>
                <a:ea typeface="+mj-ea"/>
              </a:rPr>
              <a:t>길이가 </a:t>
            </a:r>
            <a:r>
              <a:rPr lang="en-US" altLang="ko-KR" dirty="0">
                <a:latin typeface="+mj-ea"/>
                <a:ea typeface="+mj-ea"/>
              </a:rPr>
              <a:t>3</a:t>
            </a:r>
            <a:r>
              <a:rPr lang="ko-KR" altLang="en-US" dirty="0">
                <a:latin typeface="+mj-ea"/>
                <a:ea typeface="+mj-ea"/>
              </a:rPr>
              <a:t>보다 크면서 </a:t>
            </a:r>
            <a:r>
              <a:rPr lang="en-US" altLang="ko-KR" dirty="0">
                <a:latin typeface="+mj-ea"/>
                <a:ea typeface="+mj-ea"/>
              </a:rPr>
              <a:t>“</a:t>
            </a:r>
            <a:r>
              <a:rPr lang="en-US" altLang="ko-KR" dirty="0" err="1">
                <a:latin typeface="+mj-ea"/>
                <a:ea typeface="+mj-ea"/>
              </a:rPr>
              <a:t>kopo</a:t>
            </a:r>
            <a:r>
              <a:rPr lang="en-US" altLang="ko-KR" dirty="0">
                <a:latin typeface="+mj-ea"/>
                <a:ea typeface="+mj-ea"/>
              </a:rPr>
              <a:t>”</a:t>
            </a:r>
            <a:r>
              <a:rPr lang="ko-KR" altLang="en-US" dirty="0">
                <a:latin typeface="+mj-ea"/>
                <a:ea typeface="+mj-ea"/>
              </a:rPr>
              <a:t>라는 문자열을 포함한 로그만</a:t>
            </a:r>
            <a:endParaRPr lang="en-US" altLang="ko-KR" dirty="0">
              <a:latin typeface="+mj-ea"/>
              <a:ea typeface="+mj-ea"/>
            </a:endParaRPr>
          </a:p>
          <a:p>
            <a:pPr>
              <a:lnSpc>
                <a:spcPct val="150000"/>
              </a:lnSpc>
            </a:pP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cxnSp>
        <p:nvCxnSpPr>
          <p:cNvPr id="7" name="연결선: 꺾임 6">
            <a:extLst>
              <a:ext uri="{FF2B5EF4-FFF2-40B4-BE49-F238E27FC236}">
                <a16:creationId xmlns:a16="http://schemas.microsoft.com/office/drawing/2014/main" id="{E1EDA52F-DD3B-495D-9F2C-399064235120}"/>
              </a:ext>
            </a:extLst>
          </p:cNvPr>
          <p:cNvCxnSpPr>
            <a:cxnSpLocks/>
          </p:cNvCxnSpPr>
          <p:nvPr/>
        </p:nvCxnSpPr>
        <p:spPr>
          <a:xfrm rot="16200000" flipH="1">
            <a:off x="3827895" y="3226867"/>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8" name="연결선: 꺾임 7">
            <a:extLst>
              <a:ext uri="{FF2B5EF4-FFF2-40B4-BE49-F238E27FC236}">
                <a16:creationId xmlns:a16="http://schemas.microsoft.com/office/drawing/2014/main" id="{8C2D1A94-704E-493D-A29E-C8D954633EE4}"/>
              </a:ext>
            </a:extLst>
          </p:cNvPr>
          <p:cNvCxnSpPr>
            <a:cxnSpLocks/>
          </p:cNvCxnSpPr>
          <p:nvPr/>
        </p:nvCxnSpPr>
        <p:spPr>
          <a:xfrm rot="10800000" flipV="1">
            <a:off x="3774039" y="4411066"/>
            <a:ext cx="1098946" cy="135882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pic>
        <p:nvPicPr>
          <p:cNvPr id="14" name="그림 13">
            <a:extLst>
              <a:ext uri="{FF2B5EF4-FFF2-40B4-BE49-F238E27FC236}">
                <a16:creationId xmlns:a16="http://schemas.microsoft.com/office/drawing/2014/main" id="{7079BBCD-68D0-40A0-842C-8AD6E9506AED}"/>
              </a:ext>
            </a:extLst>
          </p:cNvPr>
          <p:cNvPicPr>
            <a:picLocks noChangeAspect="1"/>
          </p:cNvPicPr>
          <p:nvPr/>
        </p:nvPicPr>
        <p:blipFill>
          <a:blip r:embed="rId3"/>
          <a:stretch>
            <a:fillRect/>
          </a:stretch>
        </p:blipFill>
        <p:spPr>
          <a:xfrm>
            <a:off x="3237238" y="2661597"/>
            <a:ext cx="1057275" cy="1238250"/>
          </a:xfrm>
          <a:prstGeom prst="rect">
            <a:avLst/>
          </a:prstGeom>
        </p:spPr>
      </p:pic>
      <p:pic>
        <p:nvPicPr>
          <p:cNvPr id="16" name="그림 15">
            <a:extLst>
              <a:ext uri="{FF2B5EF4-FFF2-40B4-BE49-F238E27FC236}">
                <a16:creationId xmlns:a16="http://schemas.microsoft.com/office/drawing/2014/main" id="{2325F20E-72AD-422C-801D-E1A7B98D87E4}"/>
              </a:ext>
            </a:extLst>
          </p:cNvPr>
          <p:cNvPicPr>
            <a:picLocks noChangeAspect="1"/>
          </p:cNvPicPr>
          <p:nvPr/>
        </p:nvPicPr>
        <p:blipFill>
          <a:blip r:embed="rId4"/>
          <a:stretch>
            <a:fillRect/>
          </a:stretch>
        </p:blipFill>
        <p:spPr>
          <a:xfrm>
            <a:off x="3182421" y="5748969"/>
            <a:ext cx="1161905" cy="685714"/>
          </a:xfrm>
          <a:prstGeom prst="rect">
            <a:avLst/>
          </a:prstGeom>
        </p:spPr>
      </p:pic>
      <p:sp>
        <p:nvSpPr>
          <p:cNvPr id="9" name="TextBox 8">
            <a:extLst>
              <a:ext uri="{FF2B5EF4-FFF2-40B4-BE49-F238E27FC236}">
                <a16:creationId xmlns:a16="http://schemas.microsoft.com/office/drawing/2014/main" id="{588FB07E-CB6D-49E4-BD09-7BF259A56504}"/>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6496506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7F16BA-B302-452E-B45C-FB4B78399BD0}"/>
              </a:ext>
            </a:extLst>
          </p:cNvPr>
          <p:cNvSpPr>
            <a:spLocks noGrp="1"/>
          </p:cNvSpPr>
          <p:nvPr>
            <p:ph type="title"/>
          </p:nvPr>
        </p:nvSpPr>
        <p:spPr>
          <a:xfrm>
            <a:off x="0" y="0"/>
            <a:ext cx="8596668" cy="1320800"/>
          </a:xfrm>
        </p:spPr>
        <p:txBody>
          <a:bodyPr/>
          <a:lstStyle/>
          <a:p>
            <a:r>
              <a:rPr lang="ko-KR" altLang="en-US"/>
              <a:t>기타 테스트</a:t>
            </a:r>
          </a:p>
        </p:txBody>
      </p:sp>
      <p:sp>
        <p:nvSpPr>
          <p:cNvPr id="3" name="TextBox 2">
            <a:extLst>
              <a:ext uri="{FF2B5EF4-FFF2-40B4-BE49-F238E27FC236}">
                <a16:creationId xmlns:a16="http://schemas.microsoft.com/office/drawing/2014/main" id="{CED95AC2-8429-48E3-8CE7-F2B7D2BE52D2}"/>
              </a:ext>
            </a:extLst>
          </p:cNvPr>
          <p:cNvSpPr txBox="1"/>
          <p:nvPr/>
        </p:nvSpPr>
        <p:spPr>
          <a:xfrm>
            <a:off x="2642281" y="1504253"/>
            <a:ext cx="5965095" cy="307777"/>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mystream.map</a:t>
            </a:r>
            <a:r>
              <a:rPr lang="en-US" altLang="ko-KR" sz="1400" dirty="0"/>
              <a:t>((</a:t>
            </a:r>
            <a:r>
              <a:rPr lang="en-US" altLang="ko-KR" sz="1400" dirty="0" err="1"/>
              <a:t>key,value</a:t>
            </a:r>
            <a:r>
              <a:rPr lang="en-US" altLang="ko-KR" sz="1400" dirty="0"/>
              <a:t>)-&gt;</a:t>
            </a:r>
            <a:r>
              <a:rPr lang="en-US" altLang="ko-KR" sz="1400" dirty="0" err="1"/>
              <a:t>KeyValue.pair</a:t>
            </a:r>
            <a:r>
              <a:rPr lang="en-US" altLang="ko-KR" sz="1400" dirty="0"/>
              <a:t>(value, key)).to("</a:t>
            </a:r>
            <a:r>
              <a:rPr lang="en-US" altLang="ko-KR" sz="1400" dirty="0" err="1"/>
              <a:t>javatopic</a:t>
            </a:r>
            <a:r>
              <a:rPr lang="en-US" altLang="ko-KR" sz="1400" dirty="0"/>
              <a:t>");</a:t>
            </a:r>
            <a:endParaRPr lang="ko-KR" altLang="en-US" sz="1400" dirty="0"/>
          </a:p>
        </p:txBody>
      </p:sp>
      <p:pic>
        <p:nvPicPr>
          <p:cNvPr id="5" name="그림 4">
            <a:extLst>
              <a:ext uri="{FF2B5EF4-FFF2-40B4-BE49-F238E27FC236}">
                <a16:creationId xmlns:a16="http://schemas.microsoft.com/office/drawing/2014/main" id="{2E4EDB25-EEA7-47BF-9918-23400335BB09}"/>
              </a:ext>
            </a:extLst>
          </p:cNvPr>
          <p:cNvPicPr>
            <a:picLocks noChangeAspect="1"/>
          </p:cNvPicPr>
          <p:nvPr/>
        </p:nvPicPr>
        <p:blipFill>
          <a:blip r:embed="rId3"/>
          <a:stretch>
            <a:fillRect/>
          </a:stretch>
        </p:blipFill>
        <p:spPr>
          <a:xfrm>
            <a:off x="969408" y="1415679"/>
            <a:ext cx="1122974" cy="484921"/>
          </a:xfrm>
          <a:prstGeom prst="rect">
            <a:avLst/>
          </a:prstGeom>
        </p:spPr>
      </p:pic>
      <p:pic>
        <p:nvPicPr>
          <p:cNvPr id="7" name="그림 6">
            <a:extLst>
              <a:ext uri="{FF2B5EF4-FFF2-40B4-BE49-F238E27FC236}">
                <a16:creationId xmlns:a16="http://schemas.microsoft.com/office/drawing/2014/main" id="{9268D623-4156-4B21-A252-4F20CAA05760}"/>
              </a:ext>
            </a:extLst>
          </p:cNvPr>
          <p:cNvPicPr>
            <a:picLocks noChangeAspect="1"/>
          </p:cNvPicPr>
          <p:nvPr/>
        </p:nvPicPr>
        <p:blipFill>
          <a:blip r:embed="rId4"/>
          <a:stretch>
            <a:fillRect/>
          </a:stretch>
        </p:blipFill>
        <p:spPr>
          <a:xfrm>
            <a:off x="9220647" y="1280934"/>
            <a:ext cx="1569612" cy="446637"/>
          </a:xfrm>
          <a:prstGeom prst="rect">
            <a:avLst/>
          </a:prstGeom>
        </p:spPr>
      </p:pic>
      <p:sp>
        <p:nvSpPr>
          <p:cNvPr id="9" name="TextBox 8">
            <a:extLst>
              <a:ext uri="{FF2B5EF4-FFF2-40B4-BE49-F238E27FC236}">
                <a16:creationId xmlns:a16="http://schemas.microsoft.com/office/drawing/2014/main" id="{323CC9E3-D667-4E7D-9B8D-278F590E76A9}"/>
              </a:ext>
            </a:extLst>
          </p:cNvPr>
          <p:cNvSpPr txBox="1"/>
          <p:nvPr/>
        </p:nvSpPr>
        <p:spPr>
          <a:xfrm>
            <a:off x="9220647" y="1771335"/>
            <a:ext cx="1893788"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Key</a:t>
            </a:r>
            <a:r>
              <a:rPr lang="ko-KR" altLang="en-US" sz="1200" dirty="0">
                <a:latin typeface="+mj-ea"/>
                <a:ea typeface="+mj-ea"/>
              </a:rPr>
              <a:t>와 </a:t>
            </a:r>
            <a:r>
              <a:rPr lang="en-US" altLang="ko-KR" sz="1200" dirty="0">
                <a:latin typeface="+mj-ea"/>
                <a:ea typeface="+mj-ea"/>
              </a:rPr>
              <a:t>Value</a:t>
            </a:r>
            <a:r>
              <a:rPr lang="ko-KR" altLang="en-US" sz="1200" dirty="0">
                <a:latin typeface="+mj-ea"/>
                <a:ea typeface="+mj-ea"/>
              </a:rPr>
              <a:t>가 서로 치환</a:t>
            </a:r>
          </a:p>
        </p:txBody>
      </p:sp>
      <p:sp>
        <p:nvSpPr>
          <p:cNvPr id="10" name="TextBox 9">
            <a:extLst>
              <a:ext uri="{FF2B5EF4-FFF2-40B4-BE49-F238E27FC236}">
                <a16:creationId xmlns:a16="http://schemas.microsoft.com/office/drawing/2014/main" id="{A9BFD32F-C823-4180-9491-57896CF8937C}"/>
              </a:ext>
            </a:extLst>
          </p:cNvPr>
          <p:cNvSpPr txBox="1"/>
          <p:nvPr/>
        </p:nvSpPr>
        <p:spPr>
          <a:xfrm>
            <a:off x="2642281" y="1227254"/>
            <a:ext cx="1133515"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화살표: 오른쪽 10">
            <a:extLst>
              <a:ext uri="{FF2B5EF4-FFF2-40B4-BE49-F238E27FC236}">
                <a16:creationId xmlns:a16="http://schemas.microsoft.com/office/drawing/2014/main" id="{6E1CDE5F-2A1F-449C-A6FD-AD24CD91DDC3}"/>
              </a:ext>
            </a:extLst>
          </p:cNvPr>
          <p:cNvSpPr/>
          <p:nvPr/>
        </p:nvSpPr>
        <p:spPr>
          <a:xfrm>
            <a:off x="2207963"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872637CC-1323-44E5-8EA3-E160CF4FE95D}"/>
              </a:ext>
            </a:extLst>
          </p:cNvPr>
          <p:cNvSpPr/>
          <p:nvPr/>
        </p:nvSpPr>
        <p:spPr>
          <a:xfrm>
            <a:off x="8736484"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27F38EE-0D04-4459-9DA7-D8AB4ABCD607}"/>
              </a:ext>
            </a:extLst>
          </p:cNvPr>
          <p:cNvSpPr txBox="1"/>
          <p:nvPr/>
        </p:nvSpPr>
        <p:spPr>
          <a:xfrm>
            <a:off x="2642281" y="2474893"/>
            <a:ext cx="5954387" cy="954107"/>
          </a:xfrm>
          <a:prstGeom prst="rect">
            <a:avLst/>
          </a:prstGeom>
          <a:solidFill>
            <a:schemeClr val="bg1"/>
          </a:solidFill>
          <a:ln>
            <a:solidFill>
              <a:srgbClr val="0000FF"/>
            </a:solidFill>
          </a:ln>
        </p:spPr>
        <p:txBody>
          <a:bodyPr wrap="none" rtlCol="0">
            <a:spAutoFit/>
          </a:bodyPr>
          <a:lstStyle/>
          <a:p>
            <a:r>
              <a:rPr lang="en-US" altLang="ko-KR" sz="1400" dirty="0" err="1"/>
              <a:t>mystream.mapValues</a:t>
            </a:r>
            <a:r>
              <a:rPr lang="en-US" altLang="ko-KR" sz="1400" dirty="0"/>
              <a:t>(String::trim)</a:t>
            </a:r>
          </a:p>
          <a:p>
            <a:r>
              <a:rPr lang="en-US" altLang="ko-KR" sz="1400" dirty="0"/>
              <a:t>                .filter((String key, String value) -&gt; (key + value).length() &gt; 5)</a:t>
            </a:r>
          </a:p>
          <a:p>
            <a:r>
              <a:rPr lang="en-US" altLang="ko-KR" sz="1400" dirty="0"/>
              <a:t>                .</a:t>
            </a:r>
            <a:r>
              <a:rPr lang="en-US" altLang="ko-KR" sz="1400" dirty="0" err="1"/>
              <a:t>mapValues</a:t>
            </a:r>
            <a:r>
              <a:rPr lang="en-US" altLang="ko-KR" sz="1400" dirty="0"/>
              <a:t>((String value) -&gt; value + " checked")</a:t>
            </a:r>
          </a:p>
          <a:p>
            <a:r>
              <a:rPr lang="en-US" altLang="ko-KR" sz="1400" dirty="0"/>
              <a:t>                .to("</a:t>
            </a:r>
            <a:r>
              <a:rPr lang="en-US" altLang="ko-KR" sz="1400" dirty="0" err="1"/>
              <a:t>javatopic</a:t>
            </a:r>
            <a:r>
              <a:rPr lang="en-US" altLang="ko-KR" sz="1400" dirty="0"/>
              <a:t>");</a:t>
            </a:r>
            <a:endParaRPr lang="ko-KR" altLang="en-US" sz="1400" dirty="0"/>
          </a:p>
        </p:txBody>
      </p:sp>
      <p:sp>
        <p:nvSpPr>
          <p:cNvPr id="14" name="TextBox 13">
            <a:extLst>
              <a:ext uri="{FF2B5EF4-FFF2-40B4-BE49-F238E27FC236}">
                <a16:creationId xmlns:a16="http://schemas.microsoft.com/office/drawing/2014/main" id="{DEA598C5-5463-48AA-A755-5BCC60455B6D}"/>
              </a:ext>
            </a:extLst>
          </p:cNvPr>
          <p:cNvSpPr txBox="1"/>
          <p:nvPr/>
        </p:nvSpPr>
        <p:spPr>
          <a:xfrm>
            <a:off x="2642281" y="2197894"/>
            <a:ext cx="159723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TestMapValues.java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5" name="화살표: 오른쪽 14">
            <a:extLst>
              <a:ext uri="{FF2B5EF4-FFF2-40B4-BE49-F238E27FC236}">
                <a16:creationId xmlns:a16="http://schemas.microsoft.com/office/drawing/2014/main" id="{4B41AD0A-1267-4C45-B5AE-D33B3C43CAE6}"/>
              </a:ext>
            </a:extLst>
          </p:cNvPr>
          <p:cNvSpPr/>
          <p:nvPr/>
        </p:nvSpPr>
        <p:spPr>
          <a:xfrm>
            <a:off x="2207963"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56D313F-7DDD-4070-BA4E-A16992EA126A}"/>
              </a:ext>
            </a:extLst>
          </p:cNvPr>
          <p:cNvSpPr/>
          <p:nvPr/>
        </p:nvSpPr>
        <p:spPr>
          <a:xfrm>
            <a:off x="8736484"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6022C702-DAB1-4436-8737-D061B20CC61B}"/>
              </a:ext>
            </a:extLst>
          </p:cNvPr>
          <p:cNvPicPr>
            <a:picLocks noChangeAspect="1"/>
          </p:cNvPicPr>
          <p:nvPr/>
        </p:nvPicPr>
        <p:blipFill>
          <a:blip r:embed="rId5"/>
          <a:stretch>
            <a:fillRect/>
          </a:stretch>
        </p:blipFill>
        <p:spPr>
          <a:xfrm>
            <a:off x="972909" y="2523650"/>
            <a:ext cx="1095238" cy="628571"/>
          </a:xfrm>
          <a:prstGeom prst="rect">
            <a:avLst/>
          </a:prstGeom>
        </p:spPr>
      </p:pic>
      <p:pic>
        <p:nvPicPr>
          <p:cNvPr id="20" name="그림 19">
            <a:extLst>
              <a:ext uri="{FF2B5EF4-FFF2-40B4-BE49-F238E27FC236}">
                <a16:creationId xmlns:a16="http://schemas.microsoft.com/office/drawing/2014/main" id="{D561B088-F089-423C-A15E-CAF80E542DB5}"/>
              </a:ext>
            </a:extLst>
          </p:cNvPr>
          <p:cNvPicPr>
            <a:picLocks noChangeAspect="1"/>
          </p:cNvPicPr>
          <p:nvPr/>
        </p:nvPicPr>
        <p:blipFill rotWithShape="1">
          <a:blip r:embed="rId6"/>
          <a:srcRect t="53636"/>
          <a:stretch/>
        </p:blipFill>
        <p:spPr>
          <a:xfrm>
            <a:off x="9220647" y="2474893"/>
            <a:ext cx="2413073" cy="484642"/>
          </a:xfrm>
          <a:prstGeom prst="rect">
            <a:avLst/>
          </a:prstGeom>
        </p:spPr>
      </p:pic>
      <p:sp>
        <p:nvSpPr>
          <p:cNvPr id="21" name="TextBox 20">
            <a:extLst>
              <a:ext uri="{FF2B5EF4-FFF2-40B4-BE49-F238E27FC236}">
                <a16:creationId xmlns:a16="http://schemas.microsoft.com/office/drawing/2014/main" id="{0C1F0F28-C67C-484A-A55F-2F1D623ACBBC}"/>
              </a:ext>
            </a:extLst>
          </p:cNvPr>
          <p:cNvSpPr txBox="1"/>
          <p:nvPr/>
        </p:nvSpPr>
        <p:spPr>
          <a:xfrm>
            <a:off x="9220647" y="3051482"/>
            <a:ext cx="2838854" cy="461665"/>
          </a:xfrm>
          <a:prstGeom prst="rect">
            <a:avLst/>
          </a:prstGeom>
          <a:solidFill>
            <a:schemeClr val="bg1"/>
          </a:solidFill>
          <a:ln>
            <a:solidFill>
              <a:srgbClr val="0000FF"/>
            </a:solidFill>
          </a:ln>
        </p:spPr>
        <p:txBody>
          <a:bodyPr wrap="none" rtlCol="0">
            <a:spAutoFit/>
          </a:bodyPr>
          <a:lstStyle/>
          <a:p>
            <a:r>
              <a:rPr lang="en-US" altLang="ko-KR" sz="1200" dirty="0" err="1">
                <a:latin typeface="+mj-ea"/>
                <a:ea typeface="+mj-ea"/>
              </a:rPr>
              <a:t>Key+value</a:t>
            </a:r>
            <a:r>
              <a:rPr lang="ko-KR" altLang="en-US" sz="1200" dirty="0">
                <a:latin typeface="+mj-ea"/>
                <a:ea typeface="+mj-ea"/>
              </a:rPr>
              <a:t>의 길이 </a:t>
            </a:r>
            <a:r>
              <a:rPr lang="en-US" altLang="ko-KR" sz="1200" dirty="0">
                <a:latin typeface="+mj-ea"/>
                <a:ea typeface="+mj-ea"/>
              </a:rPr>
              <a:t>&gt;</a:t>
            </a:r>
            <a:r>
              <a:rPr lang="ko-KR" altLang="en-US" sz="1200" dirty="0">
                <a:latin typeface="+mj-ea"/>
                <a:ea typeface="+mj-ea"/>
              </a:rPr>
              <a:t> </a:t>
            </a:r>
            <a:r>
              <a:rPr lang="en-US" altLang="ko-KR" sz="1200" dirty="0">
                <a:latin typeface="+mj-ea"/>
                <a:ea typeface="+mj-ea"/>
              </a:rPr>
              <a:t>5 </a:t>
            </a:r>
            <a:r>
              <a:rPr lang="ko-KR" altLang="en-US" sz="1200" dirty="0">
                <a:latin typeface="+mj-ea"/>
                <a:ea typeface="+mj-ea"/>
              </a:rPr>
              <a:t>로그에 대해서</a:t>
            </a:r>
            <a:r>
              <a:rPr lang="en-US" altLang="ko-KR" sz="1200" dirty="0">
                <a:latin typeface="+mj-ea"/>
                <a:ea typeface="+mj-ea"/>
              </a:rPr>
              <a:t>,</a:t>
            </a:r>
          </a:p>
          <a:p>
            <a:r>
              <a:rPr lang="en-US" altLang="ko-KR" sz="1200" dirty="0">
                <a:latin typeface="+mj-ea"/>
                <a:ea typeface="+mj-ea"/>
              </a:rPr>
              <a:t>value</a:t>
            </a:r>
            <a:r>
              <a:rPr lang="ko-KR" altLang="en-US" sz="1200" dirty="0">
                <a:latin typeface="+mj-ea"/>
                <a:ea typeface="+mj-ea"/>
              </a:rPr>
              <a:t>에 </a:t>
            </a:r>
            <a:r>
              <a:rPr lang="en-US" altLang="ko-KR" sz="1200" dirty="0">
                <a:latin typeface="+mj-ea"/>
                <a:ea typeface="+mj-ea"/>
              </a:rPr>
              <a:t>“ checked” </a:t>
            </a:r>
            <a:r>
              <a:rPr lang="ko-KR" altLang="en-US" sz="1200" dirty="0">
                <a:latin typeface="+mj-ea"/>
                <a:ea typeface="+mj-ea"/>
              </a:rPr>
              <a:t>문자열을 추가</a:t>
            </a:r>
            <a:endParaRPr lang="en-US" altLang="ko-KR" sz="1200" dirty="0">
              <a:latin typeface="+mj-ea"/>
              <a:ea typeface="+mj-ea"/>
            </a:endParaRPr>
          </a:p>
        </p:txBody>
      </p:sp>
      <p:sp>
        <p:nvSpPr>
          <p:cNvPr id="22" name="TextBox 21">
            <a:extLst>
              <a:ext uri="{FF2B5EF4-FFF2-40B4-BE49-F238E27FC236}">
                <a16:creationId xmlns:a16="http://schemas.microsoft.com/office/drawing/2014/main" id="{4F5041B4-9FD1-44DC-908D-EFBECF1B0445}"/>
              </a:ext>
            </a:extLst>
          </p:cNvPr>
          <p:cNvSpPr txBox="1"/>
          <p:nvPr/>
        </p:nvSpPr>
        <p:spPr>
          <a:xfrm>
            <a:off x="2652989" y="3982998"/>
            <a:ext cx="5376857" cy="523220"/>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source.flatMapValues</a:t>
            </a:r>
            <a:r>
              <a:rPr lang="en-US" altLang="ko-KR" sz="1400" dirty="0"/>
              <a:t>(value -&gt; </a:t>
            </a:r>
            <a:r>
              <a:rPr lang="en-US" altLang="ko-KR" sz="1400" dirty="0" err="1"/>
              <a:t>Arrays.asList</a:t>
            </a:r>
            <a:r>
              <a:rPr lang="en-US" altLang="ko-KR" sz="1400" dirty="0"/>
              <a:t>(</a:t>
            </a:r>
            <a:r>
              <a:rPr lang="en-US" altLang="ko-KR" sz="1400" dirty="0" err="1"/>
              <a:t>value.split</a:t>
            </a:r>
            <a:r>
              <a:rPr lang="en-US" altLang="ko-KR" sz="1400" dirty="0"/>
              <a:t>("\\W+")))</a:t>
            </a:r>
            <a:br>
              <a:rPr lang="en-US" altLang="ko-KR" sz="1400" dirty="0"/>
            </a:br>
            <a:r>
              <a:rPr lang="en-US" altLang="ko-KR" sz="1400" dirty="0"/>
              <a:t>            .to("</a:t>
            </a:r>
            <a:r>
              <a:rPr lang="en-US" altLang="ko-KR" sz="1400" dirty="0" err="1"/>
              <a:t>javatopic</a:t>
            </a:r>
            <a:r>
              <a:rPr lang="en-US" altLang="ko-KR" sz="1400" dirty="0"/>
              <a:t>");</a:t>
            </a:r>
            <a:endParaRPr lang="ko-KR" altLang="en-US" sz="1400" dirty="0"/>
          </a:p>
        </p:txBody>
      </p:sp>
      <p:sp>
        <p:nvSpPr>
          <p:cNvPr id="23" name="TextBox 22">
            <a:extLst>
              <a:ext uri="{FF2B5EF4-FFF2-40B4-BE49-F238E27FC236}">
                <a16:creationId xmlns:a16="http://schemas.microsoft.com/office/drawing/2014/main" id="{037DD55D-CBA1-4E53-A7B6-8BF0FB5711DE}"/>
              </a:ext>
            </a:extLst>
          </p:cNvPr>
          <p:cNvSpPr txBox="1"/>
          <p:nvPr/>
        </p:nvSpPr>
        <p:spPr>
          <a:xfrm>
            <a:off x="2652989" y="3705999"/>
            <a:ext cx="1861728"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TestFlatMapValues.java</a:t>
            </a:r>
          </a:p>
        </p:txBody>
      </p:sp>
      <p:sp>
        <p:nvSpPr>
          <p:cNvPr id="24" name="화살표: 오른쪽 23">
            <a:extLst>
              <a:ext uri="{FF2B5EF4-FFF2-40B4-BE49-F238E27FC236}">
                <a16:creationId xmlns:a16="http://schemas.microsoft.com/office/drawing/2014/main" id="{59AC24ED-D975-485B-9C0B-3ED91546A87A}"/>
              </a:ext>
            </a:extLst>
          </p:cNvPr>
          <p:cNvSpPr/>
          <p:nvPr/>
        </p:nvSpPr>
        <p:spPr>
          <a:xfrm>
            <a:off x="2218671"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오른쪽 24">
            <a:extLst>
              <a:ext uri="{FF2B5EF4-FFF2-40B4-BE49-F238E27FC236}">
                <a16:creationId xmlns:a16="http://schemas.microsoft.com/office/drawing/2014/main" id="{7A3B8B11-BC1B-4C8D-A1CE-EB6E12A75FF3}"/>
              </a:ext>
            </a:extLst>
          </p:cNvPr>
          <p:cNvSpPr/>
          <p:nvPr/>
        </p:nvSpPr>
        <p:spPr>
          <a:xfrm>
            <a:off x="8747192"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45D2FF36-92B3-452E-BE39-B8D9AB097F45}"/>
              </a:ext>
            </a:extLst>
          </p:cNvPr>
          <p:cNvSpPr txBox="1"/>
          <p:nvPr/>
        </p:nvSpPr>
        <p:spPr>
          <a:xfrm>
            <a:off x="9220647" y="4635171"/>
            <a:ext cx="2574936" cy="276999"/>
          </a:xfrm>
          <a:prstGeom prst="rect">
            <a:avLst/>
          </a:prstGeom>
          <a:solidFill>
            <a:schemeClr val="bg1"/>
          </a:solidFill>
          <a:ln>
            <a:solidFill>
              <a:srgbClr val="0000FF"/>
            </a:solidFill>
          </a:ln>
        </p:spPr>
        <p:txBody>
          <a:bodyPr wrap="none" rtlCol="0">
            <a:spAutoFit/>
          </a:bodyPr>
          <a:lstStyle/>
          <a:p>
            <a:r>
              <a:rPr lang="ko-KR" altLang="en-US" sz="1200" dirty="0">
                <a:latin typeface="+mj-ea"/>
                <a:ea typeface="+mj-ea"/>
              </a:rPr>
              <a:t>키는 유지하면서 </a:t>
            </a:r>
            <a:r>
              <a:rPr lang="en-US" altLang="ko-KR" sz="1200" dirty="0">
                <a:latin typeface="+mj-ea"/>
                <a:ea typeface="+mj-ea"/>
              </a:rPr>
              <a:t>value</a:t>
            </a:r>
            <a:r>
              <a:rPr lang="ko-KR" altLang="en-US" sz="1200" dirty="0">
                <a:latin typeface="+mj-ea"/>
                <a:ea typeface="+mj-ea"/>
              </a:rPr>
              <a:t>를 </a:t>
            </a:r>
            <a:r>
              <a:rPr lang="en-US" altLang="ko-KR" sz="1200" dirty="0">
                <a:latin typeface="+mj-ea"/>
                <a:ea typeface="+mj-ea"/>
              </a:rPr>
              <a:t>N</a:t>
            </a:r>
            <a:r>
              <a:rPr lang="ko-KR" altLang="en-US" sz="1200" dirty="0">
                <a:latin typeface="+mj-ea"/>
                <a:ea typeface="+mj-ea"/>
              </a:rPr>
              <a:t>개 추가</a:t>
            </a:r>
            <a:endParaRPr lang="en-US" altLang="ko-KR" sz="1200" dirty="0">
              <a:latin typeface="+mj-ea"/>
              <a:ea typeface="+mj-ea"/>
            </a:endParaRPr>
          </a:p>
        </p:txBody>
      </p:sp>
      <p:pic>
        <p:nvPicPr>
          <p:cNvPr id="30" name="그림 29">
            <a:extLst>
              <a:ext uri="{FF2B5EF4-FFF2-40B4-BE49-F238E27FC236}">
                <a16:creationId xmlns:a16="http://schemas.microsoft.com/office/drawing/2014/main" id="{433C2747-AEC4-4D05-9EC2-5BA80B624FD2}"/>
              </a:ext>
            </a:extLst>
          </p:cNvPr>
          <p:cNvPicPr>
            <a:picLocks noChangeAspect="1"/>
          </p:cNvPicPr>
          <p:nvPr/>
        </p:nvPicPr>
        <p:blipFill>
          <a:blip r:embed="rId7"/>
          <a:stretch>
            <a:fillRect/>
          </a:stretch>
        </p:blipFill>
        <p:spPr>
          <a:xfrm>
            <a:off x="9220647" y="3898373"/>
            <a:ext cx="980952" cy="628571"/>
          </a:xfrm>
          <a:prstGeom prst="rect">
            <a:avLst/>
          </a:prstGeom>
        </p:spPr>
      </p:pic>
      <p:pic>
        <p:nvPicPr>
          <p:cNvPr id="32" name="그림 31">
            <a:extLst>
              <a:ext uri="{FF2B5EF4-FFF2-40B4-BE49-F238E27FC236}">
                <a16:creationId xmlns:a16="http://schemas.microsoft.com/office/drawing/2014/main" id="{DFFFE0C9-F52D-4A43-8088-5D1BFC176820}"/>
              </a:ext>
            </a:extLst>
          </p:cNvPr>
          <p:cNvPicPr>
            <a:picLocks noChangeAspect="1"/>
          </p:cNvPicPr>
          <p:nvPr/>
        </p:nvPicPr>
        <p:blipFill>
          <a:blip r:embed="rId8"/>
          <a:stretch>
            <a:fillRect/>
          </a:stretch>
        </p:blipFill>
        <p:spPr>
          <a:xfrm>
            <a:off x="329233" y="4022430"/>
            <a:ext cx="1763149" cy="259688"/>
          </a:xfrm>
          <a:prstGeom prst="rect">
            <a:avLst/>
          </a:prstGeom>
        </p:spPr>
      </p:pic>
      <p:sp>
        <p:nvSpPr>
          <p:cNvPr id="33" name="TextBox 32">
            <a:extLst>
              <a:ext uri="{FF2B5EF4-FFF2-40B4-BE49-F238E27FC236}">
                <a16:creationId xmlns:a16="http://schemas.microsoft.com/office/drawing/2014/main" id="{9F202E4C-06BC-448E-BE36-0F75E9F1F212}"/>
              </a:ext>
            </a:extLst>
          </p:cNvPr>
          <p:cNvSpPr txBox="1"/>
          <p:nvPr/>
        </p:nvSpPr>
        <p:spPr>
          <a:xfrm>
            <a:off x="2642281" y="5101201"/>
            <a:ext cx="5703806" cy="954107"/>
          </a:xfrm>
          <a:prstGeom prst="rect">
            <a:avLst/>
          </a:prstGeom>
          <a:solidFill>
            <a:schemeClr val="bg1"/>
          </a:solidFill>
          <a:ln>
            <a:solidFill>
              <a:srgbClr val="0000FF"/>
            </a:solidFill>
          </a:ln>
        </p:spPr>
        <p:txBody>
          <a:bodyPr wrap="none" rtlCol="0">
            <a:spAutoFit/>
          </a:bodyPr>
          <a:lstStyle/>
          <a:p>
            <a:r>
              <a:rPr lang="en-US" altLang="ko-KR" sz="1400" dirty="0" err="1"/>
              <a:t>KStream</a:t>
            </a:r>
            <a:r>
              <a:rPr lang="en-US" altLang="ko-KR" sz="1400" dirty="0"/>
              <a:t>&lt;String, String&gt; source = </a:t>
            </a:r>
            <a:r>
              <a:rPr lang="en-US" altLang="ko-KR" sz="1400" dirty="0" err="1"/>
              <a:t>builder.stream</a:t>
            </a:r>
            <a:r>
              <a:rPr lang="en-US" altLang="ko-KR" sz="1400" dirty="0"/>
              <a:t>("</a:t>
            </a:r>
            <a:r>
              <a:rPr lang="en-US" altLang="ko-KR" sz="1400" dirty="0" err="1"/>
              <a:t>kopo</a:t>
            </a:r>
            <a:r>
              <a:rPr lang="en-US" altLang="ko-KR" sz="1400" dirty="0"/>
              <a:t>-topic");</a:t>
            </a:r>
          </a:p>
          <a:p>
            <a:r>
              <a:rPr lang="en-US" altLang="ko-KR" sz="1400" dirty="0" err="1"/>
              <a:t>KStream</a:t>
            </a:r>
            <a:r>
              <a:rPr lang="en-US" altLang="ko-KR" sz="1400" dirty="0"/>
              <a:t>&lt;String, String&gt; </a:t>
            </a:r>
            <a:r>
              <a:rPr lang="en-US" altLang="ko-KR" sz="1400" dirty="0" err="1"/>
              <a:t>javasource</a:t>
            </a:r>
            <a:r>
              <a:rPr lang="en-US" altLang="ko-KR" sz="1400" dirty="0"/>
              <a:t> = </a:t>
            </a:r>
            <a:r>
              <a:rPr lang="en-US" altLang="ko-KR" sz="1400" dirty="0" err="1"/>
              <a:t>builder.stream</a:t>
            </a:r>
            <a:r>
              <a:rPr lang="en-US" altLang="ko-KR" sz="1400" dirty="0"/>
              <a:t>("new-</a:t>
            </a:r>
            <a:r>
              <a:rPr lang="en-US" altLang="ko-KR" sz="1400" dirty="0" err="1"/>
              <a:t>stopic</a:t>
            </a:r>
            <a:r>
              <a:rPr lang="en-US" altLang="ko-KR" sz="1400" dirty="0"/>
              <a:t>");</a:t>
            </a:r>
          </a:p>
          <a:p>
            <a:r>
              <a:rPr lang="en-US" altLang="ko-KR" sz="1400" dirty="0" err="1"/>
              <a:t>KStream</a:t>
            </a:r>
            <a:r>
              <a:rPr lang="en-US" altLang="ko-KR" sz="1400" dirty="0"/>
              <a:t>&lt;String, String&gt; </a:t>
            </a:r>
            <a:r>
              <a:rPr lang="en-US" altLang="ko-KR" sz="1400" dirty="0" err="1"/>
              <a:t>mergesource</a:t>
            </a:r>
            <a:r>
              <a:rPr lang="en-US" altLang="ko-KR" sz="1400" dirty="0"/>
              <a:t> = </a:t>
            </a:r>
            <a:r>
              <a:rPr lang="en-US" altLang="ko-KR" sz="1400" dirty="0" err="1"/>
              <a:t>javasource.merge</a:t>
            </a:r>
            <a:r>
              <a:rPr lang="en-US" altLang="ko-KR" sz="1400" dirty="0"/>
              <a:t>(source);</a:t>
            </a:r>
          </a:p>
          <a:p>
            <a:r>
              <a:rPr lang="en-US" altLang="ko-KR" sz="1400" dirty="0"/>
              <a:t>mergesource.to("</a:t>
            </a:r>
            <a:r>
              <a:rPr lang="en-US" altLang="ko-KR" sz="1400" dirty="0" err="1"/>
              <a:t>javatopic</a:t>
            </a:r>
            <a:r>
              <a:rPr lang="en-US" altLang="ko-KR" sz="1400" dirty="0"/>
              <a:t>");</a:t>
            </a:r>
          </a:p>
        </p:txBody>
      </p:sp>
      <p:sp>
        <p:nvSpPr>
          <p:cNvPr id="34" name="TextBox 33">
            <a:extLst>
              <a:ext uri="{FF2B5EF4-FFF2-40B4-BE49-F238E27FC236}">
                <a16:creationId xmlns:a16="http://schemas.microsoft.com/office/drawing/2014/main" id="{01405F4C-DD1E-41D4-BF4F-E46CD3E69800}"/>
              </a:ext>
            </a:extLst>
          </p:cNvPr>
          <p:cNvSpPr txBox="1"/>
          <p:nvPr/>
        </p:nvSpPr>
        <p:spPr>
          <a:xfrm>
            <a:off x="2642281" y="4824202"/>
            <a:ext cx="128022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TestMerge.java</a:t>
            </a:r>
          </a:p>
        </p:txBody>
      </p:sp>
      <p:sp>
        <p:nvSpPr>
          <p:cNvPr id="35" name="화살표: 오른쪽 34">
            <a:extLst>
              <a:ext uri="{FF2B5EF4-FFF2-40B4-BE49-F238E27FC236}">
                <a16:creationId xmlns:a16="http://schemas.microsoft.com/office/drawing/2014/main" id="{3F9806DB-F828-4086-943B-EED2EDCEB119}"/>
              </a:ext>
            </a:extLst>
          </p:cNvPr>
          <p:cNvSpPr/>
          <p:nvPr/>
        </p:nvSpPr>
        <p:spPr>
          <a:xfrm>
            <a:off x="2207963"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35">
            <a:extLst>
              <a:ext uri="{FF2B5EF4-FFF2-40B4-BE49-F238E27FC236}">
                <a16:creationId xmlns:a16="http://schemas.microsoft.com/office/drawing/2014/main" id="{A4D0CC1D-80C9-4AFE-9560-406505AB1E09}"/>
              </a:ext>
            </a:extLst>
          </p:cNvPr>
          <p:cNvSpPr/>
          <p:nvPr/>
        </p:nvSpPr>
        <p:spPr>
          <a:xfrm>
            <a:off x="8736484"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a:extLst>
              <a:ext uri="{FF2B5EF4-FFF2-40B4-BE49-F238E27FC236}">
                <a16:creationId xmlns:a16="http://schemas.microsoft.com/office/drawing/2014/main" id="{4F332F84-0B83-4CCD-99C9-2576D8965E72}"/>
              </a:ext>
            </a:extLst>
          </p:cNvPr>
          <p:cNvPicPr>
            <a:picLocks noChangeAspect="1"/>
          </p:cNvPicPr>
          <p:nvPr/>
        </p:nvPicPr>
        <p:blipFill>
          <a:blip r:embed="rId9"/>
          <a:stretch>
            <a:fillRect/>
          </a:stretch>
        </p:blipFill>
        <p:spPr>
          <a:xfrm>
            <a:off x="9273028" y="5131978"/>
            <a:ext cx="876190" cy="914286"/>
          </a:xfrm>
          <a:prstGeom prst="rect">
            <a:avLst/>
          </a:prstGeom>
        </p:spPr>
      </p:pic>
      <p:pic>
        <p:nvPicPr>
          <p:cNvPr id="40" name="그림 39">
            <a:extLst>
              <a:ext uri="{FF2B5EF4-FFF2-40B4-BE49-F238E27FC236}">
                <a16:creationId xmlns:a16="http://schemas.microsoft.com/office/drawing/2014/main" id="{70D84A74-291C-4EE1-9C4C-804E7DB98407}"/>
              </a:ext>
            </a:extLst>
          </p:cNvPr>
          <p:cNvPicPr>
            <a:picLocks noChangeAspect="1"/>
          </p:cNvPicPr>
          <p:nvPr/>
        </p:nvPicPr>
        <p:blipFill>
          <a:blip r:embed="rId10"/>
          <a:stretch>
            <a:fillRect/>
          </a:stretch>
        </p:blipFill>
        <p:spPr>
          <a:xfrm>
            <a:off x="1220331" y="5101201"/>
            <a:ext cx="638095" cy="466667"/>
          </a:xfrm>
          <a:prstGeom prst="rect">
            <a:avLst/>
          </a:prstGeom>
        </p:spPr>
      </p:pic>
      <p:pic>
        <p:nvPicPr>
          <p:cNvPr id="42" name="그림 41">
            <a:extLst>
              <a:ext uri="{FF2B5EF4-FFF2-40B4-BE49-F238E27FC236}">
                <a16:creationId xmlns:a16="http://schemas.microsoft.com/office/drawing/2014/main" id="{68D07C3D-59F5-4F0C-ADEC-E9F9580EF9FC}"/>
              </a:ext>
            </a:extLst>
          </p:cNvPr>
          <p:cNvPicPr>
            <a:picLocks noChangeAspect="1"/>
          </p:cNvPicPr>
          <p:nvPr/>
        </p:nvPicPr>
        <p:blipFill>
          <a:blip r:embed="rId11"/>
          <a:stretch>
            <a:fillRect/>
          </a:stretch>
        </p:blipFill>
        <p:spPr>
          <a:xfrm>
            <a:off x="1210807" y="5675707"/>
            <a:ext cx="647619" cy="476190"/>
          </a:xfrm>
          <a:prstGeom prst="rect">
            <a:avLst/>
          </a:prstGeom>
        </p:spPr>
      </p:pic>
      <p:sp>
        <p:nvSpPr>
          <p:cNvPr id="43" name="TextBox 42">
            <a:extLst>
              <a:ext uri="{FF2B5EF4-FFF2-40B4-BE49-F238E27FC236}">
                <a16:creationId xmlns:a16="http://schemas.microsoft.com/office/drawing/2014/main" id="{037D0DFE-ECAA-4B24-AACE-F88AB299FA50}"/>
              </a:ext>
            </a:extLst>
          </p:cNvPr>
          <p:cNvSpPr txBox="1"/>
          <p:nvPr/>
        </p:nvSpPr>
        <p:spPr>
          <a:xfrm>
            <a:off x="67257" y="5095569"/>
            <a:ext cx="1162819"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&lt;news-topic&gt;</a:t>
            </a:r>
            <a:endParaRPr lang="ko-KR" altLang="en-US" sz="1200" dirty="0">
              <a:latin typeface="+mj-ea"/>
              <a:ea typeface="+mj-ea"/>
            </a:endParaRPr>
          </a:p>
        </p:txBody>
      </p:sp>
      <p:sp>
        <p:nvSpPr>
          <p:cNvPr id="44" name="TextBox 43">
            <a:extLst>
              <a:ext uri="{FF2B5EF4-FFF2-40B4-BE49-F238E27FC236}">
                <a16:creationId xmlns:a16="http://schemas.microsoft.com/office/drawing/2014/main" id="{9E0DA016-93A3-4FD2-AE95-93C14CFCB733}"/>
              </a:ext>
            </a:extLst>
          </p:cNvPr>
          <p:cNvSpPr txBox="1"/>
          <p:nvPr/>
        </p:nvSpPr>
        <p:spPr>
          <a:xfrm>
            <a:off x="34460" y="5674522"/>
            <a:ext cx="116429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a:t>
            </a:r>
            <a:r>
              <a:rPr lang="en-US" altLang="ko-KR" sz="1200" dirty="0" err="1">
                <a:latin typeface="+mj-ea"/>
                <a:ea typeface="+mj-ea"/>
              </a:rPr>
              <a:t>kopo</a:t>
            </a:r>
            <a:r>
              <a:rPr lang="en-US" altLang="ko-KR" sz="1200" dirty="0">
                <a:latin typeface="+mj-ea"/>
                <a:ea typeface="+mj-ea"/>
              </a:rPr>
              <a:t>-topic&gt;</a:t>
            </a:r>
            <a:endParaRPr lang="ko-KR" altLang="en-US" sz="1200" dirty="0">
              <a:latin typeface="+mj-ea"/>
              <a:ea typeface="+mj-ea"/>
            </a:endParaRPr>
          </a:p>
        </p:txBody>
      </p:sp>
      <p:sp>
        <p:nvSpPr>
          <p:cNvPr id="45" name="TextBox 44">
            <a:extLst>
              <a:ext uri="{FF2B5EF4-FFF2-40B4-BE49-F238E27FC236}">
                <a16:creationId xmlns:a16="http://schemas.microsoft.com/office/drawing/2014/main" id="{1286A4C6-E096-443C-82EB-D69AD330670F}"/>
              </a:ext>
            </a:extLst>
          </p:cNvPr>
          <p:cNvSpPr txBox="1"/>
          <p:nvPr/>
        </p:nvSpPr>
        <p:spPr>
          <a:xfrm>
            <a:off x="9273028" y="6151897"/>
            <a:ext cx="90813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Topic </a:t>
            </a:r>
            <a:r>
              <a:rPr lang="ko-KR" altLang="en-US" sz="1200" dirty="0">
                <a:latin typeface="+mj-ea"/>
                <a:ea typeface="+mj-ea"/>
              </a:rPr>
              <a:t>병합</a:t>
            </a:r>
            <a:endParaRPr lang="en-US" altLang="ko-KR" sz="1200" dirty="0">
              <a:latin typeface="+mj-ea"/>
              <a:ea typeface="+mj-ea"/>
            </a:endParaRPr>
          </a:p>
        </p:txBody>
      </p:sp>
      <p:sp>
        <p:nvSpPr>
          <p:cNvPr id="4" name="TextBox 3">
            <a:extLst>
              <a:ext uri="{FF2B5EF4-FFF2-40B4-BE49-F238E27FC236}">
                <a16:creationId xmlns:a16="http://schemas.microsoft.com/office/drawing/2014/main" id="{3733C1E4-93EC-4764-81C2-244876B97B02}"/>
              </a:ext>
            </a:extLst>
          </p:cNvPr>
          <p:cNvSpPr txBox="1"/>
          <p:nvPr/>
        </p:nvSpPr>
        <p:spPr>
          <a:xfrm>
            <a:off x="2642281" y="6055308"/>
            <a:ext cx="5336397" cy="307777"/>
          </a:xfrm>
          <a:prstGeom prst="rect">
            <a:avLst/>
          </a:prstGeom>
          <a:solidFill>
            <a:schemeClr val="bg1"/>
          </a:solidFill>
          <a:ln>
            <a:solidFill>
              <a:srgbClr val="0000FF"/>
            </a:solidFill>
          </a:ln>
        </p:spPr>
        <p:txBody>
          <a:bodyPr wrap="none" rtlCol="0">
            <a:spAutoFit/>
          </a:bodyPr>
          <a:lstStyle/>
          <a:p>
            <a:r>
              <a:rPr lang="en-US" altLang="ko-KR" sz="1400" dirty="0">
                <a:latin typeface="+mj-ea"/>
                <a:ea typeface="+mj-ea"/>
              </a:rPr>
              <a:t>※ [</a:t>
            </a:r>
            <a:r>
              <a:rPr lang="ko-KR" altLang="en-US" sz="1400" dirty="0">
                <a:latin typeface="+mj-ea"/>
                <a:ea typeface="+mj-ea"/>
              </a:rPr>
              <a:t>주의</a:t>
            </a:r>
            <a:r>
              <a:rPr lang="en-US" altLang="ko-KR" sz="1400" dirty="0">
                <a:latin typeface="+mj-ea"/>
                <a:ea typeface="+mj-ea"/>
              </a:rPr>
              <a:t>] merge </a:t>
            </a:r>
            <a:r>
              <a:rPr lang="ko-KR" altLang="en-US" sz="1400" dirty="0">
                <a:latin typeface="+mj-ea"/>
                <a:ea typeface="+mj-ea"/>
              </a:rPr>
              <a:t>구성을 </a:t>
            </a:r>
            <a:r>
              <a:rPr lang="en-US" altLang="ko-KR" sz="1400" dirty="0">
                <a:latin typeface="+mj-ea"/>
                <a:ea typeface="+mj-ea"/>
              </a:rPr>
              <a:t>self feedback </a:t>
            </a:r>
            <a:r>
              <a:rPr lang="ko-KR" altLang="en-US" sz="1400" dirty="0">
                <a:latin typeface="+mj-ea"/>
                <a:ea typeface="+mj-ea"/>
              </a:rPr>
              <a:t>형태로 구성하면 장애발생</a:t>
            </a:r>
          </a:p>
        </p:txBody>
      </p:sp>
    </p:spTree>
    <p:extLst>
      <p:ext uri="{BB962C8B-B14F-4D97-AF65-F5344CB8AC3E}">
        <p14:creationId xmlns:p14="http://schemas.microsoft.com/office/powerpoint/2010/main" val="40040445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3A5240-B5D8-4C74-852C-4BEC64A771D3}"/>
              </a:ext>
            </a:extLst>
          </p:cNvPr>
          <p:cNvSpPr txBox="1"/>
          <p:nvPr/>
        </p:nvSpPr>
        <p:spPr>
          <a:xfrm>
            <a:off x="1396400" y="1375200"/>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32929" y="139544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61046" y="1918403"/>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67491" y="4340331"/>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72760" y="192190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55959" y="2121849"/>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81839" y="264173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81839" y="264173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43727" y="1411285"/>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677334" y="54400"/>
            <a:ext cx="8596668" cy="1320800"/>
          </a:xfrm>
        </p:spPr>
        <p:txBody>
          <a:bodyPr/>
          <a:lstStyle/>
          <a:p>
            <a:r>
              <a:rPr lang="en-US" altLang="ko-KR" dirty="0"/>
              <a:t>Streams DSL – </a:t>
            </a:r>
            <a:r>
              <a:rPr lang="en-US" altLang="ko-KR" dirty="0" err="1"/>
              <a:t>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62347" y="1810348"/>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pic>
        <p:nvPicPr>
          <p:cNvPr id="36" name="그림 35">
            <a:extLst>
              <a:ext uri="{FF2B5EF4-FFF2-40B4-BE49-F238E27FC236}">
                <a16:creationId xmlns:a16="http://schemas.microsoft.com/office/drawing/2014/main" id="{2B1FED1B-1DAC-4518-81E9-6491F569F374}"/>
              </a:ext>
            </a:extLst>
          </p:cNvPr>
          <p:cNvPicPr>
            <a:picLocks noChangeAspect="1"/>
          </p:cNvPicPr>
          <p:nvPr/>
        </p:nvPicPr>
        <p:blipFill>
          <a:blip r:embed="rId3"/>
          <a:stretch>
            <a:fillRect/>
          </a:stretch>
        </p:blipFill>
        <p:spPr>
          <a:xfrm>
            <a:off x="550777" y="3284348"/>
            <a:ext cx="1952381" cy="2600000"/>
          </a:xfrm>
          <a:prstGeom prst="rect">
            <a:avLst/>
          </a:prstGeom>
        </p:spPr>
      </p:pic>
      <p:sp>
        <p:nvSpPr>
          <p:cNvPr id="37" name="TextBox 36">
            <a:extLst>
              <a:ext uri="{FF2B5EF4-FFF2-40B4-BE49-F238E27FC236}">
                <a16:creationId xmlns:a16="http://schemas.microsoft.com/office/drawing/2014/main" id="{C2980D64-4733-4B1D-BEBE-CCD21375A599}"/>
              </a:ext>
            </a:extLst>
          </p:cNvPr>
          <p:cNvSpPr txBox="1"/>
          <p:nvPr/>
        </p:nvSpPr>
        <p:spPr>
          <a:xfrm>
            <a:off x="351115" y="2983687"/>
            <a:ext cx="2656496"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chat-topic : 2 partitions</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603067" y="3392558"/>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39" name="직선 화살표 연결선 38">
            <a:extLst>
              <a:ext uri="{FF2B5EF4-FFF2-40B4-BE49-F238E27FC236}">
                <a16:creationId xmlns:a16="http://schemas.microsoft.com/office/drawing/2014/main" id="{59E0C778-F341-4E20-8B5F-F2BDA82AF2D6}"/>
              </a:ext>
            </a:extLst>
          </p:cNvPr>
          <p:cNvCxnSpPr>
            <a:cxnSpLocks/>
            <a:endCxn id="13" idx="1"/>
          </p:cNvCxnSpPr>
          <p:nvPr/>
        </p:nvCxnSpPr>
        <p:spPr>
          <a:xfrm flipV="1">
            <a:off x="2298931" y="3330824"/>
            <a:ext cx="2143131" cy="78959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8F40EBE-82C9-4FCF-969E-8295A95D5B39}"/>
              </a:ext>
            </a:extLst>
          </p:cNvPr>
          <p:cNvCxnSpPr>
            <a:cxnSpLocks/>
            <a:endCxn id="14" idx="1"/>
          </p:cNvCxnSpPr>
          <p:nvPr/>
        </p:nvCxnSpPr>
        <p:spPr>
          <a:xfrm flipV="1">
            <a:off x="2182368" y="3928171"/>
            <a:ext cx="2259694" cy="1129099"/>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59727" y="1855851"/>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48" name="TextBox 47">
            <a:extLst>
              <a:ext uri="{FF2B5EF4-FFF2-40B4-BE49-F238E27FC236}">
                <a16:creationId xmlns:a16="http://schemas.microsoft.com/office/drawing/2014/main" id="{95799821-9D5C-4273-AAA8-2A2B1679021D}"/>
              </a:ext>
            </a:extLst>
          </p:cNvPr>
          <p:cNvSpPr txBox="1"/>
          <p:nvPr/>
        </p:nvSpPr>
        <p:spPr>
          <a:xfrm>
            <a:off x="4892920" y="4644482"/>
            <a:ext cx="6625532" cy="141577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err="1">
                <a:solidFill>
                  <a:srgbClr val="0000FF"/>
                </a:solidFill>
              </a:rPr>
              <a:t>KTable</a:t>
            </a:r>
            <a:r>
              <a:rPr lang="en-US" altLang="ko-KR" sz="1200" dirty="0"/>
              <a:t>&lt;String, String&gt; </a:t>
            </a:r>
            <a:r>
              <a:rPr lang="en-US" altLang="ko-KR" sz="1200" b="1" dirty="0" err="1"/>
              <a:t>chatTable</a:t>
            </a:r>
            <a:r>
              <a:rPr lang="en-US" altLang="ko-KR" sz="1200" dirty="0"/>
              <a:t> = </a:t>
            </a:r>
            <a:r>
              <a:rPr lang="en-US" altLang="ko-KR" sz="1200" dirty="0" err="1"/>
              <a:t>builder.table</a:t>
            </a:r>
            <a:r>
              <a:rPr lang="en-US" altLang="ko-KR" sz="1200" dirty="0"/>
              <a:t>("chat-topic");</a:t>
            </a:r>
          </a:p>
          <a:p>
            <a:r>
              <a:rPr lang="en-US" altLang="ko-KR" sz="1600" b="1" dirty="0" err="1">
                <a:solidFill>
                  <a:srgbClr val="FF0000"/>
                </a:solidFill>
              </a:rPr>
              <a:t>mystream.join</a:t>
            </a:r>
            <a:r>
              <a:rPr lang="en-US" altLang="ko-KR" sz="1600" b="1" dirty="0"/>
              <a:t>(</a:t>
            </a:r>
            <a:r>
              <a:rPr lang="en-US" altLang="ko-KR" sz="1600" b="1" dirty="0" err="1"/>
              <a:t>chatTable</a:t>
            </a:r>
            <a:r>
              <a:rPr lang="en-US" altLang="ko-KR" sz="1600" b="1" dirty="0"/>
              <a:t>,</a:t>
            </a:r>
          </a:p>
          <a:p>
            <a:r>
              <a:rPr lang="en-US" altLang="ko-KR" sz="1600" b="1" dirty="0"/>
              <a:t>                       (</a:t>
            </a:r>
            <a:r>
              <a:rPr lang="en-US" altLang="ko-KR" sz="1600" b="1" dirty="0" err="1"/>
              <a:t>chatRoom</a:t>
            </a:r>
            <a:r>
              <a:rPr lang="en-US" altLang="ko-KR" sz="1600" b="1" dirty="0"/>
              <a:t>, </a:t>
            </a:r>
            <a:r>
              <a:rPr lang="en-US" altLang="ko-KR" sz="1600" b="1" dirty="0" err="1"/>
              <a:t>chatMsg</a:t>
            </a:r>
            <a:r>
              <a:rPr lang="en-US" altLang="ko-KR" sz="1600" b="1" dirty="0"/>
              <a:t>) -&gt; </a:t>
            </a:r>
            <a:r>
              <a:rPr lang="en-US" altLang="ko-KR" sz="1600" b="1" dirty="0" err="1"/>
              <a:t>chatMsg</a:t>
            </a:r>
            <a:r>
              <a:rPr lang="en-US" altLang="ko-KR" sz="1600" b="1" dirty="0"/>
              <a:t> + " at" + </a:t>
            </a:r>
            <a:r>
              <a:rPr lang="en-US" altLang="ko-KR" sz="1600" b="1" dirty="0" err="1"/>
              <a:t>chatRoom</a:t>
            </a:r>
            <a:r>
              <a:rPr lang="en-US" altLang="ko-KR" sz="1600" b="1" dirty="0"/>
              <a:t>)</a:t>
            </a:r>
          </a:p>
          <a:p>
            <a:r>
              <a:rPr lang="en-US" altLang="ko-KR" sz="1600" b="1" dirty="0">
                <a:solidFill>
                  <a:srgbClr val="FF0000"/>
                </a:solidFill>
              </a:rPr>
              <a:t>                     .to("</a:t>
            </a:r>
            <a:r>
              <a:rPr lang="en-US" altLang="ko-KR" sz="1600" b="1" dirty="0" err="1">
                <a:solidFill>
                  <a:srgbClr val="FF0000"/>
                </a:solidFill>
              </a:rPr>
              <a:t>javatopic</a:t>
            </a:r>
            <a:r>
              <a:rPr lang="en-US" altLang="ko-KR" sz="1600" b="1" dirty="0">
                <a:solidFill>
                  <a:srgbClr val="FF0000"/>
                </a:solidFill>
              </a:rPr>
              <a:t>");</a:t>
            </a:r>
          </a:p>
          <a:p>
            <a:endParaRPr lang="ko-KR" altLang="en-US" sz="1200" dirty="0"/>
          </a:p>
        </p:txBody>
      </p:sp>
      <p:sp>
        <p:nvSpPr>
          <p:cNvPr id="40" name="TextBox 39">
            <a:extLst>
              <a:ext uri="{FF2B5EF4-FFF2-40B4-BE49-F238E27FC236}">
                <a16:creationId xmlns:a16="http://schemas.microsoft.com/office/drawing/2014/main" id="{DDD6F8C3-7734-4FDB-B99E-C22B53C5E5AF}"/>
              </a:ext>
            </a:extLst>
          </p:cNvPr>
          <p:cNvSpPr txBox="1"/>
          <p:nvPr/>
        </p:nvSpPr>
        <p:spPr>
          <a:xfrm>
            <a:off x="648111" y="667958"/>
            <a:ext cx="9083192"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b="1"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
        <p:nvSpPr>
          <p:cNvPr id="21" name="TextBox 20">
            <a:extLst>
              <a:ext uri="{FF2B5EF4-FFF2-40B4-BE49-F238E27FC236}">
                <a16:creationId xmlns:a16="http://schemas.microsoft.com/office/drawing/2014/main" id="{B9C42DDC-6DF5-404F-834C-2363A9F580C1}"/>
              </a:ext>
            </a:extLst>
          </p:cNvPr>
          <p:cNvSpPr txBox="1"/>
          <p:nvPr/>
        </p:nvSpPr>
        <p:spPr>
          <a:xfrm>
            <a:off x="550777" y="6394158"/>
            <a:ext cx="6362576" cy="369332"/>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두 </a:t>
            </a:r>
            <a:r>
              <a:rPr lang="en-US" altLang="ko-KR" dirty="0">
                <a:latin typeface="+mj-ea"/>
                <a:ea typeface="+mj-ea"/>
              </a:rPr>
              <a:t>Topic </a:t>
            </a:r>
            <a:r>
              <a:rPr lang="ko-KR" altLang="en-US" dirty="0">
                <a:latin typeface="+mj-ea"/>
                <a:ea typeface="+mj-ea"/>
              </a:rPr>
              <a:t>의 </a:t>
            </a:r>
            <a:r>
              <a:rPr lang="en-US" altLang="ko-KR" dirty="0">
                <a:latin typeface="+mj-ea"/>
                <a:ea typeface="+mj-ea"/>
              </a:rPr>
              <a:t>Partition </a:t>
            </a:r>
            <a:r>
              <a:rPr lang="ko-KR" altLang="en-US" dirty="0">
                <a:latin typeface="+mj-ea"/>
                <a:ea typeface="+mj-ea"/>
              </a:rPr>
              <a:t>개수가 동일해야 함</a:t>
            </a:r>
            <a:r>
              <a:rPr lang="en-US" altLang="ko-KR" dirty="0">
                <a:latin typeface="+mj-ea"/>
                <a:ea typeface="+mj-ea"/>
              </a:rPr>
              <a:t>(co-partitioning)</a:t>
            </a:r>
            <a:endParaRPr lang="ko-KR" altLang="en-US" dirty="0">
              <a:latin typeface="+mj-ea"/>
              <a:ea typeface="+mj-ea"/>
            </a:endParaRPr>
          </a:p>
        </p:txBody>
      </p:sp>
    </p:spTree>
    <p:extLst>
      <p:ext uri="{BB962C8B-B14F-4D97-AF65-F5344CB8AC3E}">
        <p14:creationId xmlns:p14="http://schemas.microsoft.com/office/powerpoint/2010/main" val="22114923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8CA49-C01B-4C59-A428-60B0D15CF519}"/>
              </a:ext>
            </a:extLst>
          </p:cNvPr>
          <p:cNvSpPr txBox="1"/>
          <p:nvPr/>
        </p:nvSpPr>
        <p:spPr>
          <a:xfrm>
            <a:off x="8026862" y="1780300"/>
            <a:ext cx="3735318" cy="433965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&lt;dependencies&gt;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org.rocksdb</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rocksdbjni</a:t>
            </a:r>
            <a:r>
              <a:rPr lang="en-US" altLang="ko-KR" sz="1200" dirty="0"/>
              <a:t>&lt;/</a:t>
            </a:r>
            <a:r>
              <a:rPr lang="en-US" altLang="ko-KR" sz="1200" dirty="0" err="1"/>
              <a:t>artifactId</a:t>
            </a:r>
            <a:r>
              <a:rPr lang="en-US" altLang="ko-KR" sz="1200" dirty="0"/>
              <a:t>&gt;</a:t>
            </a:r>
          </a:p>
          <a:p>
            <a:r>
              <a:rPr lang="en-US" altLang="ko-KR" sz="1200" dirty="0"/>
              <a:t>    &lt;version&gt;6.20.3&lt;/version&gt;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-core&lt;/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jackson-databind</a:t>
            </a:r>
            <a:r>
              <a:rPr lang="en-US" altLang="ko-KR" sz="1200" dirty="0"/>
              <a:t>&lt;/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-annotations&lt;/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&lt;/dependencies&gt;</a:t>
            </a:r>
          </a:p>
          <a:p>
            <a:r>
              <a:rPr lang="en-US" altLang="ko-KR" sz="1200" dirty="0"/>
              <a:t>&lt;/project&gt;</a:t>
            </a:r>
          </a:p>
        </p:txBody>
      </p:sp>
      <p:sp>
        <p:nvSpPr>
          <p:cNvPr id="4" name="제목 1">
            <a:extLst>
              <a:ext uri="{FF2B5EF4-FFF2-40B4-BE49-F238E27FC236}">
                <a16:creationId xmlns:a16="http://schemas.microsoft.com/office/drawing/2014/main" id="{10C0AAFC-1C32-4705-BF8F-AE7311619B29}"/>
              </a:ext>
            </a:extLst>
          </p:cNvPr>
          <p:cNvSpPr txBox="1">
            <a:spLocks/>
          </p:cNvSpPr>
          <p:nvPr/>
        </p:nvSpPr>
        <p:spPr>
          <a:xfrm>
            <a:off x="677334" y="441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실습 준비</a:t>
            </a:r>
          </a:p>
        </p:txBody>
      </p:sp>
      <p:sp>
        <p:nvSpPr>
          <p:cNvPr id="5" name="TextBox 4">
            <a:extLst>
              <a:ext uri="{FF2B5EF4-FFF2-40B4-BE49-F238E27FC236}">
                <a16:creationId xmlns:a16="http://schemas.microsoft.com/office/drawing/2014/main" id="{56A50B2B-582E-486E-BCD2-90340FB17325}"/>
              </a:ext>
            </a:extLst>
          </p:cNvPr>
          <p:cNvSpPr txBox="1"/>
          <p:nvPr/>
        </p:nvSpPr>
        <p:spPr>
          <a:xfrm>
            <a:off x="8986496" y="1410968"/>
            <a:ext cx="19223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a:t>
            </a:r>
          </a:p>
        </p:txBody>
      </p:sp>
      <p:sp>
        <p:nvSpPr>
          <p:cNvPr id="8" name="TextBox 7">
            <a:extLst>
              <a:ext uri="{FF2B5EF4-FFF2-40B4-BE49-F238E27FC236}">
                <a16:creationId xmlns:a16="http://schemas.microsoft.com/office/drawing/2014/main" id="{C7FCE901-5F4E-4ABE-B3CB-9E1C7A5ADF2E}"/>
              </a:ext>
            </a:extLst>
          </p:cNvPr>
          <p:cNvSpPr txBox="1"/>
          <p:nvPr/>
        </p:nvSpPr>
        <p:spPr>
          <a:xfrm>
            <a:off x="677334" y="2346916"/>
            <a:ext cx="6102848"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dirty="0"/>
              <a:t>kafka-topics.sh --</a:t>
            </a:r>
            <a:r>
              <a:rPr lang="ko-KR" altLang="en-US" dirty="0" err="1"/>
              <a:t>create</a:t>
            </a:r>
            <a:r>
              <a:rPr lang="ko-KR" altLang="en-US" dirty="0"/>
              <a:t> --</a:t>
            </a:r>
            <a:r>
              <a:rPr lang="ko-KR" altLang="en-US" dirty="0" err="1"/>
              <a:t>topic</a:t>
            </a:r>
            <a:r>
              <a:rPr lang="ko-KR" altLang="en-US" dirty="0"/>
              <a:t> </a:t>
            </a:r>
            <a:r>
              <a:rPr lang="ko-KR" altLang="en-US" dirty="0" err="1"/>
              <a:t>chat-topic</a:t>
            </a:r>
            <a:r>
              <a:rPr lang="ko-KR" altLang="en-US" dirty="0"/>
              <a:t> --</a:t>
            </a:r>
            <a:r>
              <a:rPr lang="ko-KR" altLang="en-US" dirty="0" err="1"/>
              <a:t>bootstrap-server</a:t>
            </a:r>
            <a:r>
              <a:rPr lang="ko-KR" altLang="en-US" dirty="0"/>
              <a:t> master:9092,slave1:9092,slave2:9092  --</a:t>
            </a:r>
            <a:r>
              <a:rPr lang="ko-KR" altLang="en-US" dirty="0" err="1"/>
              <a:t>replication-factor</a:t>
            </a:r>
            <a:r>
              <a:rPr lang="ko-KR" altLang="en-US" dirty="0"/>
              <a:t> 2 --</a:t>
            </a:r>
            <a:r>
              <a:rPr lang="ko-KR" altLang="en-US" dirty="0" err="1"/>
              <a:t>partitions</a:t>
            </a:r>
            <a:r>
              <a:rPr lang="ko-KR" altLang="en-US" dirty="0"/>
              <a:t> 2</a:t>
            </a:r>
          </a:p>
        </p:txBody>
      </p:sp>
      <p:sp>
        <p:nvSpPr>
          <p:cNvPr id="9" name="TextBox 8">
            <a:extLst>
              <a:ext uri="{FF2B5EF4-FFF2-40B4-BE49-F238E27FC236}">
                <a16:creationId xmlns:a16="http://schemas.microsoft.com/office/drawing/2014/main" id="{19CE7359-D47E-42F8-9183-3CA158B9EE24}"/>
              </a:ext>
            </a:extLst>
          </p:cNvPr>
          <p:cNvSpPr txBox="1"/>
          <p:nvPr/>
        </p:nvSpPr>
        <p:spPr>
          <a:xfrm>
            <a:off x="688946" y="1977584"/>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Tree>
    <p:extLst>
      <p:ext uri="{BB962C8B-B14F-4D97-AF65-F5344CB8AC3E}">
        <p14:creationId xmlns:p14="http://schemas.microsoft.com/office/powerpoint/2010/main" val="694748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2DA6AF1A-C174-4405-B7F9-EFA4C7E199A5}"/>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VM </a:t>
            </a:r>
            <a:r>
              <a:rPr lang="ko-KR" altLang="en-US" sz="1800" dirty="0">
                <a:solidFill>
                  <a:schemeClr val="tx1"/>
                </a:solidFill>
              </a:rPr>
              <a:t>설치 </a:t>
            </a:r>
            <a:endParaRPr lang="en-US" altLang="ko-KR" sz="1800" dirty="0">
              <a:solidFill>
                <a:schemeClr val="tx1"/>
              </a:solidFill>
            </a:endParaRPr>
          </a:p>
          <a:p>
            <a:pPr algn="r" latinLnBrk="0"/>
            <a:r>
              <a:rPr lang="en-US" altLang="ko-KR" sz="1800" dirty="0">
                <a:solidFill>
                  <a:schemeClr val="tx1"/>
                </a:solidFill>
              </a:rPr>
              <a:t>Java 8.0, </a:t>
            </a:r>
            <a:r>
              <a:rPr lang="en-US" altLang="ko-KR" sz="1800" dirty="0" err="1">
                <a:solidFill>
                  <a:schemeClr val="tx1"/>
                </a:solidFill>
              </a:rPr>
              <a:t>ZooKeeper</a:t>
            </a:r>
            <a:r>
              <a:rPr lang="en-US" altLang="ko-KR" sz="1800" dirty="0">
                <a:solidFill>
                  <a:schemeClr val="tx1"/>
                </a:solidFill>
              </a:rPr>
              <a:t>, Kafka 3.4.0 </a:t>
            </a:r>
            <a:r>
              <a:rPr lang="ko-KR" altLang="en-US" sz="1800" dirty="0">
                <a:solidFill>
                  <a:schemeClr val="tx1"/>
                </a:solidFill>
              </a:rPr>
              <a:t>설치</a:t>
            </a:r>
          </a:p>
        </p:txBody>
      </p:sp>
      <p:sp>
        <p:nvSpPr>
          <p:cNvPr id="4" name="제목 3">
            <a:extLst>
              <a:ext uri="{FF2B5EF4-FFF2-40B4-BE49-F238E27FC236}">
                <a16:creationId xmlns:a16="http://schemas.microsoft.com/office/drawing/2014/main" id="{A8BD9ED6-4C56-40B0-AE69-20E66EDF5854}"/>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Installation</a:t>
            </a:r>
          </a:p>
        </p:txBody>
      </p:sp>
    </p:spTree>
    <p:extLst>
      <p:ext uri="{BB962C8B-B14F-4D97-AF65-F5344CB8AC3E}">
        <p14:creationId xmlns:p14="http://schemas.microsoft.com/office/powerpoint/2010/main" val="657987241"/>
      </p:ext>
    </p:extLst>
  </p:cSld>
  <p:clrMapOvr>
    <a:overrideClrMapping bg1="dk1" tx1="lt1" bg2="dk2" tx2="lt2" accent1="accent1" accent2="accent2" accent3="accent3" accent4="accent4" accent5="accent5" accent6="accent6" hlink="hlink" folHlink="folHlink"/>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4B27E8-1C3E-4984-8970-7CFD35928840}"/>
              </a:ext>
            </a:extLst>
          </p:cNvPr>
          <p:cNvSpPr txBox="1"/>
          <p:nvPr/>
        </p:nvSpPr>
        <p:spPr>
          <a:xfrm>
            <a:off x="5215538" y="147589"/>
            <a:ext cx="6699270" cy="6663363"/>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org.apache.kafka.common.serialization.Serdes</a:t>
            </a:r>
            <a:r>
              <a:rPr lang="en-US" altLang="ko-KR" sz="1100" dirty="0"/>
              <a:t>;</a:t>
            </a:r>
          </a:p>
          <a:p>
            <a:r>
              <a:rPr lang="en-US" altLang="ko-KR" sz="1100" dirty="0"/>
              <a:t>import </a:t>
            </a:r>
            <a:r>
              <a:rPr lang="en-US" altLang="ko-KR" sz="1100" dirty="0" err="1"/>
              <a:t>org.apache.kafka.streams.KafkaStreams</a:t>
            </a:r>
            <a:r>
              <a:rPr lang="en-US" altLang="ko-KR" sz="1100" dirty="0"/>
              <a:t>;</a:t>
            </a:r>
          </a:p>
          <a:p>
            <a:r>
              <a:rPr lang="en-US" altLang="ko-KR" sz="1100" dirty="0"/>
              <a:t>import </a:t>
            </a:r>
            <a:r>
              <a:rPr lang="en-US" altLang="ko-KR" sz="1100" dirty="0" err="1"/>
              <a:t>org.apache.kafka.streams.StreamsBuilder</a:t>
            </a:r>
            <a:r>
              <a:rPr lang="en-US" altLang="ko-KR" sz="1100" dirty="0"/>
              <a:t>;</a:t>
            </a:r>
          </a:p>
          <a:p>
            <a:r>
              <a:rPr lang="en-US" altLang="ko-KR" sz="1100" dirty="0"/>
              <a:t>import </a:t>
            </a:r>
            <a:r>
              <a:rPr lang="en-US" altLang="ko-KR" sz="1100" dirty="0" err="1"/>
              <a:t>org.apache.kafka.streams.StreamsConfig</a:t>
            </a:r>
            <a:r>
              <a:rPr lang="en-US" altLang="ko-KR" sz="1100" dirty="0"/>
              <a:t>;</a:t>
            </a:r>
          </a:p>
          <a:p>
            <a:r>
              <a:rPr lang="en-US" altLang="ko-KR" sz="1100" dirty="0"/>
              <a:t>import </a:t>
            </a:r>
            <a:r>
              <a:rPr lang="en-US" altLang="ko-KR" sz="1100" dirty="0" err="1"/>
              <a:t>org.apache.kafka.streams.Topology</a:t>
            </a:r>
            <a:r>
              <a:rPr lang="en-US" altLang="ko-KR" sz="1100" dirty="0"/>
              <a:t>;</a:t>
            </a:r>
          </a:p>
          <a:p>
            <a:r>
              <a:rPr lang="en-US" altLang="ko-KR" sz="1100" dirty="0"/>
              <a:t>import </a:t>
            </a:r>
            <a:r>
              <a:rPr lang="en-US" altLang="ko-KR" sz="1100" dirty="0" err="1"/>
              <a:t>org.apache.kafka.streams.kstream.KStream</a:t>
            </a:r>
            <a:r>
              <a:rPr lang="en-US" altLang="ko-KR" sz="1100" dirty="0"/>
              <a:t>;</a:t>
            </a:r>
          </a:p>
          <a:p>
            <a:r>
              <a:rPr lang="en-US" altLang="ko-KR" sz="1100" dirty="0"/>
              <a:t>import </a:t>
            </a:r>
            <a:r>
              <a:rPr lang="en-US" altLang="ko-KR" sz="1100" dirty="0" err="1"/>
              <a:t>org.apache.kafka.streams.KeyValue</a:t>
            </a:r>
            <a:r>
              <a:rPr lang="en-US" altLang="ko-KR" sz="1100" dirty="0"/>
              <a:t>;</a:t>
            </a:r>
          </a:p>
          <a:p>
            <a:r>
              <a:rPr lang="en-US" altLang="ko-KR" sz="1100" dirty="0"/>
              <a:t>import </a:t>
            </a:r>
            <a:r>
              <a:rPr lang="en-US" altLang="ko-KR" sz="1100" dirty="0" err="1"/>
              <a:t>org.apache.kafka.streams.kstream.KTable</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TestJoin</a:t>
            </a:r>
            <a:r>
              <a:rPr lang="en-US" altLang="ko-KR" sz="1100" dirty="0"/>
              <a:t>{</a:t>
            </a:r>
          </a:p>
          <a:p>
            <a:r>
              <a:rPr lang="en-US" altLang="ko-KR" sz="1100" dirty="0"/>
              <a:t>    public static void main(String[] </a:t>
            </a:r>
            <a:r>
              <a:rPr lang="en-US" altLang="ko-KR" sz="1100" dirty="0" err="1"/>
              <a:t>args</a:t>
            </a:r>
            <a:r>
              <a:rPr lang="en-US" altLang="ko-KR" sz="1100" dirty="0"/>
              <a:t>)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StreamsConfig.APPLICATION_ID_CONFIG</a:t>
            </a:r>
            <a:r>
              <a:rPr lang="en-US" altLang="ko-KR" sz="1100" dirty="0"/>
              <a:t>, "streams-</a:t>
            </a:r>
            <a:r>
              <a:rPr lang="en-US" altLang="ko-KR" sz="1100" dirty="0" err="1"/>
              <a:t>testpipe</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StreamsConfig.BOOTSTRAP_SERVERS_CONFIG</a:t>
            </a:r>
            <a:r>
              <a:rPr lang="en-US" altLang="ko-KR" sz="1100" dirty="0"/>
              <a:t>, "master:9092,slave1:9092,slave2:9092");</a:t>
            </a:r>
          </a:p>
          <a:p>
            <a:r>
              <a:rPr lang="en-US" altLang="ko-KR" sz="1100" dirty="0"/>
              <a:t>        </a:t>
            </a:r>
            <a:r>
              <a:rPr lang="en-US" altLang="ko-KR" sz="1100" dirty="0" err="1"/>
              <a:t>props.put</a:t>
            </a:r>
            <a:r>
              <a:rPr lang="en-US" altLang="ko-KR" sz="1100" dirty="0"/>
              <a:t>(</a:t>
            </a:r>
            <a:r>
              <a:rPr lang="en-US" altLang="ko-KR" sz="1100" dirty="0" err="1"/>
              <a:t>StreamsConfig.NUM_STREAM_THREADS_CONFIG</a:t>
            </a:r>
            <a:r>
              <a:rPr lang="en-US" altLang="ko-KR" sz="1100" dirty="0"/>
              <a:t>, 1);</a:t>
            </a:r>
          </a:p>
          <a:p>
            <a:r>
              <a:rPr lang="en-US" altLang="ko-KR" sz="1100" dirty="0"/>
              <a:t>        </a:t>
            </a:r>
            <a:r>
              <a:rPr lang="en-US" altLang="ko-KR" sz="1100" dirty="0" err="1"/>
              <a:t>props.put</a:t>
            </a:r>
            <a:r>
              <a:rPr lang="en-US" altLang="ko-KR" sz="1100" dirty="0"/>
              <a:t>(</a:t>
            </a:r>
            <a:r>
              <a:rPr lang="en-US" altLang="ko-KR" sz="1100" dirty="0" err="1"/>
              <a:t>StreamsConfig.DEFAULT_KEY_SERDE_CLASS_CONFIG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StreamsConfig.DEFAULT_VALUE_SERDE_CLASS_CONFIG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endParaRPr lang="en-US" altLang="ko-KR" sz="1100" dirty="0"/>
          </a:p>
          <a:p>
            <a:r>
              <a:rPr lang="en-US" altLang="ko-KR" sz="1100" dirty="0"/>
              <a:t>        final </a:t>
            </a:r>
            <a:r>
              <a:rPr lang="en-US" altLang="ko-KR" sz="1100" dirty="0" err="1"/>
              <a:t>StreamsBuilder</a:t>
            </a:r>
            <a:r>
              <a:rPr lang="en-US" altLang="ko-KR" sz="1100" dirty="0"/>
              <a:t> builder = new </a:t>
            </a:r>
            <a:r>
              <a:rPr lang="en-US" altLang="ko-KR" sz="1100" dirty="0" err="1"/>
              <a:t>StreamsBuilder</a:t>
            </a:r>
            <a:r>
              <a:rPr lang="en-US" altLang="ko-KR" sz="1100" dirty="0"/>
              <a:t>();</a:t>
            </a:r>
          </a:p>
          <a:p>
            <a:r>
              <a:rPr lang="en-US" altLang="ko-KR" sz="1100" dirty="0"/>
              <a:t>        </a:t>
            </a:r>
            <a:r>
              <a:rPr lang="en-US" altLang="ko-KR" sz="1100" b="1" dirty="0" err="1"/>
              <a:t>KStream</a:t>
            </a:r>
            <a:r>
              <a:rPr lang="en-US" altLang="ko-KR" sz="1100" dirty="0"/>
              <a:t>&lt;String, String&gt; </a:t>
            </a:r>
            <a:r>
              <a:rPr lang="en-US" altLang="ko-KR" sz="1100" b="1" dirty="0" err="1"/>
              <a:t>mystream</a:t>
            </a:r>
            <a:r>
              <a:rPr lang="en-US" altLang="ko-KR" sz="1100" dirty="0"/>
              <a:t> = </a:t>
            </a:r>
            <a:r>
              <a:rPr lang="en-US" altLang="ko-KR" sz="1100" dirty="0" err="1"/>
              <a:t>builder.stream</a:t>
            </a:r>
            <a:r>
              <a:rPr lang="en-US" altLang="ko-KR" sz="1100" dirty="0"/>
              <a:t>("</a:t>
            </a:r>
            <a:r>
              <a:rPr lang="en-US" altLang="ko-KR" sz="1100" dirty="0" err="1"/>
              <a:t>kopo</a:t>
            </a:r>
            <a:r>
              <a:rPr lang="en-US" altLang="ko-KR" sz="1100" dirty="0"/>
              <a:t>-topic");</a:t>
            </a:r>
          </a:p>
          <a:p>
            <a:r>
              <a:rPr lang="en-US" altLang="ko-KR" sz="1100" dirty="0"/>
              <a:t>        </a:t>
            </a:r>
            <a:r>
              <a:rPr lang="en-US" altLang="ko-KR" sz="1100" b="1" dirty="0" err="1"/>
              <a:t>KTable</a:t>
            </a:r>
            <a:r>
              <a:rPr lang="en-US" altLang="ko-KR" sz="1100" dirty="0"/>
              <a:t>&lt;String, String&gt; </a:t>
            </a:r>
            <a:r>
              <a:rPr lang="en-US" altLang="ko-KR" sz="1100" b="1" dirty="0" err="1"/>
              <a:t>chatTable</a:t>
            </a:r>
            <a:r>
              <a:rPr lang="en-US" altLang="ko-KR" sz="1100" dirty="0"/>
              <a:t> = </a:t>
            </a:r>
            <a:r>
              <a:rPr lang="en-US" altLang="ko-KR" sz="1100" dirty="0" err="1"/>
              <a:t>builder.table</a:t>
            </a:r>
            <a:r>
              <a:rPr lang="en-US" altLang="ko-KR" sz="1100" dirty="0"/>
              <a:t>("chat-topic");</a:t>
            </a:r>
          </a:p>
          <a:p>
            <a:endParaRPr lang="en-US" altLang="ko-KR" sz="1100" dirty="0"/>
          </a:p>
          <a:p>
            <a:r>
              <a:rPr lang="en-US" altLang="ko-KR" sz="1400" b="1" dirty="0"/>
              <a:t>        </a:t>
            </a:r>
            <a:r>
              <a:rPr lang="en-US" altLang="ko-KR" sz="1400" b="1" dirty="0" err="1">
                <a:solidFill>
                  <a:srgbClr val="FF0000"/>
                </a:solidFill>
              </a:rPr>
              <a:t>mystream.join</a:t>
            </a:r>
            <a:r>
              <a:rPr lang="en-US" altLang="ko-KR" sz="1400" b="1" dirty="0"/>
              <a:t>(</a:t>
            </a:r>
            <a:r>
              <a:rPr lang="en-US" altLang="ko-KR" sz="1400" b="1" dirty="0" err="1"/>
              <a:t>chatTable</a:t>
            </a:r>
            <a:r>
              <a:rPr lang="en-US" altLang="ko-KR" sz="1400" b="1" dirty="0"/>
              <a:t>,</a:t>
            </a:r>
          </a:p>
          <a:p>
            <a:r>
              <a:rPr lang="en-US" altLang="ko-KR" sz="1400" b="1" dirty="0"/>
              <a:t>                     (</a:t>
            </a:r>
            <a:r>
              <a:rPr lang="en-US" altLang="ko-KR" sz="1400" b="1" dirty="0" err="1"/>
              <a:t>chatRoom</a:t>
            </a:r>
            <a:r>
              <a:rPr lang="en-US" altLang="ko-KR" sz="1400" b="1" dirty="0"/>
              <a:t>, </a:t>
            </a:r>
            <a:r>
              <a:rPr lang="en-US" altLang="ko-KR" sz="1400" b="1" dirty="0" err="1"/>
              <a:t>chatMsg</a:t>
            </a:r>
            <a:r>
              <a:rPr lang="en-US" altLang="ko-KR" sz="1400" b="1" dirty="0"/>
              <a:t>) -&gt; </a:t>
            </a:r>
            <a:r>
              <a:rPr lang="en-US" altLang="ko-KR" sz="1400" b="1" dirty="0" err="1"/>
              <a:t>chatMsg</a:t>
            </a:r>
            <a:r>
              <a:rPr lang="en-US" altLang="ko-KR" sz="1400" b="1" dirty="0"/>
              <a:t> + " at" + </a:t>
            </a:r>
            <a:r>
              <a:rPr lang="en-US" altLang="ko-KR" sz="1400" b="1" dirty="0" err="1"/>
              <a:t>chatRoom</a:t>
            </a:r>
            <a:r>
              <a:rPr lang="en-US" altLang="ko-KR" sz="1400" b="1" dirty="0"/>
              <a:t>)</a:t>
            </a:r>
          </a:p>
          <a:p>
            <a:r>
              <a:rPr lang="en-US" altLang="ko-KR" sz="1400" b="1" dirty="0">
                <a:solidFill>
                  <a:srgbClr val="FF0000"/>
                </a:solidFill>
              </a:rPr>
              <a:t>                     .to("</a:t>
            </a:r>
            <a:r>
              <a:rPr lang="en-US" altLang="ko-KR" sz="1400" b="1" dirty="0" err="1">
                <a:solidFill>
                  <a:srgbClr val="FF0000"/>
                </a:solidFill>
              </a:rPr>
              <a:t>javatopic</a:t>
            </a:r>
            <a:r>
              <a:rPr lang="en-US" altLang="ko-KR" sz="1400" b="1" dirty="0">
                <a:solidFill>
                  <a:srgbClr val="FF0000"/>
                </a:solidFill>
              </a:rPr>
              <a:t>");</a:t>
            </a:r>
          </a:p>
          <a:p>
            <a:endParaRPr lang="en-US" altLang="ko-KR" sz="1100" dirty="0"/>
          </a:p>
          <a:p>
            <a:r>
              <a:rPr lang="en-US" altLang="ko-KR" sz="1100" dirty="0"/>
              <a:t>        final Topology </a:t>
            </a:r>
            <a:r>
              <a:rPr lang="en-US" altLang="ko-KR" sz="1100" dirty="0" err="1"/>
              <a:t>topology</a:t>
            </a:r>
            <a:r>
              <a:rPr lang="en-US" altLang="ko-KR" sz="1100" dirty="0"/>
              <a:t> = </a:t>
            </a:r>
            <a:r>
              <a:rPr lang="en-US" altLang="ko-KR" sz="1100" dirty="0" err="1"/>
              <a:t>builder.build</a:t>
            </a:r>
            <a:r>
              <a:rPr lang="en-US" altLang="ko-KR" sz="1100" dirty="0"/>
              <a:t>();</a:t>
            </a:r>
          </a:p>
          <a:p>
            <a:r>
              <a:rPr lang="en-US" altLang="ko-KR" sz="1100" dirty="0"/>
              <a:t>        </a:t>
            </a:r>
            <a:r>
              <a:rPr lang="en-US" altLang="ko-KR" sz="1100" dirty="0" err="1"/>
              <a:t>System.out.println</a:t>
            </a:r>
            <a:r>
              <a:rPr lang="en-US" altLang="ko-KR" sz="1100" dirty="0"/>
              <a:t>(</a:t>
            </a:r>
            <a:r>
              <a:rPr lang="en-US" altLang="ko-KR" sz="1100" dirty="0" err="1"/>
              <a:t>topology.describe</a:t>
            </a:r>
            <a:r>
              <a:rPr lang="en-US" altLang="ko-KR" sz="1100" dirty="0"/>
              <a:t>());</a:t>
            </a:r>
          </a:p>
          <a:p>
            <a:endParaRPr lang="en-US" altLang="ko-KR" sz="1100" dirty="0"/>
          </a:p>
          <a:p>
            <a:r>
              <a:rPr lang="en-US" altLang="ko-KR" sz="1100" dirty="0"/>
              <a:t>        final </a:t>
            </a:r>
            <a:r>
              <a:rPr lang="en-US" altLang="ko-KR" sz="1100" dirty="0" err="1"/>
              <a:t>KafkaStreams</a:t>
            </a:r>
            <a:r>
              <a:rPr lang="en-US" altLang="ko-KR" sz="1100" dirty="0"/>
              <a:t> streams = new </a:t>
            </a:r>
            <a:r>
              <a:rPr lang="en-US" altLang="ko-KR" sz="1100" dirty="0" err="1"/>
              <a:t>KafkaStreams</a:t>
            </a:r>
            <a:r>
              <a:rPr lang="en-US" altLang="ko-KR" sz="1100" dirty="0"/>
              <a:t>(topology, props);</a:t>
            </a:r>
          </a:p>
          <a:p>
            <a:endParaRPr lang="en-US" altLang="ko-KR" sz="1100" dirty="0"/>
          </a:p>
          <a:p>
            <a:r>
              <a:rPr lang="en-US" altLang="ko-KR" sz="1100" dirty="0"/>
              <a:t>        </a:t>
            </a:r>
            <a:r>
              <a:rPr lang="en-US" altLang="ko-KR" sz="1100" dirty="0" err="1"/>
              <a:t>streams.start</a:t>
            </a:r>
            <a:r>
              <a:rPr lang="en-US" altLang="ko-KR" sz="1100" dirty="0"/>
              <a:t>();</a:t>
            </a:r>
          </a:p>
          <a:p>
            <a:r>
              <a:rPr lang="en-US" altLang="ko-KR" sz="1100" dirty="0"/>
              <a:t>        // </a:t>
            </a:r>
            <a:r>
              <a:rPr lang="en-US" altLang="ko-KR" sz="1100" dirty="0" err="1"/>
              <a:t>streams.close</a:t>
            </a:r>
            <a:r>
              <a:rPr lang="en-US" altLang="ko-KR" sz="1100" dirty="0"/>
              <a:t>();</a:t>
            </a:r>
          </a:p>
          <a:p>
            <a:r>
              <a:rPr lang="en-US" altLang="ko-KR" sz="1100" dirty="0"/>
              <a:t>    }</a:t>
            </a:r>
          </a:p>
          <a:p>
            <a:r>
              <a:rPr lang="en-US" altLang="ko-KR" sz="1100" dirty="0"/>
              <a:t>}</a:t>
            </a:r>
          </a:p>
          <a:p>
            <a:endParaRPr lang="ko-KR" altLang="en-US" sz="1100" dirty="0"/>
          </a:p>
        </p:txBody>
      </p:sp>
      <p:sp>
        <p:nvSpPr>
          <p:cNvPr id="8" name="TextBox 7">
            <a:extLst>
              <a:ext uri="{FF2B5EF4-FFF2-40B4-BE49-F238E27FC236}">
                <a16:creationId xmlns:a16="http://schemas.microsoft.com/office/drawing/2014/main" id="{9BE44299-B276-44BA-AAD4-63847D41D4D0}"/>
              </a:ext>
            </a:extLst>
          </p:cNvPr>
          <p:cNvSpPr txBox="1"/>
          <p:nvPr/>
        </p:nvSpPr>
        <p:spPr>
          <a:xfrm>
            <a:off x="102741" y="1651632"/>
            <a:ext cx="4989507" cy="2092881"/>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a:t>
            </a:r>
            <a:r>
              <a:rPr lang="en-US" altLang="ko-KR" sz="1000" b="1" dirty="0">
                <a:solidFill>
                  <a:srgbClr val="FF0000"/>
                </a:solidFill>
              </a:rPr>
              <a:t>/root/.m2/repository/org/</a:t>
            </a:r>
            <a:r>
              <a:rPr lang="en-US" altLang="ko-KR" sz="1000" b="1" dirty="0" err="1">
                <a:solidFill>
                  <a:srgbClr val="FF0000"/>
                </a:solidFill>
              </a:rPr>
              <a:t>rocksdb</a:t>
            </a:r>
            <a:r>
              <a:rPr lang="en-US" altLang="ko-KR" sz="1000" b="1" dirty="0">
                <a:solidFill>
                  <a:srgbClr val="FF0000"/>
                </a:solidFill>
              </a:rPr>
              <a:t>/</a:t>
            </a:r>
            <a:r>
              <a:rPr lang="en-US" altLang="ko-KR" sz="1000" b="1" dirty="0" err="1">
                <a:solidFill>
                  <a:srgbClr val="FF0000"/>
                </a:solidFill>
              </a:rPr>
              <a:t>rocksdbjni</a:t>
            </a:r>
            <a:r>
              <a:rPr lang="en-US" altLang="ko-KR" sz="1000" b="1" dirty="0">
                <a:solidFill>
                  <a:srgbClr val="FF0000"/>
                </a:solidFill>
              </a:rPr>
              <a:t>/6.20.3/rocksdbjni-6.20.3.jar:/root/.m2/repository/com/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jackson-databind</a:t>
            </a:r>
            <a:r>
              <a:rPr lang="en-US" altLang="ko-KR" sz="1000" b="1" dirty="0">
                <a:solidFill>
                  <a:srgbClr val="FF0000"/>
                </a:solidFill>
              </a:rPr>
              <a:t>/2.12.2/jackson-databind-2.12.2.jar:/root/.m2/repository/com/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-core/2.12.2/jackson-core-2.12.2.jar:/root/.m2/repository/com/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-annotations/2.12.2/jackson-annotations-2.12.2.jar </a:t>
            </a:r>
            <a:r>
              <a:rPr lang="en-US" altLang="ko-KR" sz="1000" b="1" dirty="0" err="1">
                <a:solidFill>
                  <a:srgbClr val="FF0000"/>
                </a:solidFill>
              </a:rPr>
              <a:t>com.kopo.kafka.TestJoin</a:t>
            </a:r>
            <a:endParaRPr lang="ko-KR" altLang="en-US" sz="1000" b="1" dirty="0">
              <a:solidFill>
                <a:srgbClr val="FF0000"/>
              </a:solidFill>
            </a:endParaRPr>
          </a:p>
        </p:txBody>
      </p:sp>
      <p:sp>
        <p:nvSpPr>
          <p:cNvPr id="9" name="TextBox 8">
            <a:extLst>
              <a:ext uri="{FF2B5EF4-FFF2-40B4-BE49-F238E27FC236}">
                <a16:creationId xmlns:a16="http://schemas.microsoft.com/office/drawing/2014/main" id="{1BDED5DD-6B7E-47D4-B54F-8A5FE68563B5}"/>
              </a:ext>
            </a:extLst>
          </p:cNvPr>
          <p:cNvSpPr txBox="1"/>
          <p:nvPr/>
        </p:nvSpPr>
        <p:spPr>
          <a:xfrm>
            <a:off x="8231158" y="-37077"/>
            <a:ext cx="15606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제목 1">
            <a:extLst>
              <a:ext uri="{FF2B5EF4-FFF2-40B4-BE49-F238E27FC236}">
                <a16:creationId xmlns:a16="http://schemas.microsoft.com/office/drawing/2014/main" id="{1AA80B8C-EA9C-4EEF-90E1-DC78B8F8CF11}"/>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ko-KR" altLang="en-US" dirty="0"/>
              <a:t>실습 구현 및 실행</a:t>
            </a:r>
          </a:p>
        </p:txBody>
      </p:sp>
      <p:sp>
        <p:nvSpPr>
          <p:cNvPr id="11" name="TextBox 10">
            <a:extLst>
              <a:ext uri="{FF2B5EF4-FFF2-40B4-BE49-F238E27FC236}">
                <a16:creationId xmlns:a16="http://schemas.microsoft.com/office/drawing/2014/main" id="{EE32B8CB-2BAB-4C2B-B575-578656959AE8}"/>
              </a:ext>
            </a:extLst>
          </p:cNvPr>
          <p:cNvSpPr txBox="1"/>
          <p:nvPr/>
        </p:nvSpPr>
        <p:spPr>
          <a:xfrm>
            <a:off x="2631287" y="1424628"/>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pic>
        <p:nvPicPr>
          <p:cNvPr id="13" name="그림 12">
            <a:extLst>
              <a:ext uri="{FF2B5EF4-FFF2-40B4-BE49-F238E27FC236}">
                <a16:creationId xmlns:a16="http://schemas.microsoft.com/office/drawing/2014/main" id="{A8209E44-701B-4411-A71D-E32A6C4C0756}"/>
              </a:ext>
            </a:extLst>
          </p:cNvPr>
          <p:cNvPicPr>
            <a:picLocks noChangeAspect="1"/>
          </p:cNvPicPr>
          <p:nvPr/>
        </p:nvPicPr>
        <p:blipFill>
          <a:blip r:embed="rId3"/>
          <a:stretch>
            <a:fillRect/>
          </a:stretch>
        </p:blipFill>
        <p:spPr>
          <a:xfrm>
            <a:off x="2954452" y="4008065"/>
            <a:ext cx="2040823" cy="2746107"/>
          </a:xfrm>
          <a:prstGeom prst="rect">
            <a:avLst/>
          </a:prstGeom>
        </p:spPr>
      </p:pic>
      <p:sp>
        <p:nvSpPr>
          <p:cNvPr id="14" name="TextBox 13">
            <a:extLst>
              <a:ext uri="{FF2B5EF4-FFF2-40B4-BE49-F238E27FC236}">
                <a16:creationId xmlns:a16="http://schemas.microsoft.com/office/drawing/2014/main" id="{50F1FC65-975A-47B0-802A-586D0C38791C}"/>
              </a:ext>
            </a:extLst>
          </p:cNvPr>
          <p:cNvSpPr txBox="1"/>
          <p:nvPr/>
        </p:nvSpPr>
        <p:spPr>
          <a:xfrm>
            <a:off x="699369" y="4779590"/>
            <a:ext cx="2762166" cy="523220"/>
          </a:xfrm>
          <a:prstGeom prst="rect">
            <a:avLst/>
          </a:prstGeom>
          <a:solidFill>
            <a:schemeClr val="bg1"/>
          </a:solidFill>
          <a:ln>
            <a:solidFill>
              <a:srgbClr val="0000FF"/>
            </a:solidFill>
          </a:ln>
        </p:spPr>
        <p:txBody>
          <a:bodyPr wrap="none" rtlCol="0">
            <a:spAutoFit/>
          </a:bodyPr>
          <a:lstStyle/>
          <a:p>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tmp</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-streams/[APP ID] </a:t>
            </a:r>
          </a:p>
          <a:p>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상태 </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DB </a:t>
            </a:r>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디렉토리 생성</a:t>
            </a:r>
          </a:p>
        </p:txBody>
      </p:sp>
    </p:spTree>
    <p:extLst>
      <p:ext uri="{BB962C8B-B14F-4D97-AF65-F5344CB8AC3E}">
        <p14:creationId xmlns:p14="http://schemas.microsoft.com/office/powerpoint/2010/main" val="24889914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 kafka-console-producer.sh --broker-list master:9092,slave1:9092,slave2:9092 --topic chat-topic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테스트 결과</a:t>
            </a:r>
          </a:p>
        </p:txBody>
      </p:sp>
      <p:pic>
        <p:nvPicPr>
          <p:cNvPr id="13" name="그림 12">
            <a:extLst>
              <a:ext uri="{FF2B5EF4-FFF2-40B4-BE49-F238E27FC236}">
                <a16:creationId xmlns:a16="http://schemas.microsoft.com/office/drawing/2014/main" id="{FD5BDC60-CA3C-436B-8A8D-F419A190F469}"/>
              </a:ext>
            </a:extLst>
          </p:cNvPr>
          <p:cNvPicPr>
            <a:picLocks noChangeAspect="1"/>
          </p:cNvPicPr>
          <p:nvPr/>
        </p:nvPicPr>
        <p:blipFill>
          <a:blip r:embed="rId3"/>
          <a:stretch>
            <a:fillRect/>
          </a:stretch>
        </p:blipFill>
        <p:spPr>
          <a:xfrm>
            <a:off x="2653311" y="2710492"/>
            <a:ext cx="5850270" cy="2782344"/>
          </a:xfrm>
          <a:prstGeom prst="rect">
            <a:avLst/>
          </a:prstGeom>
          <a:ln>
            <a:solidFill>
              <a:srgbClr val="0000FF"/>
            </a:solidFill>
          </a:ln>
        </p:spPr>
      </p:pic>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5516190" cy="738664"/>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chatRoom</a:t>
            </a:r>
            <a:r>
              <a:rPr lang="en-US" altLang="ko-KR" sz="1400" dirty="0"/>
              <a:t>, </a:t>
            </a:r>
            <a:r>
              <a:rPr lang="en-US" altLang="ko-KR" sz="1400" dirty="0" err="1"/>
              <a:t>chatMsg</a:t>
            </a:r>
            <a:r>
              <a:rPr lang="en-US" altLang="ko-KR" sz="1400" dirty="0"/>
              <a:t>) -&gt; </a:t>
            </a:r>
            <a:r>
              <a:rPr lang="en-US" altLang="ko-KR" sz="1400" dirty="0" err="1"/>
              <a:t>chatMsg</a:t>
            </a:r>
            <a:r>
              <a:rPr lang="en-US" altLang="ko-KR" sz="1400" dirty="0"/>
              <a:t> + " at" + </a:t>
            </a:r>
            <a:r>
              <a:rPr lang="en-US" altLang="ko-KR" sz="1400" dirty="0" err="1"/>
              <a:t>chatRoom</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86028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6F7258-AFC5-48D2-8D24-BD625FE7D2CA}"/>
              </a:ext>
            </a:extLst>
          </p:cNvPr>
          <p:cNvSpPr txBox="1"/>
          <p:nvPr/>
        </p:nvSpPr>
        <p:spPr>
          <a:xfrm>
            <a:off x="5114925" y="6400800"/>
            <a:ext cx="6979796" cy="369332"/>
          </a:xfrm>
          <a:prstGeom prst="rect">
            <a:avLst/>
          </a:prstGeom>
          <a:noFill/>
        </p:spPr>
        <p:txBody>
          <a:bodyPr wrap="none" rtlCol="0">
            <a:spAutoFit/>
          </a:bodyPr>
          <a:lstStyle/>
          <a:p>
            <a:r>
              <a:rPr lang="en-US" altLang="ko-KR" dirty="0"/>
              <a:t>https://kafka.apache.org/22/documentation/streams/quickstart</a:t>
            </a:r>
            <a:endParaRPr lang="ko-KR" altLang="en-US" dirty="0"/>
          </a:p>
        </p:txBody>
      </p:sp>
      <p:sp>
        <p:nvSpPr>
          <p:cNvPr id="4" name="제목 1">
            <a:extLst>
              <a:ext uri="{FF2B5EF4-FFF2-40B4-BE49-F238E27FC236}">
                <a16:creationId xmlns:a16="http://schemas.microsoft.com/office/drawing/2014/main" id="{4E3D3D6C-1611-4C24-9E16-C8976817FA4A}"/>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
        <p:nvSpPr>
          <p:cNvPr id="5" name="TextBox 4">
            <a:extLst>
              <a:ext uri="{FF2B5EF4-FFF2-40B4-BE49-F238E27FC236}">
                <a16:creationId xmlns:a16="http://schemas.microsoft.com/office/drawing/2014/main" id="{3F48B18D-6B4A-457A-914F-0871AC4CD3FA}"/>
              </a:ext>
            </a:extLst>
          </p:cNvPr>
          <p:cNvSpPr txBox="1"/>
          <p:nvPr/>
        </p:nvSpPr>
        <p:spPr>
          <a:xfrm>
            <a:off x="4082271" y="953155"/>
            <a:ext cx="8012450" cy="5447645"/>
          </a:xfrm>
          <a:prstGeom prst="rect">
            <a:avLst/>
          </a:prstGeom>
          <a:solidFill>
            <a:schemeClr val="bg1"/>
          </a:solidFill>
          <a:ln>
            <a:solidFill>
              <a:srgbClr val="0000FF"/>
            </a:solidFill>
          </a:ln>
        </p:spPr>
        <p:txBody>
          <a:bodyPr wrap="none" rtlCol="0">
            <a:spAutoFit/>
          </a:bodyPr>
          <a:lstStyle/>
          <a:p>
            <a:r>
              <a:rPr lang="en-US" altLang="ko-KR" sz="1200" dirty="0"/>
              <a:t>public class </a:t>
            </a:r>
            <a:r>
              <a:rPr lang="en-US" altLang="ko-KR" sz="1200" dirty="0" err="1"/>
              <a:t>TestCount</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ktable</a:t>
            </a:r>
            <a:r>
              <a:rPr lang="en-US" altLang="ko-KR" sz="1200" dirty="0"/>
              <a:t>-count");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final </a:t>
            </a:r>
            <a:r>
              <a:rPr lang="en-US" altLang="ko-KR" sz="1200" dirty="0" err="1"/>
              <a:t>Serde</a:t>
            </a:r>
            <a:r>
              <a:rPr lang="en-US" altLang="ko-KR" sz="1200" dirty="0"/>
              <a:t>&lt;String&gt; </a:t>
            </a:r>
            <a:r>
              <a:rPr lang="en-US" altLang="ko-KR" sz="1200" dirty="0" err="1"/>
              <a:t>stringSerde</a:t>
            </a:r>
            <a:r>
              <a:rPr lang="en-US" altLang="ko-KR" sz="1200" dirty="0"/>
              <a:t> = </a:t>
            </a:r>
            <a:r>
              <a:rPr lang="en-US" altLang="ko-KR" sz="1200" dirty="0" err="1"/>
              <a:t>Serdes.String</a:t>
            </a:r>
            <a:r>
              <a:rPr lang="en-US" altLang="ko-KR" sz="1200" dirty="0"/>
              <a:t>();</a:t>
            </a:r>
          </a:p>
          <a:p>
            <a:r>
              <a:rPr lang="en-US" altLang="ko-KR" sz="1200" dirty="0"/>
              <a:t>        final </a:t>
            </a:r>
            <a:r>
              <a:rPr lang="en-US" altLang="ko-KR" sz="1200" dirty="0" err="1"/>
              <a:t>Serde</a:t>
            </a:r>
            <a:r>
              <a:rPr lang="en-US" altLang="ko-KR" sz="1200" dirty="0"/>
              <a:t>&lt;Long&gt; </a:t>
            </a:r>
            <a:r>
              <a:rPr lang="en-US" altLang="ko-KR" sz="1200" dirty="0" err="1"/>
              <a:t>longSerde</a:t>
            </a:r>
            <a:r>
              <a:rPr lang="en-US" altLang="ko-KR" sz="1200" dirty="0"/>
              <a:t> = </a:t>
            </a:r>
            <a:r>
              <a:rPr lang="en-US" altLang="ko-KR" sz="1200" dirty="0" err="1"/>
              <a:t>Serdes.Long</a:t>
            </a:r>
            <a:r>
              <a:rPr lang="en-US" altLang="ko-KR" sz="1200" dirty="0"/>
              <a:t>();</a:t>
            </a:r>
          </a:p>
          <a:p>
            <a:endParaRPr lang="en-US" altLang="ko-KR" sz="1200" dirty="0"/>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b="1" dirty="0">
                <a:solidFill>
                  <a:srgbClr val="FF0000"/>
                </a:solidFill>
              </a:rPr>
              <a:t>word-topic</a:t>
            </a:r>
            <a:r>
              <a:rPr lang="en-US" altLang="ko-KR" sz="1200" dirty="0"/>
              <a:t>", </a:t>
            </a:r>
            <a:r>
              <a:rPr lang="en-US" altLang="ko-KR" sz="1200" dirty="0" err="1"/>
              <a:t>Consumed.with</a:t>
            </a:r>
            <a:r>
              <a:rPr lang="en-US" altLang="ko-KR" sz="1200" dirty="0"/>
              <a:t>(</a:t>
            </a:r>
            <a:r>
              <a:rPr lang="en-US" altLang="ko-KR" sz="1200" dirty="0" err="1"/>
              <a:t>stringSerde</a:t>
            </a:r>
            <a:r>
              <a:rPr lang="en-US" altLang="ko-KR" sz="1200" dirty="0"/>
              <a:t>, </a:t>
            </a:r>
            <a:r>
              <a:rPr lang="en-US" altLang="ko-KR" sz="1200" dirty="0" err="1"/>
              <a:t>stringSerde</a:t>
            </a:r>
            <a:r>
              <a:rPr lang="en-US" altLang="ko-KR" sz="1200" dirty="0"/>
              <a:t>));</a:t>
            </a:r>
          </a:p>
          <a:p>
            <a:endParaRPr lang="en-US" altLang="ko-KR" sz="1200" dirty="0"/>
          </a:p>
          <a:p>
            <a:r>
              <a:rPr lang="en-US" altLang="ko-KR" sz="1400" b="1" dirty="0"/>
              <a:t>        </a:t>
            </a:r>
            <a:r>
              <a:rPr lang="en-US" altLang="ko-KR" sz="1400" b="1" dirty="0" err="1"/>
              <a:t>KTable</a:t>
            </a:r>
            <a:r>
              <a:rPr lang="en-US" altLang="ko-KR" sz="1400" b="1" dirty="0"/>
              <a:t>&lt;String, Long&gt; </a:t>
            </a:r>
            <a:r>
              <a:rPr lang="en-US" altLang="ko-KR" sz="1400" b="1" dirty="0" err="1"/>
              <a:t>wordCounts</a:t>
            </a:r>
            <a:r>
              <a:rPr lang="en-US" altLang="ko-KR" sz="1400" b="1" dirty="0"/>
              <a:t> = </a:t>
            </a:r>
            <a:r>
              <a:rPr lang="en-US" altLang="ko-KR" sz="1400" b="1" dirty="0" err="1"/>
              <a:t>mystream</a:t>
            </a:r>
            <a:endParaRPr lang="en-US" altLang="ko-KR" sz="1400" b="1" dirty="0"/>
          </a:p>
          <a:p>
            <a:r>
              <a:rPr lang="en-US" altLang="ko-KR" sz="1400" b="1" dirty="0"/>
              <a:t>                           .</a:t>
            </a:r>
            <a:r>
              <a:rPr lang="en-US" altLang="ko-KR" sz="1400" b="1" dirty="0" err="1"/>
              <a:t>flatMapValues</a:t>
            </a:r>
            <a:r>
              <a:rPr lang="en-US" altLang="ko-KR" sz="1400" b="1" dirty="0"/>
              <a:t>(value -&gt; </a:t>
            </a:r>
            <a:r>
              <a:rPr lang="en-US" altLang="ko-KR" sz="1400" b="1" dirty="0" err="1"/>
              <a:t>Arrays.asList</a:t>
            </a:r>
            <a:r>
              <a:rPr lang="en-US" altLang="ko-KR" sz="1400" b="1" dirty="0"/>
              <a:t>(</a:t>
            </a:r>
            <a:r>
              <a:rPr lang="en-US" altLang="ko-KR" sz="1400" b="1" dirty="0" err="1"/>
              <a:t>value.toLowerCase</a:t>
            </a:r>
            <a:r>
              <a:rPr lang="en-US" altLang="ko-KR" sz="1400" b="1" dirty="0"/>
              <a:t>().split("\\W+")))</a:t>
            </a:r>
          </a:p>
          <a:p>
            <a:r>
              <a:rPr lang="en-US" altLang="ko-KR" sz="1400" b="1" dirty="0"/>
              <a:t>                           .</a:t>
            </a:r>
            <a:r>
              <a:rPr lang="en-US" altLang="ko-KR" sz="1400" b="1" dirty="0" err="1"/>
              <a:t>groupBy</a:t>
            </a:r>
            <a:r>
              <a:rPr lang="en-US" altLang="ko-KR" sz="1400" b="1" dirty="0"/>
              <a:t>((key, value) -&gt; value)</a:t>
            </a:r>
          </a:p>
          <a:p>
            <a:r>
              <a:rPr lang="en-US" altLang="ko-KR" sz="1400" b="1" dirty="0"/>
              <a:t>                           .count();</a:t>
            </a:r>
          </a:p>
          <a:p>
            <a:r>
              <a:rPr lang="en-US" altLang="ko-KR" sz="1200" dirty="0"/>
              <a:t>        </a:t>
            </a:r>
            <a:r>
              <a:rPr lang="en-US" altLang="ko-KR" sz="1200" b="1" dirty="0" err="1"/>
              <a:t>wordCounts.toStream</a:t>
            </a:r>
            <a:r>
              <a:rPr lang="en-US" altLang="ko-KR" sz="1200" b="1" dirty="0"/>
              <a:t>().to("</a:t>
            </a:r>
            <a:r>
              <a:rPr lang="en-US" altLang="ko-KR" sz="1200" b="1" dirty="0">
                <a:solidFill>
                  <a:srgbClr val="FF0000"/>
                </a:solidFill>
              </a:rPr>
              <a:t>count-topic</a:t>
            </a:r>
            <a:r>
              <a:rPr lang="en-US" altLang="ko-KR" sz="1200" b="1" dirty="0"/>
              <a:t>", </a:t>
            </a:r>
            <a:r>
              <a:rPr lang="en-US" altLang="ko-KR" sz="1200" b="1" dirty="0" err="1"/>
              <a:t>Produced.with</a:t>
            </a:r>
            <a:r>
              <a:rPr lang="en-US" altLang="ko-KR" sz="1200" b="1" dirty="0"/>
              <a:t>(</a:t>
            </a:r>
            <a:r>
              <a:rPr lang="en-US" altLang="ko-KR" sz="1200" b="1" dirty="0" err="1"/>
              <a:t>stringSerde</a:t>
            </a:r>
            <a:r>
              <a:rPr lang="en-US" altLang="ko-KR" sz="1200" b="1" dirty="0"/>
              <a:t>, </a:t>
            </a:r>
            <a:r>
              <a:rPr lang="en-US" altLang="ko-KR" sz="1200" b="1" dirty="0" err="1"/>
              <a:t>longSerde</a:t>
            </a:r>
            <a:r>
              <a:rPr lang="en-US" altLang="ko-KR" sz="1200" b="1"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r>
              <a:rPr lang="en-US" altLang="ko-KR" sz="1200" dirty="0"/>
              <a:t>        </a:t>
            </a:r>
            <a:r>
              <a:rPr lang="en-US" altLang="ko-KR" sz="1200" dirty="0" err="1"/>
              <a:t>streams.start</a:t>
            </a:r>
            <a:r>
              <a:rPr lang="en-US" altLang="ko-KR" sz="1200" dirty="0"/>
              <a:t>();</a:t>
            </a:r>
          </a:p>
          <a:p>
            <a:r>
              <a:rPr lang="en-US" altLang="ko-KR" sz="1200" dirty="0"/>
              <a:t>}</a:t>
            </a:r>
          </a:p>
          <a:p>
            <a:r>
              <a:rPr lang="en-US" altLang="ko-KR" sz="1200" dirty="0"/>
              <a:t>}</a:t>
            </a:r>
            <a:endParaRPr lang="ko-KR" altLang="en-US" sz="1200" dirty="0"/>
          </a:p>
        </p:txBody>
      </p:sp>
      <p:sp>
        <p:nvSpPr>
          <p:cNvPr id="6" name="TextBox 5">
            <a:extLst>
              <a:ext uri="{FF2B5EF4-FFF2-40B4-BE49-F238E27FC236}">
                <a16:creationId xmlns:a16="http://schemas.microsoft.com/office/drawing/2014/main" id="{76467470-92C4-4465-85B5-360B4879F302}"/>
              </a:ext>
            </a:extLst>
          </p:cNvPr>
          <p:cNvSpPr txBox="1"/>
          <p:nvPr/>
        </p:nvSpPr>
        <p:spPr>
          <a:xfrm>
            <a:off x="7536046" y="764228"/>
            <a:ext cx="17738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TestCount.java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9" name="그림 8">
            <a:extLst>
              <a:ext uri="{FF2B5EF4-FFF2-40B4-BE49-F238E27FC236}">
                <a16:creationId xmlns:a16="http://schemas.microsoft.com/office/drawing/2014/main" id="{2348B53E-CDDE-449F-9288-E34951C032D6}"/>
              </a:ext>
            </a:extLst>
          </p:cNvPr>
          <p:cNvPicPr>
            <a:picLocks noChangeAspect="1"/>
          </p:cNvPicPr>
          <p:nvPr/>
        </p:nvPicPr>
        <p:blipFill>
          <a:blip r:embed="rId3"/>
          <a:stretch>
            <a:fillRect/>
          </a:stretch>
        </p:blipFill>
        <p:spPr>
          <a:xfrm>
            <a:off x="116329" y="4306553"/>
            <a:ext cx="3100000" cy="24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6478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DB68BC-350C-4CBE-98E8-385B41D2B98A}"/>
              </a:ext>
            </a:extLst>
          </p:cNvPr>
          <p:cNvSpPr txBox="1"/>
          <p:nvPr/>
        </p:nvSpPr>
        <p:spPr>
          <a:xfrm>
            <a:off x="105359" y="2386473"/>
            <a:ext cx="9586279" cy="461665"/>
          </a:xfrm>
          <a:prstGeom prst="rect">
            <a:avLst/>
          </a:prstGeom>
          <a:solidFill>
            <a:schemeClr val="bg1"/>
          </a:solidFill>
          <a:ln>
            <a:solidFill>
              <a:srgbClr val="0000FF"/>
            </a:solidFill>
          </a:ln>
        </p:spPr>
        <p:txBody>
          <a:bodyPr wrap="none" rtlCol="0">
            <a:spAutoFit/>
          </a:bodyPr>
          <a:lstStyle/>
          <a:p>
            <a:r>
              <a:rPr lang="en-US" altLang="ko-KR" sz="1200" dirty="0"/>
              <a:t>kafka-topics.sh --create --topic </a:t>
            </a:r>
            <a:r>
              <a:rPr lang="en-US" altLang="ko-KR" sz="1200" b="1" dirty="0"/>
              <a:t>word-topic</a:t>
            </a:r>
            <a:r>
              <a:rPr lang="en-US" altLang="ko-KR" sz="1200" dirty="0"/>
              <a:t> --bootstrap-server master:9092,slave1:9092,slave2:9092  --replication-factor 2 --partitions 2</a:t>
            </a:r>
          </a:p>
          <a:p>
            <a:r>
              <a:rPr lang="en-US" altLang="ko-KR" sz="1200" dirty="0"/>
              <a:t>kafka-topics.sh --create --topic </a:t>
            </a:r>
            <a:r>
              <a:rPr lang="en-US" altLang="ko-KR" sz="1200" b="1" dirty="0"/>
              <a:t>count-topic</a:t>
            </a:r>
            <a:r>
              <a:rPr lang="en-US" altLang="ko-KR" sz="1200" dirty="0"/>
              <a:t> --bootstrap-server master:9092,slave1:9092,slave2:9092  --replication-factor 2 --partitions 2</a:t>
            </a:r>
          </a:p>
        </p:txBody>
      </p:sp>
      <p:pic>
        <p:nvPicPr>
          <p:cNvPr id="5" name="그림 4">
            <a:extLst>
              <a:ext uri="{FF2B5EF4-FFF2-40B4-BE49-F238E27FC236}">
                <a16:creationId xmlns:a16="http://schemas.microsoft.com/office/drawing/2014/main" id="{71EBC31D-8255-40B3-932A-8D272270F231}"/>
              </a:ext>
            </a:extLst>
          </p:cNvPr>
          <p:cNvPicPr>
            <a:picLocks noChangeAspect="1"/>
          </p:cNvPicPr>
          <p:nvPr/>
        </p:nvPicPr>
        <p:blipFill>
          <a:blip r:embed="rId3"/>
          <a:stretch>
            <a:fillRect/>
          </a:stretch>
        </p:blipFill>
        <p:spPr>
          <a:xfrm>
            <a:off x="8020105" y="3711947"/>
            <a:ext cx="876190" cy="17428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D763C73-8B75-49A7-82F5-8FE7AC691CA6}"/>
              </a:ext>
            </a:extLst>
          </p:cNvPr>
          <p:cNvSpPr txBox="1"/>
          <p:nvPr/>
        </p:nvSpPr>
        <p:spPr>
          <a:xfrm>
            <a:off x="5284627" y="5613301"/>
            <a:ext cx="6907373" cy="1015663"/>
          </a:xfrm>
          <a:prstGeom prst="rect">
            <a:avLst/>
          </a:prstGeom>
          <a:solidFill>
            <a:schemeClr val="bg1"/>
          </a:solidFill>
          <a:ln>
            <a:solidFill>
              <a:srgbClr val="0000FF"/>
            </a:solidFill>
          </a:ln>
        </p:spPr>
        <p:txBody>
          <a:bodyPr wrap="square" rtlCol="0">
            <a:spAutoFit/>
          </a:bodyPr>
          <a:lstStyle/>
          <a:p>
            <a:r>
              <a:rPr lang="en-US" altLang="ko-KR" sz="1200" dirty="0"/>
              <a:t>kafka-console-consumer.sh --bootstrap-server master:9092,slave1:9092,slave2:9092  --topic count-topic --from-beginning --formatter </a:t>
            </a:r>
            <a:r>
              <a:rPr lang="en-US" altLang="ko-KR" sz="1200" dirty="0" err="1"/>
              <a:t>kafka.tools.DefaultMessageFormatter</a:t>
            </a:r>
            <a:r>
              <a:rPr lang="en-US" altLang="ko-KR" sz="1200" dirty="0"/>
              <a:t> --property </a:t>
            </a:r>
            <a:r>
              <a:rPr lang="en-US" altLang="ko-KR" sz="1200" dirty="0" err="1"/>
              <a:t>print.key</a:t>
            </a:r>
            <a:r>
              <a:rPr lang="en-US" altLang="ko-KR" sz="1200" dirty="0"/>
              <a:t>=true --property </a:t>
            </a:r>
            <a:r>
              <a:rPr lang="en-US" altLang="ko-KR" sz="1200" dirty="0" err="1"/>
              <a:t>print.value</a:t>
            </a:r>
            <a:r>
              <a:rPr lang="en-US" altLang="ko-KR" sz="1200" dirty="0"/>
              <a:t>=true --property </a:t>
            </a:r>
            <a:r>
              <a:rPr lang="en-US" altLang="ko-KR" sz="1200" dirty="0" err="1"/>
              <a:t>key.deserializer</a:t>
            </a:r>
            <a:r>
              <a:rPr lang="en-US" altLang="ko-KR" sz="1200" dirty="0"/>
              <a:t>=</a:t>
            </a:r>
            <a:r>
              <a:rPr lang="en-US" altLang="ko-KR" sz="1200" dirty="0" err="1"/>
              <a:t>org.apache.kafka.common.serialization.StringDeserializer</a:t>
            </a:r>
            <a:r>
              <a:rPr lang="en-US" altLang="ko-KR" sz="1200" dirty="0"/>
              <a:t> --property </a:t>
            </a:r>
            <a:r>
              <a:rPr lang="en-US" altLang="ko-KR" sz="1200" dirty="0" err="1"/>
              <a:t>value.deserializer</a:t>
            </a:r>
            <a:r>
              <a:rPr lang="en-US" altLang="ko-KR" sz="1200" dirty="0"/>
              <a:t>=</a:t>
            </a:r>
            <a:r>
              <a:rPr lang="en-US" altLang="ko-KR" sz="1200" dirty="0" err="1"/>
              <a:t>org.apache.kafka.common.serialization.LongDeserializer</a:t>
            </a:r>
            <a:endParaRPr lang="en-US" altLang="ko-KR" sz="1200" dirty="0"/>
          </a:p>
        </p:txBody>
      </p:sp>
      <p:sp>
        <p:nvSpPr>
          <p:cNvPr id="7" name="TextBox 6">
            <a:extLst>
              <a:ext uri="{FF2B5EF4-FFF2-40B4-BE49-F238E27FC236}">
                <a16:creationId xmlns:a16="http://schemas.microsoft.com/office/drawing/2014/main" id="{0500180D-EC75-4859-B552-AAFDD272B3B8}"/>
              </a:ext>
            </a:extLst>
          </p:cNvPr>
          <p:cNvSpPr txBox="1"/>
          <p:nvPr/>
        </p:nvSpPr>
        <p:spPr>
          <a:xfrm>
            <a:off x="105359" y="4800306"/>
            <a:ext cx="4513791" cy="646331"/>
          </a:xfrm>
          <a:prstGeom prst="rect">
            <a:avLst/>
          </a:prstGeom>
          <a:solidFill>
            <a:schemeClr val="bg1"/>
          </a:solidFill>
          <a:ln>
            <a:solidFill>
              <a:srgbClr val="0000FF"/>
            </a:solidFill>
          </a:ln>
        </p:spPr>
        <p:txBody>
          <a:bodyPr wrap="square" rtlCol="0">
            <a:spAutoFit/>
          </a:bodyPr>
          <a:lstStyle/>
          <a:p>
            <a:r>
              <a:rPr lang="en-US" altLang="ko-KR" sz="1200" dirty="0"/>
              <a:t>kafka-console-producer.sh --broker-list master:9092,slave1:9092,slave2:9092 --topic word-topic --request-required-acks 1</a:t>
            </a:r>
          </a:p>
        </p:txBody>
      </p:sp>
      <p:pic>
        <p:nvPicPr>
          <p:cNvPr id="9" name="그림 8">
            <a:extLst>
              <a:ext uri="{FF2B5EF4-FFF2-40B4-BE49-F238E27FC236}">
                <a16:creationId xmlns:a16="http://schemas.microsoft.com/office/drawing/2014/main" id="{3E585F5C-949F-4D0D-9998-76CFA3EC9E6C}"/>
              </a:ext>
            </a:extLst>
          </p:cNvPr>
          <p:cNvPicPr>
            <a:picLocks noChangeAspect="1"/>
          </p:cNvPicPr>
          <p:nvPr/>
        </p:nvPicPr>
        <p:blipFill>
          <a:blip r:embed="rId4"/>
          <a:stretch>
            <a:fillRect/>
          </a:stretch>
        </p:blipFill>
        <p:spPr>
          <a:xfrm>
            <a:off x="105359" y="3711947"/>
            <a:ext cx="4513791" cy="85488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0147CC09-D43C-4795-B6C7-507E94D080B1}"/>
              </a:ext>
            </a:extLst>
          </p:cNvPr>
          <p:cNvSpPr/>
          <p:nvPr/>
        </p:nvSpPr>
        <p:spPr>
          <a:xfrm>
            <a:off x="5576887" y="3711947"/>
            <a:ext cx="1038225" cy="1015663"/>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6A1F77B-4F7C-458E-984B-35879C288C1A}"/>
              </a:ext>
            </a:extLst>
          </p:cNvPr>
          <p:cNvSpPr txBox="1"/>
          <p:nvPr/>
        </p:nvSpPr>
        <p:spPr>
          <a:xfrm>
            <a:off x="105359" y="201714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12" name="TextBox 11">
            <a:extLst>
              <a:ext uri="{FF2B5EF4-FFF2-40B4-BE49-F238E27FC236}">
                <a16:creationId xmlns:a16="http://schemas.microsoft.com/office/drawing/2014/main" id="{3DA26764-FE96-4125-ACB2-C0D339C58B1B}"/>
              </a:ext>
            </a:extLst>
          </p:cNvPr>
          <p:cNvSpPr txBox="1"/>
          <p:nvPr/>
        </p:nvSpPr>
        <p:spPr>
          <a:xfrm>
            <a:off x="4558901" y="3225878"/>
            <a:ext cx="3512500" cy="369332"/>
          </a:xfrm>
          <a:prstGeom prst="rect">
            <a:avLst/>
          </a:prstGeom>
          <a:noFill/>
        </p:spPr>
        <p:txBody>
          <a:bodyPr wrap="none" rtlCol="0">
            <a:spAutoFit/>
          </a:bodyPr>
          <a:lstStyle/>
          <a:p>
            <a:r>
              <a:rPr lang="ko-KR" altLang="en-US" dirty="0">
                <a:latin typeface="+mj-ea"/>
                <a:ea typeface="+mj-ea"/>
              </a:rPr>
              <a:t>각 단어 취합하여 누적개수 출력</a:t>
            </a:r>
          </a:p>
        </p:txBody>
      </p:sp>
      <p:sp>
        <p:nvSpPr>
          <p:cNvPr id="13" name="제목 1">
            <a:extLst>
              <a:ext uri="{FF2B5EF4-FFF2-40B4-BE49-F238E27FC236}">
                <a16:creationId xmlns:a16="http://schemas.microsoft.com/office/drawing/2014/main" id="{2993778C-F1BA-4FB1-A491-796653369142}"/>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Tree>
    <p:extLst>
      <p:ext uri="{BB962C8B-B14F-4D97-AF65-F5344CB8AC3E}">
        <p14:creationId xmlns:p14="http://schemas.microsoft.com/office/powerpoint/2010/main" val="37259305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E7BF5295-5B00-4F43-82D7-DBD3E7CEC5EE}"/>
              </a:ext>
            </a:extLst>
          </p:cNvPr>
          <p:cNvGrpSpPr/>
          <p:nvPr/>
        </p:nvGrpSpPr>
        <p:grpSpPr>
          <a:xfrm>
            <a:off x="677334" y="5115882"/>
            <a:ext cx="1782147" cy="1320800"/>
            <a:chOff x="702234" y="4372536"/>
            <a:chExt cx="1782147" cy="1320800"/>
          </a:xfrm>
        </p:grpSpPr>
        <p:sp>
          <p:nvSpPr>
            <p:cNvPr id="40" name="순서도: 대체 처리 39">
              <a:extLst>
                <a:ext uri="{FF2B5EF4-FFF2-40B4-BE49-F238E27FC236}">
                  <a16:creationId xmlns:a16="http://schemas.microsoft.com/office/drawing/2014/main" id="{975B0A4C-3D17-4E4E-B08D-938EEC9B9ADC}"/>
                </a:ext>
              </a:extLst>
            </p:cNvPr>
            <p:cNvSpPr/>
            <p:nvPr/>
          </p:nvSpPr>
          <p:spPr>
            <a:xfrm>
              <a:off x="702234" y="4372536"/>
              <a:ext cx="1782147" cy="1320800"/>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그룹 40">
              <a:extLst>
                <a:ext uri="{FF2B5EF4-FFF2-40B4-BE49-F238E27FC236}">
                  <a16:creationId xmlns:a16="http://schemas.microsoft.com/office/drawing/2014/main" id="{35C7E5EF-668D-4609-A23E-680DCCE68E56}"/>
                </a:ext>
              </a:extLst>
            </p:cNvPr>
            <p:cNvGrpSpPr/>
            <p:nvPr/>
          </p:nvGrpSpPr>
          <p:grpSpPr>
            <a:xfrm>
              <a:off x="785432" y="4606099"/>
              <a:ext cx="1642187" cy="911550"/>
              <a:chOff x="6456783" y="721307"/>
              <a:chExt cx="1642187" cy="911550"/>
            </a:xfrm>
          </p:grpSpPr>
          <p:sp>
            <p:nvSpPr>
              <p:cNvPr id="42" name="사각형: 둥근 모서리 41">
                <a:extLst>
                  <a:ext uri="{FF2B5EF4-FFF2-40B4-BE49-F238E27FC236}">
                    <a16:creationId xmlns:a16="http://schemas.microsoft.com/office/drawing/2014/main" id="{C62D4C15-09D3-462D-A52F-4113E87231D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대체 처리 42">
                <a:extLst>
                  <a:ext uri="{FF2B5EF4-FFF2-40B4-BE49-F238E27FC236}">
                    <a16:creationId xmlns:a16="http://schemas.microsoft.com/office/drawing/2014/main" id="{40CB198C-B16B-4E99-909F-DA2D5963B41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5" name="순서도: 대체 처리 44">
                <a:extLst>
                  <a:ext uri="{FF2B5EF4-FFF2-40B4-BE49-F238E27FC236}">
                    <a16:creationId xmlns:a16="http://schemas.microsoft.com/office/drawing/2014/main" id="{05BA4563-A4D5-4C51-A5B7-A87DFE3C1E2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sp>
        <p:nvSpPr>
          <p:cNvPr id="2" name="TextBox 1">
            <a:extLst>
              <a:ext uri="{FF2B5EF4-FFF2-40B4-BE49-F238E27FC236}">
                <a16:creationId xmlns:a16="http://schemas.microsoft.com/office/drawing/2014/main" id="{BF3A5240-B5D8-4C74-852C-4BEC64A771D3}"/>
              </a:ext>
            </a:extLst>
          </p:cNvPr>
          <p:cNvSpPr txBox="1"/>
          <p:nvPr/>
        </p:nvSpPr>
        <p:spPr>
          <a:xfrm>
            <a:off x="1371500" y="2118546"/>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08029" y="2138791"/>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36146" y="2661749"/>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42591" y="5083677"/>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47860" y="2665251"/>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31059" y="2865195"/>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56939" y="3385084"/>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56939" y="3385084"/>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18827" y="2154631"/>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37447" y="2553694"/>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sp>
        <p:nvSpPr>
          <p:cNvPr id="37" name="TextBox 36">
            <a:extLst>
              <a:ext uri="{FF2B5EF4-FFF2-40B4-BE49-F238E27FC236}">
                <a16:creationId xmlns:a16="http://schemas.microsoft.com/office/drawing/2014/main" id="{C2980D64-4733-4B1D-BEBE-CCD21375A599}"/>
              </a:ext>
            </a:extLst>
          </p:cNvPr>
          <p:cNvSpPr txBox="1"/>
          <p:nvPr/>
        </p:nvSpPr>
        <p:spPr>
          <a:xfrm>
            <a:off x="250516" y="4792648"/>
            <a:ext cx="2813591"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chat-p1topic : 1 partition</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502468" y="5201519"/>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44" name="직선 화살표 연결선 43">
            <a:extLst>
              <a:ext uri="{FF2B5EF4-FFF2-40B4-BE49-F238E27FC236}">
                <a16:creationId xmlns:a16="http://schemas.microsoft.com/office/drawing/2014/main" id="{A8F40EBE-82C9-4FCF-969E-8295A95D5B39}"/>
              </a:ext>
            </a:extLst>
          </p:cNvPr>
          <p:cNvCxnSpPr>
            <a:cxnSpLocks/>
            <a:stCxn id="40" idx="3"/>
          </p:cNvCxnSpPr>
          <p:nvPr/>
        </p:nvCxnSpPr>
        <p:spPr>
          <a:xfrm flipV="1">
            <a:off x="2459481" y="5107101"/>
            <a:ext cx="1553256" cy="669181"/>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34827" y="2599197"/>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35" name="TextBox 34">
            <a:extLst>
              <a:ext uri="{FF2B5EF4-FFF2-40B4-BE49-F238E27FC236}">
                <a16:creationId xmlns:a16="http://schemas.microsoft.com/office/drawing/2014/main" id="{63B59796-C0C0-448F-8ACE-72A6FBF30FB0}"/>
              </a:ext>
            </a:extLst>
          </p:cNvPr>
          <p:cNvSpPr txBox="1"/>
          <p:nvPr/>
        </p:nvSpPr>
        <p:spPr>
          <a:xfrm>
            <a:off x="3108451" y="1198033"/>
            <a:ext cx="5975097"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Partition </a:t>
            </a:r>
            <a:r>
              <a:rPr lang="ko-KR" altLang="en-US" dirty="0">
                <a:latin typeface="+mj-ea"/>
                <a:ea typeface="+mj-ea"/>
              </a:rPr>
              <a:t>의 개수가 서로 다른 </a:t>
            </a:r>
            <a:r>
              <a:rPr lang="en-US" altLang="ko-KR" dirty="0">
                <a:latin typeface="+mj-ea"/>
                <a:ea typeface="+mj-ea"/>
              </a:rPr>
              <a:t>Topic</a:t>
            </a:r>
            <a:r>
              <a:rPr lang="ko-KR" altLang="en-US" dirty="0">
                <a:latin typeface="+mj-ea"/>
                <a:ea typeface="+mj-ea"/>
              </a:rPr>
              <a:t>간 </a:t>
            </a:r>
            <a:r>
              <a:rPr lang="en-US" altLang="ko-KR" dirty="0">
                <a:latin typeface="+mj-ea"/>
                <a:ea typeface="+mj-ea"/>
              </a:rPr>
              <a:t>Join </a:t>
            </a:r>
            <a:r>
              <a:rPr lang="ko-KR" altLang="en-US" dirty="0">
                <a:latin typeface="+mj-ea"/>
                <a:ea typeface="+mj-ea"/>
              </a:rPr>
              <a:t>가능</a:t>
            </a:r>
            <a:endParaRPr lang="en-US" altLang="ko-KR" dirty="0">
              <a:latin typeface="+mj-ea"/>
              <a:ea typeface="+mj-ea"/>
            </a:endParaRPr>
          </a:p>
          <a:p>
            <a:r>
              <a:rPr lang="en-US" altLang="ko-KR" dirty="0">
                <a:latin typeface="+mj-ea"/>
                <a:ea typeface="+mj-ea"/>
              </a:rPr>
              <a:t>Stream</a:t>
            </a:r>
            <a:r>
              <a:rPr lang="ko-KR" altLang="en-US" dirty="0">
                <a:latin typeface="+mj-ea"/>
                <a:ea typeface="+mj-ea"/>
              </a:rPr>
              <a:t>의 </a:t>
            </a:r>
            <a:r>
              <a:rPr lang="en-US" altLang="ko-KR" dirty="0">
                <a:latin typeface="+mj-ea"/>
                <a:ea typeface="+mj-ea"/>
              </a:rPr>
              <a:t>Key </a:t>
            </a:r>
            <a:r>
              <a:rPr lang="ko-KR" altLang="en-US" dirty="0">
                <a:latin typeface="+mj-ea"/>
                <a:ea typeface="+mj-ea"/>
              </a:rPr>
              <a:t>뿐만 아니라 </a:t>
            </a:r>
            <a:r>
              <a:rPr lang="en-US" altLang="ko-KR" dirty="0">
                <a:latin typeface="+mj-ea"/>
                <a:ea typeface="+mj-ea"/>
              </a:rPr>
              <a:t>Value</a:t>
            </a:r>
            <a:r>
              <a:rPr lang="ko-KR" altLang="en-US" dirty="0">
                <a:latin typeface="+mj-ea"/>
                <a:ea typeface="+mj-ea"/>
              </a:rPr>
              <a:t>로도 </a:t>
            </a:r>
            <a:r>
              <a:rPr lang="en-US" altLang="ko-KR" dirty="0" err="1">
                <a:latin typeface="+mj-ea"/>
                <a:ea typeface="+mj-ea"/>
              </a:rPr>
              <a:t>KTable</a:t>
            </a:r>
            <a:r>
              <a:rPr lang="ko-KR" altLang="en-US" dirty="0">
                <a:latin typeface="+mj-ea"/>
                <a:ea typeface="+mj-ea"/>
              </a:rPr>
              <a:t>과 </a:t>
            </a:r>
            <a:r>
              <a:rPr lang="en-US" altLang="ko-KR" dirty="0">
                <a:latin typeface="+mj-ea"/>
                <a:ea typeface="+mj-ea"/>
              </a:rPr>
              <a:t>Join</a:t>
            </a:r>
            <a:r>
              <a:rPr lang="ko-KR" altLang="en-US" dirty="0">
                <a:latin typeface="+mj-ea"/>
                <a:ea typeface="+mj-ea"/>
              </a:rPr>
              <a:t> 가능</a:t>
            </a:r>
          </a:p>
        </p:txBody>
      </p:sp>
    </p:spTree>
    <p:extLst>
      <p:ext uri="{BB962C8B-B14F-4D97-AF65-F5344CB8AC3E}">
        <p14:creationId xmlns:p14="http://schemas.microsoft.com/office/powerpoint/2010/main" val="14816763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C9F16BAD-87B5-4C5D-A02E-314B95F351D1}"/>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실습준비</a:t>
            </a:r>
          </a:p>
        </p:txBody>
      </p:sp>
      <p:sp>
        <p:nvSpPr>
          <p:cNvPr id="13" name="TextBox 12">
            <a:extLst>
              <a:ext uri="{FF2B5EF4-FFF2-40B4-BE49-F238E27FC236}">
                <a16:creationId xmlns:a16="http://schemas.microsoft.com/office/drawing/2014/main" id="{438CF3D4-26DC-4AD7-9602-E823B9A71B27}"/>
              </a:ext>
            </a:extLst>
          </p:cNvPr>
          <p:cNvSpPr txBox="1"/>
          <p:nvPr/>
        </p:nvSpPr>
        <p:spPr>
          <a:xfrm>
            <a:off x="113017" y="2551033"/>
            <a:ext cx="4676698" cy="738664"/>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sz="1400" dirty="0"/>
              <a:t>kafka-topics.sh --</a:t>
            </a:r>
            <a:r>
              <a:rPr lang="ko-KR" altLang="en-US" sz="1400" dirty="0" err="1"/>
              <a:t>create</a:t>
            </a:r>
            <a:r>
              <a:rPr lang="ko-KR" altLang="en-US" sz="1400" dirty="0"/>
              <a:t> --</a:t>
            </a:r>
            <a:r>
              <a:rPr lang="ko-KR" altLang="en-US" sz="1400" dirty="0" err="1"/>
              <a:t>topic</a:t>
            </a:r>
            <a:r>
              <a:rPr lang="ko-KR" altLang="en-US" sz="1400" dirty="0"/>
              <a:t> </a:t>
            </a:r>
            <a:r>
              <a:rPr lang="ko-KR" altLang="en-US" sz="1400" dirty="0" err="1"/>
              <a:t>chat</a:t>
            </a:r>
            <a:r>
              <a:rPr lang="ko-KR" altLang="en-US" sz="1400" dirty="0"/>
              <a:t>-</a:t>
            </a:r>
            <a:r>
              <a:rPr lang="en-US" altLang="ko-KR" sz="1400" dirty="0"/>
              <a:t>p1</a:t>
            </a:r>
            <a:r>
              <a:rPr lang="ko-KR" altLang="en-US" sz="1400" dirty="0" err="1"/>
              <a:t>topic</a:t>
            </a:r>
            <a:r>
              <a:rPr lang="ko-KR" altLang="en-US" sz="1400" dirty="0"/>
              <a:t> --</a:t>
            </a:r>
            <a:r>
              <a:rPr lang="ko-KR" altLang="en-US" sz="1400" dirty="0" err="1"/>
              <a:t>bootstrap-server</a:t>
            </a:r>
            <a:r>
              <a:rPr lang="ko-KR" altLang="en-US" sz="1400" dirty="0"/>
              <a:t> master:9092,slave1:9092,slave2:9092  --</a:t>
            </a:r>
            <a:r>
              <a:rPr lang="ko-KR" altLang="en-US" sz="1400" dirty="0" err="1"/>
              <a:t>replication-factor</a:t>
            </a:r>
            <a:r>
              <a:rPr lang="ko-KR" altLang="en-US" sz="1400" dirty="0"/>
              <a:t> 2 --</a:t>
            </a:r>
            <a:r>
              <a:rPr lang="ko-KR" altLang="en-US" sz="1400" dirty="0" err="1"/>
              <a:t>partitions</a:t>
            </a:r>
            <a:r>
              <a:rPr lang="ko-KR" altLang="en-US" sz="1400" dirty="0"/>
              <a:t> </a:t>
            </a:r>
            <a:r>
              <a:rPr lang="en-US" altLang="ko-KR" sz="1400" dirty="0"/>
              <a:t>1</a:t>
            </a:r>
            <a:endParaRPr lang="ko-KR" altLang="en-US" sz="1400" dirty="0"/>
          </a:p>
        </p:txBody>
      </p:sp>
      <p:sp>
        <p:nvSpPr>
          <p:cNvPr id="14" name="TextBox 13">
            <a:extLst>
              <a:ext uri="{FF2B5EF4-FFF2-40B4-BE49-F238E27FC236}">
                <a16:creationId xmlns:a16="http://schemas.microsoft.com/office/drawing/2014/main" id="{D8DD98FA-4C8C-47A3-8462-FAF8D644DAC3}"/>
              </a:ext>
            </a:extLst>
          </p:cNvPr>
          <p:cNvSpPr txBox="1"/>
          <p:nvPr/>
        </p:nvSpPr>
        <p:spPr>
          <a:xfrm>
            <a:off x="699221" y="4890135"/>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
        <p:nvSpPr>
          <p:cNvPr id="15" name="TextBox 14">
            <a:extLst>
              <a:ext uri="{FF2B5EF4-FFF2-40B4-BE49-F238E27FC236}">
                <a16:creationId xmlns:a16="http://schemas.microsoft.com/office/drawing/2014/main" id="{7559C73F-A6B5-452F-B8A2-E15745A847C6}"/>
              </a:ext>
            </a:extLst>
          </p:cNvPr>
          <p:cNvSpPr txBox="1"/>
          <p:nvPr/>
        </p:nvSpPr>
        <p:spPr>
          <a:xfrm>
            <a:off x="4925908" y="1547973"/>
            <a:ext cx="7266092" cy="5262979"/>
          </a:xfrm>
          <a:prstGeom prst="rect">
            <a:avLst/>
          </a:prstGeom>
          <a:solidFill>
            <a:schemeClr val="bg1"/>
          </a:solidFill>
          <a:ln>
            <a:solidFill>
              <a:srgbClr val="0000FF"/>
            </a:solidFill>
          </a:ln>
        </p:spPr>
        <p:txBody>
          <a:bodyPr wrap="none" rtlCol="0">
            <a:spAutoFit/>
          </a:bodyPr>
          <a:lstStyle/>
          <a:p>
            <a:endParaRPr lang="en-US" altLang="ko-KR" sz="1200" dirty="0"/>
          </a:p>
          <a:p>
            <a:r>
              <a:rPr lang="en-US" altLang="ko-KR" sz="1200" dirty="0"/>
              <a:t>public class </a:t>
            </a:r>
            <a:r>
              <a:rPr lang="en-US" altLang="ko-KR" sz="1200" dirty="0" err="1"/>
              <a:t>TestGKJoin</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globalKTalbe</a:t>
            </a:r>
            <a:r>
              <a:rPr lang="en-US" altLang="ko-KR" sz="1200" dirty="0"/>
              <a:t>-Test");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b="1" dirty="0" err="1"/>
              <a:t>kopo</a:t>
            </a:r>
            <a:r>
              <a:rPr lang="en-US" altLang="ko-KR" sz="1200" b="1" dirty="0"/>
              <a:t>-topic</a:t>
            </a:r>
            <a:r>
              <a:rPr lang="en-US" altLang="ko-KR" sz="1200" dirty="0"/>
              <a:t>");</a:t>
            </a:r>
          </a:p>
          <a:p>
            <a:r>
              <a:rPr lang="en-US" altLang="ko-KR" sz="1200" dirty="0"/>
              <a:t>        </a:t>
            </a:r>
            <a:r>
              <a:rPr lang="en-US" altLang="ko-KR" sz="1200" dirty="0" err="1"/>
              <a:t>GlobalKTable</a:t>
            </a:r>
            <a:r>
              <a:rPr lang="en-US" altLang="ko-KR" sz="1200" dirty="0"/>
              <a:t>&lt;String, String&gt; </a:t>
            </a:r>
            <a:r>
              <a:rPr lang="en-US" altLang="ko-KR" sz="1200" b="1" dirty="0" err="1"/>
              <a:t>chatTable</a:t>
            </a:r>
            <a:r>
              <a:rPr lang="en-US" altLang="ko-KR" sz="1200" dirty="0"/>
              <a:t> = </a:t>
            </a:r>
            <a:r>
              <a:rPr lang="en-US" altLang="ko-KR" sz="1200" dirty="0" err="1"/>
              <a:t>builder.globalTable</a:t>
            </a:r>
            <a:r>
              <a:rPr lang="en-US" altLang="ko-KR" sz="1200" dirty="0"/>
              <a:t>("</a:t>
            </a:r>
            <a:r>
              <a:rPr lang="en-US" altLang="ko-KR" sz="1200" b="1" dirty="0"/>
              <a:t>chat-p1topic</a:t>
            </a:r>
            <a:r>
              <a:rPr lang="en-US" altLang="ko-KR" sz="1200" dirty="0"/>
              <a:t>");</a:t>
            </a:r>
          </a:p>
          <a:p>
            <a:endParaRPr lang="en-US" altLang="ko-KR" sz="1200" dirty="0"/>
          </a:p>
          <a:p>
            <a:r>
              <a:rPr lang="en-US" altLang="ko-KR" sz="1200" dirty="0"/>
              <a:t>        </a:t>
            </a:r>
            <a:r>
              <a:rPr lang="en-US" altLang="ko-KR" sz="1200" dirty="0" err="1"/>
              <a:t>mystream.</a:t>
            </a:r>
            <a:r>
              <a:rPr lang="en-US" altLang="ko-KR" sz="1200" b="1" dirty="0" err="1">
                <a:solidFill>
                  <a:srgbClr val="FF0000"/>
                </a:solidFill>
              </a:rPr>
              <a:t>join</a:t>
            </a:r>
            <a:r>
              <a:rPr lang="en-US" altLang="ko-KR" sz="1200" dirty="0"/>
              <a:t>(</a:t>
            </a:r>
            <a:r>
              <a:rPr lang="en-US" altLang="ko-KR" sz="1200" dirty="0" err="1"/>
              <a:t>chatTable</a:t>
            </a:r>
            <a:r>
              <a:rPr lang="en-US" altLang="ko-KR" sz="1200" dirty="0"/>
              <a:t>,</a:t>
            </a:r>
          </a:p>
          <a:p>
            <a:r>
              <a:rPr lang="en-US" altLang="ko-KR" sz="1200" dirty="0"/>
              <a:t>                     (</a:t>
            </a:r>
            <a:r>
              <a:rPr lang="en-US" altLang="ko-KR" sz="1200" dirty="0" err="1"/>
              <a:t>mystreamKey</a:t>
            </a:r>
            <a:r>
              <a:rPr lang="en-US" altLang="ko-KR" sz="1200" dirty="0"/>
              <a:t>, </a:t>
            </a:r>
            <a:r>
              <a:rPr lang="en-US" altLang="ko-KR" sz="1200" dirty="0" err="1"/>
              <a:t>mystreamValue</a:t>
            </a:r>
            <a:r>
              <a:rPr lang="en-US" altLang="ko-KR" sz="1200" dirty="0"/>
              <a:t>) -&gt; </a:t>
            </a:r>
            <a:r>
              <a:rPr lang="en-US" altLang="ko-KR" sz="1200" b="1" dirty="0" err="1"/>
              <a:t>mystreamKey</a:t>
            </a:r>
            <a:r>
              <a:rPr lang="en-US" altLang="ko-KR" sz="1200" dirty="0"/>
              <a:t>,</a:t>
            </a:r>
          </a:p>
          <a:p>
            <a:r>
              <a:rPr lang="en-US" altLang="ko-KR" sz="1200" dirty="0"/>
              <a:t>                     (</a:t>
            </a:r>
            <a:r>
              <a:rPr lang="en-US" altLang="ko-KR" sz="1200" dirty="0" err="1"/>
              <a:t>mystreamValue</a:t>
            </a:r>
            <a:r>
              <a:rPr lang="en-US" altLang="ko-KR" sz="1200" dirty="0"/>
              <a:t>, </a:t>
            </a:r>
            <a:r>
              <a:rPr lang="en-US" altLang="ko-KR" sz="1200" dirty="0" err="1"/>
              <a:t>chatTableValue</a:t>
            </a:r>
            <a:r>
              <a:rPr lang="en-US" altLang="ko-KR" sz="1200" dirty="0"/>
              <a:t>) -&gt; </a:t>
            </a:r>
            <a:r>
              <a:rPr lang="en-US" altLang="ko-KR" sz="1200" dirty="0" err="1"/>
              <a:t>chatTableValue</a:t>
            </a:r>
            <a:r>
              <a:rPr lang="en-US" altLang="ko-KR" sz="1200" dirty="0"/>
              <a:t> + " at " + </a:t>
            </a:r>
            <a:r>
              <a:rPr lang="en-US" altLang="ko-KR" sz="1200" dirty="0" err="1"/>
              <a:t>mystreamValue</a:t>
            </a:r>
            <a:r>
              <a:rPr lang="en-US" altLang="ko-KR" sz="1200" dirty="0"/>
              <a:t>)</a:t>
            </a:r>
          </a:p>
          <a:p>
            <a:r>
              <a:rPr lang="en-US" altLang="ko-KR" sz="1200" dirty="0"/>
              <a:t>                     .to("</a:t>
            </a:r>
            <a:r>
              <a:rPr lang="en-US" altLang="ko-KR" sz="1200" b="1" dirty="0" err="1"/>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16" name="TextBox 15">
            <a:extLst>
              <a:ext uri="{FF2B5EF4-FFF2-40B4-BE49-F238E27FC236}">
                <a16:creationId xmlns:a16="http://schemas.microsoft.com/office/drawing/2014/main" id="{D5802C5B-653A-48B0-B710-30121BAB98DB}"/>
              </a:ext>
            </a:extLst>
          </p:cNvPr>
          <p:cNvSpPr txBox="1"/>
          <p:nvPr/>
        </p:nvSpPr>
        <p:spPr>
          <a:xfrm>
            <a:off x="94039" y="4324698"/>
            <a:ext cx="4676698" cy="2246769"/>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-streams/3.4.0/kafka-streams-3.4.0.jar:/root/.m2/repository/org/</a:t>
            </a:r>
            <a:r>
              <a:rPr lang="en-US" altLang="ko-KR" sz="1000" dirty="0" err="1"/>
              <a:t>rocksdb</a:t>
            </a:r>
            <a:r>
              <a:rPr lang="en-US" altLang="ko-KR" sz="1000" dirty="0"/>
              <a:t>/</a:t>
            </a:r>
            <a:r>
              <a:rPr lang="en-US" altLang="ko-KR" sz="1000" dirty="0" err="1"/>
              <a:t>rocksdbjni</a:t>
            </a:r>
            <a:r>
              <a:rPr lang="en-US" altLang="ko-KR" sz="1000" dirty="0"/>
              <a:t>/6.20.3/rocksdbjni-6.20.3.jar:/root/.m2/repository/com/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jackson-databind</a:t>
            </a:r>
            <a:r>
              <a:rPr lang="en-US" altLang="ko-KR" sz="1000" dirty="0"/>
              <a:t>/2.12.2/jackson-databind-2.12.2.jar:/root/.m2/repository/com/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-core/2.12.2/jackson-core-2.12.2.jar:/root/.m2/repository/com/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-annotations/2.12.2/jackson-annotations-2.12.2.jar </a:t>
            </a:r>
            <a:r>
              <a:rPr lang="en-US" altLang="ko-KR" sz="1000" dirty="0" err="1"/>
              <a:t>com.kopo.kafka.TestGKJoin</a:t>
            </a:r>
            <a:endParaRPr lang="en-US" altLang="ko-KR" sz="1000" dirty="0"/>
          </a:p>
        </p:txBody>
      </p:sp>
      <p:sp>
        <p:nvSpPr>
          <p:cNvPr id="17" name="TextBox 16">
            <a:extLst>
              <a:ext uri="{FF2B5EF4-FFF2-40B4-BE49-F238E27FC236}">
                <a16:creationId xmlns:a16="http://schemas.microsoft.com/office/drawing/2014/main" id="{63E09F93-AC5E-491C-9D8B-61CA08E7972B}"/>
              </a:ext>
            </a:extLst>
          </p:cNvPr>
          <p:cNvSpPr txBox="1"/>
          <p:nvPr/>
        </p:nvSpPr>
        <p:spPr>
          <a:xfrm>
            <a:off x="7971497" y="1255659"/>
            <a:ext cx="18840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TestGKJoin.java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8" name="TextBox 17">
            <a:extLst>
              <a:ext uri="{FF2B5EF4-FFF2-40B4-BE49-F238E27FC236}">
                <a16:creationId xmlns:a16="http://schemas.microsoft.com/office/drawing/2014/main" id="{49757A10-011C-4D52-96C5-D60E6DAF9B3F}"/>
              </a:ext>
            </a:extLst>
          </p:cNvPr>
          <p:cNvSpPr txBox="1"/>
          <p:nvPr/>
        </p:nvSpPr>
        <p:spPr>
          <a:xfrm>
            <a:off x="2317784" y="4053419"/>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9" name="TextBox 18">
            <a:extLst>
              <a:ext uri="{FF2B5EF4-FFF2-40B4-BE49-F238E27FC236}">
                <a16:creationId xmlns:a16="http://schemas.microsoft.com/office/drawing/2014/main" id="{D062CA90-F18F-4150-B2EC-B84981D857E5}"/>
              </a:ext>
            </a:extLst>
          </p:cNvPr>
          <p:cNvSpPr txBox="1"/>
          <p:nvPr/>
        </p:nvSpPr>
        <p:spPr>
          <a:xfrm>
            <a:off x="113016" y="2181701"/>
            <a:ext cx="13032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Topic</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생성</a:t>
            </a:r>
          </a:p>
        </p:txBody>
      </p:sp>
    </p:spTree>
    <p:extLst>
      <p:ext uri="{BB962C8B-B14F-4D97-AF65-F5344CB8AC3E}">
        <p14:creationId xmlns:p14="http://schemas.microsoft.com/office/powerpoint/2010/main" val="10496538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D6C7DDD-5CF4-466B-AEC7-648A2B0EC6E7}"/>
              </a:ext>
            </a:extLst>
          </p:cNvPr>
          <p:cNvPicPr>
            <a:picLocks noChangeAspect="1"/>
          </p:cNvPicPr>
          <p:nvPr/>
        </p:nvPicPr>
        <p:blipFill>
          <a:blip r:embed="rId3"/>
          <a:stretch>
            <a:fillRect/>
          </a:stretch>
        </p:blipFill>
        <p:spPr>
          <a:xfrm>
            <a:off x="2543470" y="2808871"/>
            <a:ext cx="6622588" cy="2535938"/>
          </a:xfrm>
          <a:prstGeom prst="rect">
            <a:avLst/>
          </a:prstGeom>
          <a:ln>
            <a:solidFill>
              <a:srgbClr val="0000FF"/>
            </a:solidFill>
          </a:ln>
        </p:spPr>
      </p:pic>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GlobalKTable</a:t>
            </a:r>
            <a:r>
              <a:rPr lang="en-US" altLang="ko-KR" dirty="0"/>
              <a:t> </a:t>
            </a:r>
            <a:r>
              <a:rPr lang="ko-KR" altLang="en-US" dirty="0"/>
              <a:t>테스트 결과</a:t>
            </a:r>
          </a:p>
        </p:txBody>
      </p:sp>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7590348" cy="954107"/>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mystreamKey</a:t>
            </a:r>
            <a:r>
              <a:rPr lang="en-US" altLang="ko-KR" sz="1400" dirty="0"/>
              <a:t>, </a:t>
            </a:r>
            <a:r>
              <a:rPr lang="en-US" altLang="ko-KR" sz="1400" dirty="0" err="1"/>
              <a:t>mystreamValue</a:t>
            </a:r>
            <a:r>
              <a:rPr lang="en-US" altLang="ko-KR" sz="1400" dirty="0"/>
              <a:t>) -&gt; </a:t>
            </a:r>
            <a:r>
              <a:rPr lang="en-US" altLang="ko-KR" sz="1400" dirty="0" err="1"/>
              <a:t>mystreamKey</a:t>
            </a:r>
            <a:r>
              <a:rPr lang="en-US" altLang="ko-KR" sz="1400" dirty="0"/>
              <a:t>,</a:t>
            </a:r>
          </a:p>
          <a:p>
            <a:r>
              <a:rPr lang="en-US" altLang="ko-KR" sz="1400" dirty="0"/>
              <a:t>                     (</a:t>
            </a:r>
            <a:r>
              <a:rPr lang="en-US" altLang="ko-KR" sz="1400" dirty="0" err="1"/>
              <a:t>mystreamValue</a:t>
            </a:r>
            <a:r>
              <a:rPr lang="en-US" altLang="ko-KR" sz="1400" dirty="0"/>
              <a:t>, </a:t>
            </a:r>
            <a:r>
              <a:rPr lang="en-US" altLang="ko-KR" sz="1400" dirty="0" err="1"/>
              <a:t>chatTableValue</a:t>
            </a:r>
            <a:r>
              <a:rPr lang="en-US" altLang="ko-KR" sz="1400" dirty="0"/>
              <a:t>) -&gt; </a:t>
            </a:r>
            <a:r>
              <a:rPr lang="en-US" altLang="ko-KR" sz="1400" dirty="0" err="1"/>
              <a:t>chatTableValue</a:t>
            </a:r>
            <a:r>
              <a:rPr lang="en-US" altLang="ko-KR" sz="1400" dirty="0"/>
              <a:t> + " at " + </a:t>
            </a:r>
            <a:r>
              <a:rPr lang="en-US" altLang="ko-KR" sz="1400" dirty="0" err="1"/>
              <a:t>mystreamValue</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dirty="0" err="1">
                <a:latin typeface="+mj-ea"/>
                <a:ea typeface="+mj-ea"/>
              </a:rPr>
              <a:t>KStreams</a:t>
            </a:r>
            <a:r>
              <a:rPr lang="en-US" altLang="ko-KR" dirty="0">
                <a:latin typeface="+mj-ea"/>
                <a:ea typeface="+mj-ea"/>
              </a:rPr>
              <a:t> </a:t>
            </a:r>
            <a:r>
              <a:rPr lang="ko-KR" altLang="en-US"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78865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69CD-E8E9-421A-BB64-BC27F30A6612}"/>
              </a:ext>
            </a:extLst>
          </p:cNvPr>
          <p:cNvSpPr txBox="1"/>
          <p:nvPr/>
        </p:nvSpPr>
        <p:spPr>
          <a:xfrm>
            <a:off x="715434" y="978707"/>
            <a:ext cx="7402604" cy="2534476"/>
          </a:xfrm>
          <a:prstGeom prst="rect">
            <a:avLst/>
          </a:prstGeom>
          <a:noFill/>
        </p:spPr>
        <p:txBody>
          <a:bodyPr wrap="none" rtlCol="0">
            <a:spAutoFit/>
          </a:bodyPr>
          <a:lstStyle/>
          <a:p>
            <a:pPr>
              <a:lnSpc>
                <a:spcPct val="150000"/>
              </a:lnSpc>
            </a:pPr>
            <a:r>
              <a:rPr lang="en-US" altLang="ko-KR" dirty="0">
                <a:latin typeface="+mj-ea"/>
                <a:ea typeface="+mj-ea"/>
              </a:rPr>
              <a:t>Kafka streams VS Kafka consumer </a:t>
            </a:r>
            <a:br>
              <a:rPr lang="en-US" altLang="ko-KR" dirty="0">
                <a:latin typeface="+mj-ea"/>
                <a:ea typeface="+mj-ea"/>
              </a:rPr>
            </a:br>
            <a:r>
              <a:rPr lang="en-US" altLang="ko-KR" dirty="0">
                <a:latin typeface="+mj-ea"/>
                <a:ea typeface="+mj-ea"/>
              </a:rPr>
              <a:t>   </a:t>
            </a:r>
            <a:r>
              <a:rPr lang="en-US" altLang="ko-KR" dirty="0">
                <a:latin typeface="+mj-ea"/>
                <a:ea typeface="+mj-ea"/>
                <a:hlinkClick r:id="rId3"/>
              </a:rPr>
              <a:t>https://www.baeldung.com/java-kafka-streams-vs-kafka-consumer</a:t>
            </a:r>
            <a:endParaRPr lang="en-US" altLang="ko-KR" dirty="0">
              <a:latin typeface="+mj-ea"/>
              <a:ea typeface="+mj-ea"/>
            </a:endParaRPr>
          </a:p>
          <a:p>
            <a:pPr>
              <a:lnSpc>
                <a:spcPct val="150000"/>
              </a:lnSpc>
            </a:pPr>
            <a:r>
              <a:rPr lang="en-US" altLang="ko-KR" dirty="0" err="1">
                <a:latin typeface="+mj-ea"/>
                <a:ea typeface="+mj-ea"/>
              </a:rPr>
              <a:t>TimeWindow</a:t>
            </a:r>
            <a:r>
              <a:rPr lang="en-US" altLang="ko-KR" dirty="0">
                <a:latin typeface="+mj-ea"/>
                <a:ea typeface="+mj-ea"/>
              </a:rPr>
              <a:t> </a:t>
            </a:r>
            <a:br>
              <a:rPr lang="en-US" altLang="ko-KR" dirty="0">
                <a:latin typeface="+mj-ea"/>
                <a:ea typeface="+mj-ea"/>
              </a:rPr>
            </a:br>
            <a:r>
              <a:rPr lang="en-US" altLang="ko-KR" dirty="0">
                <a:latin typeface="+mj-ea"/>
                <a:ea typeface="+mj-ea"/>
              </a:rPr>
              <a:t>   </a:t>
            </a:r>
            <a:r>
              <a:rPr lang="en-US" altLang="ko-KR" dirty="0">
                <a:latin typeface="+mj-ea"/>
                <a:ea typeface="+mj-ea"/>
                <a:hlinkClick r:id="rId4"/>
              </a:rPr>
              <a:t>https://jaepils.github.io/kafka/2018/08/08/kafka-window.html</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ko-KR" altLang="en-US" dirty="0">
              <a:latin typeface="+mj-ea"/>
              <a:ea typeface="+mj-ea"/>
            </a:endParaRPr>
          </a:p>
        </p:txBody>
      </p:sp>
      <p:pic>
        <p:nvPicPr>
          <p:cNvPr id="3" name="그림 2">
            <a:extLst>
              <a:ext uri="{FF2B5EF4-FFF2-40B4-BE49-F238E27FC236}">
                <a16:creationId xmlns:a16="http://schemas.microsoft.com/office/drawing/2014/main" id="{660886E0-7A42-4EE6-B3FE-AA2EF15EA4B1}"/>
              </a:ext>
            </a:extLst>
          </p:cNvPr>
          <p:cNvPicPr>
            <a:picLocks noChangeAspect="1"/>
          </p:cNvPicPr>
          <p:nvPr/>
        </p:nvPicPr>
        <p:blipFill>
          <a:blip r:embed="rId5"/>
          <a:stretch>
            <a:fillRect/>
          </a:stretch>
        </p:blipFill>
        <p:spPr>
          <a:xfrm>
            <a:off x="8194124" y="2752376"/>
            <a:ext cx="2810206" cy="350833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9D1A209-386E-4613-9B45-84D335FF490E}"/>
              </a:ext>
            </a:extLst>
          </p:cNvPr>
          <p:cNvSpPr txBox="1"/>
          <p:nvPr/>
        </p:nvSpPr>
        <p:spPr>
          <a:xfrm>
            <a:off x="715434" y="6492562"/>
            <a:ext cx="7013458" cy="307777"/>
          </a:xfrm>
          <a:prstGeom prst="rect">
            <a:avLst/>
          </a:prstGeom>
          <a:noFill/>
        </p:spPr>
        <p:txBody>
          <a:bodyPr wrap="none" rtlCol="0">
            <a:spAutoFit/>
          </a:bodyPr>
          <a:lstStyle/>
          <a:p>
            <a:r>
              <a:rPr lang="en-US" altLang="ko-KR" sz="1400" dirty="0"/>
              <a:t>https://kafka.apache.org/20/documentation/streams/developer-guide/dsl-api.html</a:t>
            </a:r>
            <a:endParaRPr lang="ko-KR" altLang="en-US" sz="1400" dirty="0"/>
          </a:p>
        </p:txBody>
      </p:sp>
      <p:sp>
        <p:nvSpPr>
          <p:cNvPr id="5" name="제목 1">
            <a:extLst>
              <a:ext uri="{FF2B5EF4-FFF2-40B4-BE49-F238E27FC236}">
                <a16:creationId xmlns:a16="http://schemas.microsoft.com/office/drawing/2014/main" id="{D0760123-6228-4F80-8BFC-4BC421C9663F}"/>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Further Reading…</a:t>
            </a:r>
            <a:endParaRPr lang="ko-KR" altLang="en-US" dirty="0"/>
          </a:p>
        </p:txBody>
      </p:sp>
    </p:spTree>
    <p:extLst>
      <p:ext uri="{BB962C8B-B14F-4D97-AF65-F5344CB8AC3E}">
        <p14:creationId xmlns:p14="http://schemas.microsoft.com/office/powerpoint/2010/main" val="29857379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Connect</a:t>
            </a:r>
          </a:p>
        </p:txBody>
      </p:sp>
    </p:spTree>
    <p:extLst>
      <p:ext uri="{BB962C8B-B14F-4D97-AF65-F5344CB8AC3E}">
        <p14:creationId xmlns:p14="http://schemas.microsoft.com/office/powerpoint/2010/main" val="1530068996"/>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A5912A4-4ADA-0CFD-E417-0DD9C0DB87E4}"/>
              </a:ext>
            </a:extLst>
          </p:cNvPr>
          <p:cNvSpPr>
            <a:spLocks noGrp="1"/>
          </p:cNvSpPr>
          <p:nvPr>
            <p:ph type="title"/>
          </p:nvPr>
        </p:nvSpPr>
        <p:spPr>
          <a:xfrm>
            <a:off x="677334" y="292359"/>
            <a:ext cx="8596668" cy="1320800"/>
          </a:xfrm>
        </p:spPr>
        <p:txBody>
          <a:bodyPr/>
          <a:lstStyle/>
          <a:p>
            <a:r>
              <a:rPr lang="en-US" altLang="ko-KR" dirty="0"/>
              <a:t>Kafka Connect </a:t>
            </a:r>
            <a:r>
              <a:rPr lang="ko-KR" altLang="en-US" dirty="0"/>
              <a:t>란</a:t>
            </a:r>
            <a:r>
              <a:rPr lang="en-US" altLang="ko-KR" dirty="0"/>
              <a:t>?</a:t>
            </a:r>
            <a:endParaRPr lang="ko-KR" altLang="en-US" dirty="0"/>
          </a:p>
        </p:txBody>
      </p:sp>
      <p:pic>
        <p:nvPicPr>
          <p:cNvPr id="7" name="그림 6">
            <a:extLst>
              <a:ext uri="{FF2B5EF4-FFF2-40B4-BE49-F238E27FC236}">
                <a16:creationId xmlns:a16="http://schemas.microsoft.com/office/drawing/2014/main" id="{21A51D7F-FC77-0CCC-91D8-A76583957556}"/>
              </a:ext>
            </a:extLst>
          </p:cNvPr>
          <p:cNvPicPr>
            <a:picLocks noChangeAspect="1"/>
          </p:cNvPicPr>
          <p:nvPr/>
        </p:nvPicPr>
        <p:blipFill>
          <a:blip r:embed="rId2"/>
          <a:stretch>
            <a:fillRect/>
          </a:stretch>
        </p:blipFill>
        <p:spPr>
          <a:xfrm>
            <a:off x="677334" y="2129300"/>
            <a:ext cx="7181850" cy="3943350"/>
          </a:xfrm>
          <a:prstGeom prst="rect">
            <a:avLst/>
          </a:prstGeom>
        </p:spPr>
      </p:pic>
      <p:sp>
        <p:nvSpPr>
          <p:cNvPr id="8" name="TextBox 7">
            <a:extLst>
              <a:ext uri="{FF2B5EF4-FFF2-40B4-BE49-F238E27FC236}">
                <a16:creationId xmlns:a16="http://schemas.microsoft.com/office/drawing/2014/main" id="{8E2701BA-5445-3525-4BD9-F0918F36D5D1}"/>
              </a:ext>
            </a:extLst>
          </p:cNvPr>
          <p:cNvSpPr txBox="1"/>
          <p:nvPr/>
        </p:nvSpPr>
        <p:spPr>
          <a:xfrm>
            <a:off x="649342" y="6145759"/>
            <a:ext cx="8673913" cy="276999"/>
          </a:xfrm>
          <a:prstGeom prst="rect">
            <a:avLst/>
          </a:prstGeom>
          <a:noFill/>
        </p:spPr>
        <p:txBody>
          <a:bodyPr wrap="none" rtlCol="0">
            <a:spAutoFit/>
          </a:bodyPr>
          <a:lstStyle/>
          <a:p>
            <a:r>
              <a:rPr lang="en-US" altLang="ko-KR" sz="1200" dirty="0"/>
              <a:t>image : https://www.confluent.io/ko-kr/blog/no-more-silos-how-to-integrate-your-databases-with-apache-kafka-and-cdc/</a:t>
            </a:r>
            <a:endParaRPr lang="ko-KR" altLang="en-US" sz="1200" dirty="0"/>
          </a:p>
        </p:txBody>
      </p:sp>
      <p:sp>
        <p:nvSpPr>
          <p:cNvPr id="9" name="TextBox 8">
            <a:extLst>
              <a:ext uri="{FF2B5EF4-FFF2-40B4-BE49-F238E27FC236}">
                <a16:creationId xmlns:a16="http://schemas.microsoft.com/office/drawing/2014/main" id="{765B8FB4-5366-3DFF-26AD-DD802B5AD4FB}"/>
              </a:ext>
            </a:extLst>
          </p:cNvPr>
          <p:cNvSpPr txBox="1"/>
          <p:nvPr/>
        </p:nvSpPr>
        <p:spPr>
          <a:xfrm>
            <a:off x="616496" y="1192135"/>
            <a:ext cx="8478603" cy="869790"/>
          </a:xfrm>
          <a:prstGeom prst="rect">
            <a:avLst/>
          </a:prstGeom>
          <a:noFill/>
        </p:spPr>
        <p:txBody>
          <a:bodyPr wrap="none" rtlCol="0">
            <a:spAutoFit/>
          </a:bodyPr>
          <a:lstStyle/>
          <a:p>
            <a:pPr>
              <a:lnSpc>
                <a:spcPct val="150000"/>
              </a:lnSpc>
            </a:pPr>
            <a:r>
              <a:rPr lang="ko-KR" altLang="en-US" dirty="0">
                <a:latin typeface="+mj-ea"/>
                <a:ea typeface="+mj-ea"/>
              </a:rPr>
              <a:t>카프카와 연계하여 </a:t>
            </a:r>
            <a:r>
              <a:rPr lang="en-US" altLang="ko-KR" dirty="0">
                <a:latin typeface="+mj-ea"/>
                <a:ea typeface="+mj-ea"/>
              </a:rPr>
              <a:t>DB, File, SaaS </a:t>
            </a:r>
            <a:r>
              <a:rPr lang="ko-KR" altLang="en-US" dirty="0">
                <a:latin typeface="+mj-ea"/>
                <a:ea typeface="+mj-ea"/>
              </a:rPr>
              <a:t>등 다양한 외부 시스템과 연동하는 프레임워크</a:t>
            </a:r>
            <a:endParaRPr lang="en-US" altLang="ko-KR" dirty="0">
              <a:latin typeface="+mj-ea"/>
              <a:ea typeface="+mj-ea"/>
            </a:endParaRPr>
          </a:p>
          <a:p>
            <a:pPr>
              <a:lnSpc>
                <a:spcPct val="150000"/>
              </a:lnSpc>
            </a:pPr>
            <a:r>
              <a:rPr lang="en-US" altLang="ko-KR" dirty="0">
                <a:latin typeface="+mj-ea"/>
                <a:ea typeface="+mj-ea"/>
              </a:rPr>
              <a:t>REST API</a:t>
            </a:r>
            <a:r>
              <a:rPr lang="ko-KR" altLang="en-US" dirty="0">
                <a:latin typeface="+mj-ea"/>
                <a:ea typeface="+mj-ea"/>
              </a:rPr>
              <a:t>를 통해 </a:t>
            </a:r>
            <a:r>
              <a:rPr lang="en-US" altLang="ko-KR" dirty="0">
                <a:latin typeface="+mj-ea"/>
                <a:ea typeface="+mj-ea"/>
              </a:rPr>
              <a:t>Connect </a:t>
            </a:r>
            <a:r>
              <a:rPr lang="ko-KR" altLang="en-US" dirty="0">
                <a:latin typeface="+mj-ea"/>
                <a:ea typeface="+mj-ea"/>
              </a:rPr>
              <a:t>등록 및 관리</a:t>
            </a:r>
            <a:endParaRPr lang="en-US" altLang="ko-KR" dirty="0">
              <a:latin typeface="+mj-ea"/>
              <a:ea typeface="+mj-ea"/>
            </a:endParaRPr>
          </a:p>
        </p:txBody>
      </p:sp>
      <p:sp>
        <p:nvSpPr>
          <p:cNvPr id="10" name="TextBox 9">
            <a:extLst>
              <a:ext uri="{FF2B5EF4-FFF2-40B4-BE49-F238E27FC236}">
                <a16:creationId xmlns:a16="http://schemas.microsoft.com/office/drawing/2014/main" id="{04286337-DAB7-89BB-6D34-1C2E90486E8E}"/>
              </a:ext>
            </a:extLst>
          </p:cNvPr>
          <p:cNvSpPr txBox="1"/>
          <p:nvPr/>
        </p:nvSpPr>
        <p:spPr>
          <a:xfrm>
            <a:off x="7557795" y="5342699"/>
            <a:ext cx="4007828" cy="646331"/>
          </a:xfrm>
          <a:prstGeom prst="rect">
            <a:avLst/>
          </a:prstGeom>
          <a:noFill/>
        </p:spPr>
        <p:txBody>
          <a:bodyPr wrap="none" rtlCol="0">
            <a:spAutoFit/>
          </a:bodyPr>
          <a:lstStyle/>
          <a:p>
            <a:r>
              <a:rPr lang="en-US" altLang="ko-KR" dirty="0">
                <a:latin typeface="+mj-ea"/>
                <a:ea typeface="+mj-ea"/>
              </a:rPr>
              <a:t>Kafka Connector</a:t>
            </a:r>
          </a:p>
          <a:p>
            <a:r>
              <a:rPr lang="en-US" altLang="ko-KR" dirty="0">
                <a:latin typeface="+mj-ea"/>
                <a:ea typeface="+mj-ea"/>
              </a:rPr>
              <a:t> - Connect</a:t>
            </a:r>
            <a:r>
              <a:rPr lang="ko-KR" altLang="en-US" dirty="0">
                <a:latin typeface="+mj-ea"/>
                <a:ea typeface="+mj-ea"/>
              </a:rPr>
              <a:t>에서 사용가능한 컴포넌트</a:t>
            </a:r>
          </a:p>
        </p:txBody>
      </p:sp>
      <p:pic>
        <p:nvPicPr>
          <p:cNvPr id="3" name="그림 2">
            <a:extLst>
              <a:ext uri="{FF2B5EF4-FFF2-40B4-BE49-F238E27FC236}">
                <a16:creationId xmlns:a16="http://schemas.microsoft.com/office/drawing/2014/main" id="{F5F200CE-DFDB-E2CC-28A3-6DB3B3E0F850}"/>
              </a:ext>
            </a:extLst>
          </p:cNvPr>
          <p:cNvPicPr>
            <a:picLocks noChangeAspect="1"/>
          </p:cNvPicPr>
          <p:nvPr/>
        </p:nvPicPr>
        <p:blipFill>
          <a:blip r:embed="rId3"/>
          <a:stretch>
            <a:fillRect/>
          </a:stretch>
        </p:blipFill>
        <p:spPr>
          <a:xfrm>
            <a:off x="8009899" y="1901464"/>
            <a:ext cx="4182101" cy="3152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085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82DBF9D8-DC81-4DBA-A291-87C7CE24C157}"/>
              </a:ext>
            </a:extLst>
          </p:cNvPr>
          <p:cNvGrpSpPr/>
          <p:nvPr/>
        </p:nvGrpSpPr>
        <p:grpSpPr>
          <a:xfrm>
            <a:off x="231127" y="1866905"/>
            <a:ext cx="10220130" cy="2588071"/>
            <a:chOff x="897877" y="1123955"/>
            <a:chExt cx="10220130" cy="2588071"/>
          </a:xfrm>
        </p:grpSpPr>
        <p:sp>
          <p:nvSpPr>
            <p:cNvPr id="10" name="순서도: 대체 처리 9">
              <a:extLst>
                <a:ext uri="{FF2B5EF4-FFF2-40B4-BE49-F238E27FC236}">
                  <a16:creationId xmlns:a16="http://schemas.microsoft.com/office/drawing/2014/main" id="{9A2CBE99-F663-4DEE-9061-DFA8EB07F219}"/>
                </a:ext>
              </a:extLst>
            </p:cNvPr>
            <p:cNvSpPr/>
            <p:nvPr/>
          </p:nvSpPr>
          <p:spPr>
            <a:xfrm>
              <a:off x="897877"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373B9BE-F885-4C5B-A8BB-D7BFADF5010B}"/>
                </a:ext>
              </a:extLst>
            </p:cNvPr>
            <p:cNvSpPr/>
            <p:nvPr/>
          </p:nvSpPr>
          <p:spPr>
            <a:xfrm>
              <a:off x="136440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D1525D7-A56E-4879-9D4B-E9508BB09B6A}"/>
                </a:ext>
              </a:extLst>
            </p:cNvPr>
            <p:cNvSpPr/>
            <p:nvPr/>
          </p:nvSpPr>
          <p:spPr>
            <a:xfrm>
              <a:off x="142505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6" name="직사각형 5">
              <a:extLst>
                <a:ext uri="{FF2B5EF4-FFF2-40B4-BE49-F238E27FC236}">
                  <a16:creationId xmlns:a16="http://schemas.microsoft.com/office/drawing/2014/main" id="{D8576116-699F-4D43-9593-4DD04FE1E5BD}"/>
                </a:ext>
              </a:extLst>
            </p:cNvPr>
            <p:cNvSpPr/>
            <p:nvPr/>
          </p:nvSpPr>
          <p:spPr>
            <a:xfrm>
              <a:off x="267380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14633992-1381-4615-AED6-C2C17A2D973A}"/>
                </a:ext>
              </a:extLst>
            </p:cNvPr>
            <p:cNvSpPr/>
            <p:nvPr/>
          </p:nvSpPr>
          <p:spPr>
            <a:xfrm>
              <a:off x="273445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8" name="직사각형 7">
              <a:extLst>
                <a:ext uri="{FF2B5EF4-FFF2-40B4-BE49-F238E27FC236}">
                  <a16:creationId xmlns:a16="http://schemas.microsoft.com/office/drawing/2014/main" id="{CB0CC035-8EB6-4CAC-AEB8-7CC43A498BE3}"/>
                </a:ext>
              </a:extLst>
            </p:cNvPr>
            <p:cNvSpPr/>
            <p:nvPr/>
          </p:nvSpPr>
          <p:spPr>
            <a:xfrm>
              <a:off x="3983199"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926DF66-599C-4325-BAFB-090B5FEEEC73}"/>
                </a:ext>
              </a:extLst>
            </p:cNvPr>
            <p:cNvSpPr/>
            <p:nvPr/>
          </p:nvSpPr>
          <p:spPr>
            <a:xfrm>
              <a:off x="4043848"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1" name="TextBox 10">
              <a:extLst>
                <a:ext uri="{FF2B5EF4-FFF2-40B4-BE49-F238E27FC236}">
                  <a16:creationId xmlns:a16="http://schemas.microsoft.com/office/drawing/2014/main" id="{CF76D0E0-BE6A-424E-931A-F7029E27AFCA}"/>
                </a:ext>
              </a:extLst>
            </p:cNvPr>
            <p:cNvSpPr txBox="1"/>
            <p:nvPr/>
          </p:nvSpPr>
          <p:spPr>
            <a:xfrm>
              <a:off x="1924243" y="1123955"/>
              <a:ext cx="2454518" cy="369332"/>
            </a:xfrm>
            <a:prstGeom prst="rect">
              <a:avLst/>
            </a:prstGeom>
            <a:noFill/>
          </p:spPr>
          <p:txBody>
            <a:bodyPr wrap="none" rtlCol="0">
              <a:spAutoFit/>
            </a:bodyPr>
            <a:lstStyle/>
            <a:p>
              <a:r>
                <a:rPr lang="en-US" altLang="ko-KR" b="1" dirty="0" err="1"/>
                <a:t>ZooKeeper</a:t>
              </a:r>
              <a:r>
                <a:rPr lang="en-US" altLang="ko-KR" b="1" dirty="0"/>
                <a:t> ensemble</a:t>
              </a:r>
              <a:endParaRPr lang="ko-KR" altLang="en-US" b="1" dirty="0"/>
            </a:p>
          </p:txBody>
        </p:sp>
        <p:sp>
          <p:nvSpPr>
            <p:cNvPr id="12" name="순서도: 대체 처리 11">
              <a:extLst>
                <a:ext uri="{FF2B5EF4-FFF2-40B4-BE49-F238E27FC236}">
                  <a16:creationId xmlns:a16="http://schemas.microsoft.com/office/drawing/2014/main" id="{F72BFF5C-0CE2-4D63-9F77-B6B237A22A1A}"/>
                </a:ext>
              </a:extLst>
            </p:cNvPr>
            <p:cNvSpPr/>
            <p:nvPr/>
          </p:nvSpPr>
          <p:spPr>
            <a:xfrm>
              <a:off x="6452701"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4D3EAC1-740D-4A55-A087-93B48024CB28}"/>
                </a:ext>
              </a:extLst>
            </p:cNvPr>
            <p:cNvSpPr/>
            <p:nvPr/>
          </p:nvSpPr>
          <p:spPr>
            <a:xfrm>
              <a:off x="6919231"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C6018349-BF63-413D-A316-0EAD58DF8B6F}"/>
                </a:ext>
              </a:extLst>
            </p:cNvPr>
            <p:cNvSpPr/>
            <p:nvPr/>
          </p:nvSpPr>
          <p:spPr>
            <a:xfrm>
              <a:off x="6979880"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15" name="직사각형 14">
              <a:extLst>
                <a:ext uri="{FF2B5EF4-FFF2-40B4-BE49-F238E27FC236}">
                  <a16:creationId xmlns:a16="http://schemas.microsoft.com/office/drawing/2014/main" id="{25A335B9-0BA3-4925-A646-A3FC9278EA54}"/>
                </a:ext>
              </a:extLst>
            </p:cNvPr>
            <p:cNvSpPr/>
            <p:nvPr/>
          </p:nvSpPr>
          <p:spPr>
            <a:xfrm>
              <a:off x="822862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E2E256E3-BE55-43C9-A2B0-E8857DB46505}"/>
                </a:ext>
              </a:extLst>
            </p:cNvPr>
            <p:cNvSpPr/>
            <p:nvPr/>
          </p:nvSpPr>
          <p:spPr>
            <a:xfrm>
              <a:off x="828927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17" name="직사각형 16">
              <a:extLst>
                <a:ext uri="{FF2B5EF4-FFF2-40B4-BE49-F238E27FC236}">
                  <a16:creationId xmlns:a16="http://schemas.microsoft.com/office/drawing/2014/main" id="{BF9FCF46-1005-4D7E-A7E0-BD2F87561340}"/>
                </a:ext>
              </a:extLst>
            </p:cNvPr>
            <p:cNvSpPr/>
            <p:nvPr/>
          </p:nvSpPr>
          <p:spPr>
            <a:xfrm>
              <a:off x="953802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9FDE3D00-1277-4DFE-A8B4-70F81CA1EB31}"/>
                </a:ext>
              </a:extLst>
            </p:cNvPr>
            <p:cNvSpPr/>
            <p:nvPr/>
          </p:nvSpPr>
          <p:spPr>
            <a:xfrm>
              <a:off x="959867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9" name="TextBox 18">
              <a:extLst>
                <a:ext uri="{FF2B5EF4-FFF2-40B4-BE49-F238E27FC236}">
                  <a16:creationId xmlns:a16="http://schemas.microsoft.com/office/drawing/2014/main" id="{A66CC105-844A-46FE-B02A-BA2B14502C77}"/>
                </a:ext>
              </a:extLst>
            </p:cNvPr>
            <p:cNvSpPr txBox="1"/>
            <p:nvPr/>
          </p:nvSpPr>
          <p:spPr>
            <a:xfrm>
              <a:off x="8085558" y="1123955"/>
              <a:ext cx="1615314" cy="369332"/>
            </a:xfrm>
            <a:prstGeom prst="rect">
              <a:avLst/>
            </a:prstGeom>
            <a:noFill/>
          </p:spPr>
          <p:txBody>
            <a:bodyPr wrap="none" rtlCol="0">
              <a:spAutoFit/>
            </a:bodyPr>
            <a:lstStyle/>
            <a:p>
              <a:r>
                <a:rPr lang="en-US" altLang="ko-KR" b="1" dirty="0"/>
                <a:t>Kafka Cluster</a:t>
              </a:r>
              <a:endParaRPr lang="ko-KR" altLang="en-US" b="1" dirty="0"/>
            </a:p>
          </p:txBody>
        </p:sp>
        <p:sp>
          <p:nvSpPr>
            <p:cNvPr id="20" name="TextBox 19">
              <a:extLst>
                <a:ext uri="{FF2B5EF4-FFF2-40B4-BE49-F238E27FC236}">
                  <a16:creationId xmlns:a16="http://schemas.microsoft.com/office/drawing/2014/main" id="{E52EFE19-4B7E-412A-811A-6ABE42E12ED0}"/>
                </a:ext>
              </a:extLst>
            </p:cNvPr>
            <p:cNvSpPr txBox="1"/>
            <p:nvPr/>
          </p:nvSpPr>
          <p:spPr>
            <a:xfrm>
              <a:off x="2673802" y="3342694"/>
              <a:ext cx="971741" cy="369332"/>
            </a:xfrm>
            <a:prstGeom prst="rect">
              <a:avLst/>
            </a:prstGeom>
            <a:noFill/>
          </p:spPr>
          <p:txBody>
            <a:bodyPr wrap="none" rtlCol="0">
              <a:spAutoFit/>
            </a:bodyPr>
            <a:lstStyle/>
            <a:p>
              <a:r>
                <a:rPr lang="en-US" altLang="ko-KR" dirty="0"/>
                <a:t>quorum</a:t>
              </a:r>
              <a:endParaRPr lang="ko-KR" altLang="en-US" dirty="0"/>
            </a:p>
          </p:txBody>
        </p:sp>
        <p:cxnSp>
          <p:nvCxnSpPr>
            <p:cNvPr id="22" name="연결선: 꺾임 21">
              <a:extLst>
                <a:ext uri="{FF2B5EF4-FFF2-40B4-BE49-F238E27FC236}">
                  <a16:creationId xmlns:a16="http://schemas.microsoft.com/office/drawing/2014/main" id="{CCA80B50-20D8-48BC-9C2A-2BB64603113D}"/>
                </a:ext>
              </a:extLst>
            </p:cNvPr>
            <p:cNvCxnSpPr>
              <a:stCxn id="13" idx="2"/>
              <a:endCxn id="8" idx="2"/>
            </p:cNvCxnSpPr>
            <p:nvPr/>
          </p:nvCxnSpPr>
          <p:spPr>
            <a:xfrm rot="5400000">
              <a:off x="6034379" y="1854071"/>
              <a:ext cx="12700" cy="2936032"/>
            </a:xfrm>
            <a:prstGeom prst="bentConnector3">
              <a:avLst>
                <a:gd name="adj1" fmla="val 840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CCE6A8C-710A-44E0-BC4C-B4CC38B24FC5}"/>
                </a:ext>
              </a:extLst>
            </p:cNvPr>
            <p:cNvCxnSpPr>
              <a:stCxn id="15" idx="2"/>
              <a:endCxn id="8" idx="2"/>
            </p:cNvCxnSpPr>
            <p:nvPr/>
          </p:nvCxnSpPr>
          <p:spPr>
            <a:xfrm rot="5400000">
              <a:off x="6689077" y="1199373"/>
              <a:ext cx="12700" cy="4245428"/>
            </a:xfrm>
            <a:prstGeom prst="bentConnector3">
              <a:avLst>
                <a:gd name="adj1" fmla="val 11775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8D528A3D-28E2-41AA-A8E9-5576DCE6AA3F}"/>
                </a:ext>
              </a:extLst>
            </p:cNvPr>
            <p:cNvCxnSpPr>
              <a:stCxn id="17" idx="2"/>
              <a:endCxn id="8" idx="2"/>
            </p:cNvCxnSpPr>
            <p:nvPr/>
          </p:nvCxnSpPr>
          <p:spPr>
            <a:xfrm rot="5400000">
              <a:off x="7343775" y="544675"/>
              <a:ext cx="12700" cy="5554824"/>
            </a:xfrm>
            <a:prstGeom prst="bentConnector3">
              <a:avLst>
                <a:gd name="adj1" fmla="val 16950000"/>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0" name="제목 1">
            <a:extLst>
              <a:ext uri="{FF2B5EF4-FFF2-40B4-BE49-F238E27FC236}">
                <a16:creationId xmlns:a16="http://schemas.microsoft.com/office/drawing/2014/main" id="{37A93CED-C600-47BD-8998-3D8994FB4644}"/>
              </a:ext>
            </a:extLst>
          </p:cNvPr>
          <p:cNvSpPr>
            <a:spLocks noGrp="1"/>
          </p:cNvSpPr>
          <p:nvPr>
            <p:ph type="title"/>
          </p:nvPr>
        </p:nvSpPr>
        <p:spPr>
          <a:xfrm>
            <a:off x="0" y="16778"/>
            <a:ext cx="12192000" cy="776972"/>
          </a:xfrm>
          <a:noFill/>
        </p:spPr>
        <p:txBody>
          <a:bodyPr/>
          <a:lstStyle/>
          <a:p>
            <a:r>
              <a:rPr kumimoji="1" lang="ko-KR" altLang="en-US" dirty="0"/>
              <a:t>실습환경 개요</a:t>
            </a:r>
          </a:p>
        </p:txBody>
      </p:sp>
    </p:spTree>
    <p:extLst>
      <p:ext uri="{BB962C8B-B14F-4D97-AF65-F5344CB8AC3E}">
        <p14:creationId xmlns:p14="http://schemas.microsoft.com/office/powerpoint/2010/main" val="389692651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43AEA7-EAB6-445E-9162-6DE7454D368E}"/>
              </a:ext>
            </a:extLst>
          </p:cNvPr>
          <p:cNvSpPr>
            <a:spLocks noGrp="1"/>
          </p:cNvSpPr>
          <p:nvPr>
            <p:ph type="title"/>
          </p:nvPr>
        </p:nvSpPr>
        <p:spPr/>
        <p:txBody>
          <a:bodyPr/>
          <a:lstStyle/>
          <a:p>
            <a:r>
              <a:rPr lang="en-US" altLang="ko-KR" dirty="0"/>
              <a:t>Install</a:t>
            </a:r>
            <a:r>
              <a:rPr lang="ko-KR" altLang="en-US" dirty="0"/>
              <a:t> </a:t>
            </a:r>
            <a:r>
              <a:rPr lang="en-US" altLang="ko-KR" dirty="0"/>
              <a:t>Confluent Kafka Connect</a:t>
            </a:r>
            <a:endParaRPr lang="ko-KR" altLang="en-US" dirty="0"/>
          </a:p>
        </p:txBody>
      </p:sp>
      <p:sp>
        <p:nvSpPr>
          <p:cNvPr id="4" name="TextBox 3">
            <a:extLst>
              <a:ext uri="{FF2B5EF4-FFF2-40B4-BE49-F238E27FC236}">
                <a16:creationId xmlns:a16="http://schemas.microsoft.com/office/drawing/2014/main" id="{67B3CFAE-BEEC-475D-B01B-5E1C5D024C7B}"/>
              </a:ext>
            </a:extLst>
          </p:cNvPr>
          <p:cNvSpPr txBox="1"/>
          <p:nvPr/>
        </p:nvSpPr>
        <p:spPr>
          <a:xfrm>
            <a:off x="727763" y="1491677"/>
            <a:ext cx="7628691" cy="2031325"/>
          </a:xfrm>
          <a:prstGeom prst="rect">
            <a:avLst/>
          </a:prstGeom>
          <a:noFill/>
        </p:spPr>
        <p:txBody>
          <a:bodyPr wrap="none" rtlCol="0">
            <a:spAutoFit/>
          </a:bodyPr>
          <a:lstStyle/>
          <a:p>
            <a:pPr>
              <a:lnSpc>
                <a:spcPct val="200000"/>
              </a:lnSpc>
            </a:pPr>
            <a:r>
              <a:rPr lang="en-US" altLang="ko-KR" dirty="0"/>
              <a:t>cd /</a:t>
            </a:r>
            <a:r>
              <a:rPr lang="en-US" altLang="ko-KR" dirty="0" err="1"/>
              <a:t>usr</a:t>
            </a:r>
            <a:r>
              <a:rPr lang="en-US" altLang="ko-KR" dirty="0"/>
              <a:t>/local</a:t>
            </a:r>
            <a:endParaRPr lang="da-DK" altLang="ko-KR" dirty="0"/>
          </a:p>
          <a:p>
            <a:pPr>
              <a:lnSpc>
                <a:spcPct val="200000"/>
              </a:lnSpc>
            </a:pPr>
            <a:r>
              <a:rPr lang="da-DK" altLang="ko-KR" dirty="0"/>
              <a:t>wget </a:t>
            </a:r>
            <a:r>
              <a:rPr lang="da-DK" altLang="ko-KR" dirty="0">
                <a:hlinkClick r:id="rId2"/>
              </a:rPr>
              <a:t>https://packages.confluent.io/archive/7.1/confluent-7.1.0.tar.gz</a:t>
            </a:r>
            <a:endParaRPr lang="da-DK" altLang="ko-KR" dirty="0"/>
          </a:p>
          <a:p>
            <a:pPr>
              <a:lnSpc>
                <a:spcPct val="200000"/>
              </a:lnSpc>
            </a:pPr>
            <a:r>
              <a:rPr lang="en-US" altLang="ko-KR" dirty="0"/>
              <a:t>tar </a:t>
            </a:r>
            <a:r>
              <a:rPr lang="en-US" altLang="ko-KR" dirty="0" err="1"/>
              <a:t>xvf</a:t>
            </a:r>
            <a:r>
              <a:rPr lang="en-US" altLang="ko-KR" dirty="0"/>
              <a:t> confluent-7.1.0.tar.gz</a:t>
            </a:r>
            <a:endParaRPr lang="da-DK" altLang="ko-KR" dirty="0"/>
          </a:p>
          <a:p>
            <a:endParaRPr lang="ko-KR" altLang="en-US" dirty="0"/>
          </a:p>
        </p:txBody>
      </p:sp>
      <p:sp>
        <p:nvSpPr>
          <p:cNvPr id="5" name="TextBox 4">
            <a:extLst>
              <a:ext uri="{FF2B5EF4-FFF2-40B4-BE49-F238E27FC236}">
                <a16:creationId xmlns:a16="http://schemas.microsoft.com/office/drawing/2014/main" id="{435B510A-BF1E-E111-5090-F424B43CB858}"/>
              </a:ext>
            </a:extLst>
          </p:cNvPr>
          <p:cNvSpPr txBox="1"/>
          <p:nvPr/>
        </p:nvSpPr>
        <p:spPr>
          <a:xfrm>
            <a:off x="8306025" y="1007070"/>
            <a:ext cx="3743332" cy="923330"/>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1.2GB </a:t>
            </a:r>
          </a:p>
          <a:p>
            <a:r>
              <a:rPr lang="ko-KR" altLang="en-US" dirty="0">
                <a:latin typeface="+mj-ea"/>
                <a:ea typeface="+mj-ea"/>
              </a:rPr>
              <a:t>압축해제시 약 </a:t>
            </a:r>
            <a:r>
              <a:rPr lang="en-US" altLang="ko-KR" dirty="0">
                <a:latin typeface="+mj-ea"/>
                <a:ea typeface="+mj-ea"/>
              </a:rPr>
              <a:t>2.2GB</a:t>
            </a:r>
            <a:r>
              <a:rPr lang="ko-KR" altLang="en-US" dirty="0">
                <a:latin typeface="+mj-ea"/>
                <a:ea typeface="+mj-ea"/>
              </a:rPr>
              <a:t>로</a:t>
            </a:r>
            <a:endParaRPr lang="en-US" altLang="ko-KR" dirty="0">
              <a:latin typeface="+mj-ea"/>
              <a:ea typeface="+mj-ea"/>
            </a:endParaRPr>
          </a:p>
          <a:p>
            <a:r>
              <a:rPr lang="ko-KR" altLang="en-US" dirty="0">
                <a:latin typeface="+mj-ea"/>
                <a:ea typeface="+mj-ea"/>
              </a:rPr>
              <a:t>디스크용량 先 확인후 진행해야 함</a:t>
            </a:r>
          </a:p>
        </p:txBody>
      </p:sp>
      <p:cxnSp>
        <p:nvCxnSpPr>
          <p:cNvPr id="7" name="연결선: 꺾임 6">
            <a:extLst>
              <a:ext uri="{FF2B5EF4-FFF2-40B4-BE49-F238E27FC236}">
                <a16:creationId xmlns:a16="http://schemas.microsoft.com/office/drawing/2014/main" id="{B2038CA1-55AE-D726-C028-53DE9DD13E2A}"/>
              </a:ext>
            </a:extLst>
          </p:cNvPr>
          <p:cNvCxnSpPr>
            <a:stCxn id="5" idx="2"/>
          </p:cNvCxnSpPr>
          <p:nvPr/>
        </p:nvCxnSpPr>
        <p:spPr>
          <a:xfrm rot="5400000">
            <a:off x="9049173" y="1288110"/>
            <a:ext cx="486229" cy="1770809"/>
          </a:xfrm>
          <a:prstGeom prst="bent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C932DB87-120D-B593-75BD-3D39496B98EF}"/>
              </a:ext>
            </a:extLst>
          </p:cNvPr>
          <p:cNvPicPr>
            <a:picLocks noChangeAspect="1"/>
          </p:cNvPicPr>
          <p:nvPr/>
        </p:nvPicPr>
        <p:blipFill>
          <a:blip r:embed="rId3"/>
          <a:stretch>
            <a:fillRect/>
          </a:stretch>
        </p:blipFill>
        <p:spPr>
          <a:xfrm>
            <a:off x="7198830" y="3618057"/>
            <a:ext cx="4833646" cy="3061883"/>
          </a:xfrm>
          <a:prstGeom prst="rect">
            <a:avLst/>
          </a:prstGeom>
        </p:spPr>
      </p:pic>
      <p:grpSp>
        <p:nvGrpSpPr>
          <p:cNvPr id="10" name="그룹 9">
            <a:extLst>
              <a:ext uri="{FF2B5EF4-FFF2-40B4-BE49-F238E27FC236}">
                <a16:creationId xmlns:a16="http://schemas.microsoft.com/office/drawing/2014/main" id="{67ACC22D-A1FE-1F78-FCE2-6D64E4266993}"/>
              </a:ext>
            </a:extLst>
          </p:cNvPr>
          <p:cNvGrpSpPr/>
          <p:nvPr/>
        </p:nvGrpSpPr>
        <p:grpSpPr>
          <a:xfrm>
            <a:off x="365791" y="3633907"/>
            <a:ext cx="6532558" cy="2862322"/>
            <a:chOff x="365791" y="3869393"/>
            <a:chExt cx="6532558" cy="2862322"/>
          </a:xfrm>
        </p:grpSpPr>
        <p:sp>
          <p:nvSpPr>
            <p:cNvPr id="8" name="TextBox 7">
              <a:extLst>
                <a:ext uri="{FF2B5EF4-FFF2-40B4-BE49-F238E27FC236}">
                  <a16:creationId xmlns:a16="http://schemas.microsoft.com/office/drawing/2014/main" id="{02AE157A-BCEB-8711-B049-E0E7A25195FB}"/>
                </a:ext>
              </a:extLst>
            </p:cNvPr>
            <p:cNvSpPr txBox="1"/>
            <p:nvPr/>
          </p:nvSpPr>
          <p:spPr>
            <a:xfrm>
              <a:off x="365791" y="3869393"/>
              <a:ext cx="6532558" cy="2862322"/>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이번 </a:t>
              </a:r>
              <a:r>
                <a:rPr lang="en-US" altLang="ko-KR" dirty="0">
                  <a:latin typeface="+mj-ea"/>
                  <a:ea typeface="+mj-ea"/>
                </a:rPr>
                <a:t>Kafka Connect </a:t>
              </a:r>
              <a:r>
                <a:rPr lang="ko-KR" altLang="en-US" dirty="0">
                  <a:latin typeface="+mj-ea"/>
                  <a:ea typeface="+mj-ea"/>
                </a:rPr>
                <a:t>실습은 원활한 결과 확인을 위하여</a:t>
              </a:r>
              <a:endParaRPr lang="en-US" altLang="ko-KR" dirty="0">
                <a:latin typeface="+mj-ea"/>
                <a:ea typeface="+mj-ea"/>
              </a:endParaRPr>
            </a:p>
            <a:p>
              <a:r>
                <a:rPr lang="en-US" altLang="ko-KR" dirty="0">
                  <a:latin typeface="+mj-ea"/>
                  <a:ea typeface="+mj-ea"/>
                </a:rPr>
                <a:t>Virtual Box</a:t>
              </a:r>
              <a:r>
                <a:rPr lang="ko-KR" altLang="en-US" dirty="0">
                  <a:latin typeface="+mj-ea"/>
                  <a:ea typeface="+mj-ea"/>
                </a:rPr>
                <a:t>에서 해당 이미지의</a:t>
              </a:r>
              <a:endParaRPr lang="en-US" altLang="ko-KR" dirty="0">
                <a:latin typeface="+mj-ea"/>
                <a:ea typeface="+mj-ea"/>
              </a:endParaRPr>
            </a:p>
            <a:p>
              <a:r>
                <a:rPr lang="ko-KR" altLang="en-US" dirty="0">
                  <a:latin typeface="+mj-ea"/>
                  <a:ea typeface="+mj-ea"/>
                </a:rPr>
                <a:t>메모리를 기존 </a:t>
              </a:r>
              <a:r>
                <a:rPr lang="en-US" altLang="ko-KR" dirty="0">
                  <a:latin typeface="+mj-ea"/>
                  <a:ea typeface="+mj-ea"/>
                </a:rPr>
                <a:t>2GB </a:t>
              </a:r>
              <a:r>
                <a:rPr lang="ko-KR" altLang="en-US" dirty="0">
                  <a:latin typeface="+mj-ea"/>
                  <a:ea typeface="+mj-ea"/>
                </a:rPr>
                <a:t>에서 </a:t>
              </a:r>
              <a:r>
                <a:rPr lang="en-US" altLang="ko-KR" dirty="0">
                  <a:latin typeface="+mj-ea"/>
                  <a:ea typeface="+mj-ea"/>
                </a:rPr>
                <a:t>3GB</a:t>
              </a:r>
              <a:r>
                <a:rPr lang="ko-KR" altLang="en-US" dirty="0">
                  <a:latin typeface="+mj-ea"/>
                  <a:ea typeface="+mj-ea"/>
                </a:rPr>
                <a:t>로 조정하여 실습할 것을 권고함</a:t>
              </a:r>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6" name="그림 5">
              <a:extLst>
                <a:ext uri="{FF2B5EF4-FFF2-40B4-BE49-F238E27FC236}">
                  <a16:creationId xmlns:a16="http://schemas.microsoft.com/office/drawing/2014/main" id="{11F8251F-845B-F635-C337-4973FCCE3D3B}"/>
                </a:ext>
              </a:extLst>
            </p:cNvPr>
            <p:cNvPicPr>
              <a:picLocks noChangeAspect="1"/>
            </p:cNvPicPr>
            <p:nvPr/>
          </p:nvPicPr>
          <p:blipFill>
            <a:blip r:embed="rId4"/>
            <a:stretch>
              <a:fillRect/>
            </a:stretch>
          </p:blipFill>
          <p:spPr>
            <a:xfrm>
              <a:off x="1479274" y="4811017"/>
              <a:ext cx="4305591" cy="1513730"/>
            </a:xfrm>
            <a:prstGeom prst="rect">
              <a:avLst/>
            </a:prstGeom>
          </p:spPr>
        </p:pic>
      </p:grpSp>
    </p:spTree>
    <p:extLst>
      <p:ext uri="{BB962C8B-B14F-4D97-AF65-F5344CB8AC3E}">
        <p14:creationId xmlns:p14="http://schemas.microsoft.com/office/powerpoint/2010/main" val="30289731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2A066C-156F-55A1-8B19-CD7D2FFE6B3F}"/>
              </a:ext>
            </a:extLst>
          </p:cNvPr>
          <p:cNvSpPr>
            <a:spLocks noGrp="1"/>
          </p:cNvSpPr>
          <p:nvPr>
            <p:ph type="title"/>
          </p:nvPr>
        </p:nvSpPr>
        <p:spPr/>
        <p:txBody>
          <a:bodyPr/>
          <a:lstStyle/>
          <a:p>
            <a:r>
              <a:rPr lang="en-US" altLang="ko-KR" dirty="0"/>
              <a:t>Kafka Connect in Standalone Mode</a:t>
            </a:r>
            <a:endParaRPr lang="ko-KR" altLang="en-US" dirty="0"/>
          </a:p>
        </p:txBody>
      </p:sp>
      <p:sp>
        <p:nvSpPr>
          <p:cNvPr id="4" name="TextBox 3">
            <a:extLst>
              <a:ext uri="{FF2B5EF4-FFF2-40B4-BE49-F238E27FC236}">
                <a16:creationId xmlns:a16="http://schemas.microsoft.com/office/drawing/2014/main" id="{5740F936-7FD0-0D5A-DAB3-3DA57388188C}"/>
              </a:ext>
            </a:extLst>
          </p:cNvPr>
          <p:cNvSpPr txBox="1"/>
          <p:nvPr/>
        </p:nvSpPr>
        <p:spPr>
          <a:xfrm>
            <a:off x="677334" y="6488668"/>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5" name="TextBox 4">
            <a:extLst>
              <a:ext uri="{FF2B5EF4-FFF2-40B4-BE49-F238E27FC236}">
                <a16:creationId xmlns:a16="http://schemas.microsoft.com/office/drawing/2014/main" id="{9DEFAB83-7B26-5463-03D3-53EE80D15DE7}"/>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/usr/local/confluent-7.1.0/etc/kafka/connect-file-source.properties</a:t>
            </a:r>
            <a:endParaRPr lang="ko-KR" altLang="en-US" dirty="0"/>
          </a:p>
        </p:txBody>
      </p:sp>
      <p:pic>
        <p:nvPicPr>
          <p:cNvPr id="7" name="그림 6">
            <a:extLst>
              <a:ext uri="{FF2B5EF4-FFF2-40B4-BE49-F238E27FC236}">
                <a16:creationId xmlns:a16="http://schemas.microsoft.com/office/drawing/2014/main" id="{BE0F0D13-D793-A6B1-6AB4-28C9F40EBAB1}"/>
              </a:ext>
            </a:extLst>
          </p:cNvPr>
          <p:cNvPicPr>
            <a:picLocks noChangeAspect="1"/>
          </p:cNvPicPr>
          <p:nvPr/>
        </p:nvPicPr>
        <p:blipFill>
          <a:blip r:embed="rId3"/>
          <a:stretch>
            <a:fillRect/>
          </a:stretch>
        </p:blipFill>
        <p:spPr>
          <a:xfrm>
            <a:off x="966107" y="2914134"/>
            <a:ext cx="4976300" cy="1471254"/>
          </a:xfrm>
          <a:prstGeom prst="rect">
            <a:avLst/>
          </a:prstGeom>
        </p:spPr>
      </p:pic>
      <p:sp>
        <p:nvSpPr>
          <p:cNvPr id="8" name="TextBox 7">
            <a:extLst>
              <a:ext uri="{FF2B5EF4-FFF2-40B4-BE49-F238E27FC236}">
                <a16:creationId xmlns:a16="http://schemas.microsoft.com/office/drawing/2014/main" id="{6E74163F-45F5-1BA5-737C-257D221FD6C0}"/>
              </a:ext>
            </a:extLst>
          </p:cNvPr>
          <p:cNvSpPr txBox="1"/>
          <p:nvPr/>
        </p:nvSpPr>
        <p:spPr>
          <a:xfrm>
            <a:off x="6378452" y="3351964"/>
            <a:ext cx="4381712" cy="646331"/>
          </a:xfrm>
          <a:prstGeom prst="rect">
            <a:avLst/>
          </a:prstGeom>
          <a:solidFill>
            <a:schemeClr val="bg1"/>
          </a:solidFill>
          <a:ln>
            <a:solidFill>
              <a:schemeClr val="accent1"/>
            </a:solidFill>
          </a:ln>
        </p:spPr>
        <p:txBody>
          <a:bodyPr wrap="none" rtlCol="0">
            <a:spAutoFit/>
          </a:bodyPr>
          <a:lstStyle/>
          <a:p>
            <a:pPr marL="285750" indent="-285750">
              <a:buFont typeface="Arial" panose="020B0604020202020204" pitchFamily="34" charset="0"/>
              <a:buChar char="•"/>
            </a:pPr>
            <a:r>
              <a:rPr lang="en-US" altLang="ko-KR" dirty="0" err="1">
                <a:latin typeface="+mj-ea"/>
                <a:ea typeface="+mj-ea"/>
              </a:rPr>
              <a:t>task.max</a:t>
            </a:r>
            <a:r>
              <a:rPr lang="en-US" altLang="ko-KR" dirty="0">
                <a:latin typeface="+mj-ea"/>
                <a:ea typeface="+mj-ea"/>
              </a:rPr>
              <a:t> : </a:t>
            </a:r>
            <a:r>
              <a:rPr lang="ko-KR" altLang="en-US" dirty="0">
                <a:latin typeface="+mj-ea"/>
                <a:ea typeface="+mj-ea"/>
              </a:rPr>
              <a:t>커넥터 인스턴스 실행 개수</a:t>
            </a:r>
            <a:endParaRPr lang="en-US" altLang="ko-KR" dirty="0">
              <a:latin typeface="+mj-ea"/>
              <a:ea typeface="+mj-ea"/>
            </a:endParaRPr>
          </a:p>
          <a:p>
            <a:pPr marL="285750" indent="-285750">
              <a:buFont typeface="Arial" panose="020B0604020202020204" pitchFamily="34" charset="0"/>
              <a:buChar char="•"/>
            </a:pPr>
            <a:r>
              <a:rPr lang="en-US" altLang="ko-KR" dirty="0">
                <a:latin typeface="+mj-ea"/>
                <a:ea typeface="+mj-ea"/>
              </a:rPr>
              <a:t>file : </a:t>
            </a:r>
            <a:r>
              <a:rPr lang="ko-KR" altLang="en-US" dirty="0">
                <a:latin typeface="+mj-ea"/>
                <a:ea typeface="+mj-ea"/>
              </a:rPr>
              <a:t>전송할 파일의 위치와 파일명</a:t>
            </a:r>
          </a:p>
        </p:txBody>
      </p:sp>
      <p:sp>
        <p:nvSpPr>
          <p:cNvPr id="9" name="TextBox 8">
            <a:extLst>
              <a:ext uri="{FF2B5EF4-FFF2-40B4-BE49-F238E27FC236}">
                <a16:creationId xmlns:a16="http://schemas.microsoft.com/office/drawing/2014/main" id="{4FBB4B0D-8955-1C06-7CDF-1F0D6198F53D}"/>
              </a:ext>
            </a:extLst>
          </p:cNvPr>
          <p:cNvSpPr txBox="1"/>
          <p:nvPr/>
        </p:nvSpPr>
        <p:spPr>
          <a:xfrm>
            <a:off x="966107" y="5395031"/>
            <a:ext cx="7383368" cy="369332"/>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kafka</a:t>
            </a:r>
            <a:r>
              <a:rPr lang="en-US" altLang="ko-KR" dirty="0">
                <a:latin typeface="+mj-ea"/>
                <a:ea typeface="+mj-ea"/>
              </a:rPr>
              <a:t> connect </a:t>
            </a:r>
            <a:r>
              <a:rPr lang="ko-KR" altLang="en-US" dirty="0">
                <a:latin typeface="+mj-ea"/>
                <a:ea typeface="+mj-ea"/>
              </a:rPr>
              <a:t>구동 이후</a:t>
            </a:r>
            <a:r>
              <a:rPr lang="en-US" altLang="ko-KR" dirty="0">
                <a:latin typeface="+mj-ea"/>
                <a:ea typeface="+mj-ea"/>
              </a:rPr>
              <a:t>, </a:t>
            </a:r>
            <a:r>
              <a:rPr lang="ko-KR" altLang="en-US" dirty="0">
                <a:latin typeface="+mj-ea"/>
                <a:ea typeface="+mj-ea"/>
              </a:rPr>
              <a:t>상기 </a:t>
            </a:r>
            <a:r>
              <a:rPr lang="en-US" altLang="ko-KR" dirty="0">
                <a:latin typeface="+mj-ea"/>
                <a:ea typeface="+mj-ea"/>
              </a:rPr>
              <a:t>test.txt </a:t>
            </a:r>
            <a:r>
              <a:rPr lang="ko-KR" altLang="en-US" dirty="0">
                <a:latin typeface="+mj-ea"/>
                <a:ea typeface="+mj-ea"/>
              </a:rPr>
              <a:t>파일에 문자열을 </a:t>
            </a:r>
            <a:r>
              <a:rPr lang="en-US" altLang="ko-KR" dirty="0">
                <a:latin typeface="+mj-ea"/>
                <a:ea typeface="+mj-ea"/>
              </a:rPr>
              <a:t>Write </a:t>
            </a:r>
            <a:r>
              <a:rPr lang="ko-KR" altLang="en-US" dirty="0">
                <a:latin typeface="+mj-ea"/>
                <a:ea typeface="+mj-ea"/>
              </a:rPr>
              <a:t>할 예정</a:t>
            </a:r>
          </a:p>
        </p:txBody>
      </p:sp>
    </p:spTree>
    <p:extLst>
      <p:ext uri="{BB962C8B-B14F-4D97-AF65-F5344CB8AC3E}">
        <p14:creationId xmlns:p14="http://schemas.microsoft.com/office/powerpoint/2010/main" val="2250099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380D57-CA55-5634-5373-418793946E9F}"/>
              </a:ext>
            </a:extLst>
          </p:cNvPr>
          <p:cNvSpPr>
            <a:spLocks noGrp="1"/>
          </p:cNvSpPr>
          <p:nvPr>
            <p:ph type="title"/>
          </p:nvPr>
        </p:nvSpPr>
        <p:spPr/>
        <p:txBody>
          <a:bodyPr/>
          <a:lstStyle/>
          <a:p>
            <a:r>
              <a:rPr lang="en-US" altLang="ko-KR" dirty="0"/>
              <a:t>Kafka Connect in Standalone Mode</a:t>
            </a:r>
            <a:endParaRPr lang="ko-KR" altLang="en-US" dirty="0"/>
          </a:p>
        </p:txBody>
      </p:sp>
      <p:pic>
        <p:nvPicPr>
          <p:cNvPr id="5" name="그림 4">
            <a:extLst>
              <a:ext uri="{FF2B5EF4-FFF2-40B4-BE49-F238E27FC236}">
                <a16:creationId xmlns:a16="http://schemas.microsoft.com/office/drawing/2014/main" id="{67A7D2A7-ECAA-901E-BF08-237FEB79A2F2}"/>
              </a:ext>
            </a:extLst>
          </p:cNvPr>
          <p:cNvPicPr>
            <a:picLocks noChangeAspect="1"/>
          </p:cNvPicPr>
          <p:nvPr/>
        </p:nvPicPr>
        <p:blipFill>
          <a:blip r:embed="rId2"/>
          <a:stretch>
            <a:fillRect/>
          </a:stretch>
        </p:blipFill>
        <p:spPr>
          <a:xfrm>
            <a:off x="1044175" y="2890254"/>
            <a:ext cx="4818133" cy="1429820"/>
          </a:xfrm>
          <a:prstGeom prst="rect">
            <a:avLst/>
          </a:prstGeom>
        </p:spPr>
      </p:pic>
      <p:sp>
        <p:nvSpPr>
          <p:cNvPr id="6" name="TextBox 5">
            <a:extLst>
              <a:ext uri="{FF2B5EF4-FFF2-40B4-BE49-F238E27FC236}">
                <a16:creationId xmlns:a16="http://schemas.microsoft.com/office/drawing/2014/main" id="{FB66F251-4116-84F0-BC41-85044A6C0DF3}"/>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/usr/local/confluent-7.1.0/etc/kafka/connect-file-sink.properties</a:t>
            </a:r>
            <a:endParaRPr lang="ko-KR" altLang="en-US" dirty="0"/>
          </a:p>
        </p:txBody>
      </p:sp>
    </p:spTree>
    <p:extLst>
      <p:ext uri="{BB962C8B-B14F-4D97-AF65-F5344CB8AC3E}">
        <p14:creationId xmlns:p14="http://schemas.microsoft.com/office/powerpoint/2010/main" val="27967348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4BCC8-8867-07DD-5F2E-6199B1C0BB5F}"/>
              </a:ext>
            </a:extLst>
          </p:cNvPr>
          <p:cNvSpPr>
            <a:spLocks noGrp="1"/>
          </p:cNvSpPr>
          <p:nvPr>
            <p:ph type="title"/>
          </p:nvPr>
        </p:nvSpPr>
        <p:spPr>
          <a:xfrm>
            <a:off x="677334" y="256835"/>
            <a:ext cx="8596668" cy="1320800"/>
          </a:xfrm>
        </p:spPr>
        <p:txBody>
          <a:bodyPr/>
          <a:lstStyle/>
          <a:p>
            <a:r>
              <a:rPr lang="en-US" altLang="ko-KR" dirty="0"/>
              <a:t>Kafka Connect in Standalone Mode</a:t>
            </a:r>
            <a:endParaRPr lang="ko-KR" altLang="en-US" dirty="0"/>
          </a:p>
        </p:txBody>
      </p:sp>
      <p:sp>
        <p:nvSpPr>
          <p:cNvPr id="3" name="내용 개체 틀 2">
            <a:extLst>
              <a:ext uri="{FF2B5EF4-FFF2-40B4-BE49-F238E27FC236}">
                <a16:creationId xmlns:a16="http://schemas.microsoft.com/office/drawing/2014/main" id="{31615682-F436-870F-AF8E-F74813CBF65A}"/>
              </a:ext>
            </a:extLst>
          </p:cNvPr>
          <p:cNvSpPr>
            <a:spLocks noGrp="1"/>
          </p:cNvSpPr>
          <p:nvPr>
            <p:ph idx="1"/>
          </p:nvPr>
        </p:nvSpPr>
        <p:spPr>
          <a:xfrm>
            <a:off x="677335" y="1061375"/>
            <a:ext cx="10323458" cy="3880773"/>
          </a:xfrm>
        </p:spPr>
        <p:txBody>
          <a:bodyPr/>
          <a:lstStyle/>
          <a:p>
            <a:r>
              <a:rPr lang="en-US" altLang="ko-KR" b="0" i="0" dirty="0">
                <a:solidFill>
                  <a:srgbClr val="000000"/>
                </a:solidFill>
                <a:effectLst/>
                <a:latin typeface="+mj-ea"/>
                <a:ea typeface="+mj-ea"/>
              </a:rPr>
              <a:t> Connect worker </a:t>
            </a:r>
            <a:r>
              <a:rPr lang="ko-KR" altLang="en-US" b="0" i="0" dirty="0">
                <a:solidFill>
                  <a:srgbClr val="000000"/>
                </a:solidFill>
                <a:effectLst/>
                <a:latin typeface="+mj-ea"/>
                <a:ea typeface="+mj-ea"/>
              </a:rPr>
              <a:t>설정</a:t>
            </a:r>
            <a:r>
              <a:rPr lang="ko-KR" altLang="en-US" dirty="0">
                <a:solidFill>
                  <a:srgbClr val="000000"/>
                </a:solidFill>
                <a:latin typeface="+mj-ea"/>
                <a:ea typeface="+mj-ea"/>
              </a:rPr>
              <a:t>을 통해 앞서 확인한 </a:t>
            </a:r>
            <a:r>
              <a:rPr lang="en-US" altLang="ko-KR" dirty="0">
                <a:solidFill>
                  <a:srgbClr val="000000"/>
                </a:solidFill>
                <a:latin typeface="+mj-ea"/>
                <a:ea typeface="+mj-ea"/>
              </a:rPr>
              <a:t>Source</a:t>
            </a:r>
            <a:r>
              <a:rPr lang="ko-KR" altLang="en-US" dirty="0">
                <a:solidFill>
                  <a:srgbClr val="000000"/>
                </a:solidFill>
                <a:latin typeface="+mj-ea"/>
                <a:ea typeface="+mj-ea"/>
              </a:rPr>
              <a:t>와 </a:t>
            </a:r>
            <a:r>
              <a:rPr lang="en-US" altLang="ko-KR" dirty="0">
                <a:solidFill>
                  <a:srgbClr val="000000"/>
                </a:solidFill>
                <a:latin typeface="+mj-ea"/>
                <a:ea typeface="+mj-ea"/>
              </a:rPr>
              <a:t>Sink Connector</a:t>
            </a:r>
            <a:r>
              <a:rPr lang="ko-KR" altLang="en-US" dirty="0">
                <a:solidFill>
                  <a:srgbClr val="000000"/>
                </a:solidFill>
                <a:latin typeface="+mj-ea"/>
                <a:ea typeface="+mj-ea"/>
              </a:rPr>
              <a:t>를 연계 구동을 준비</a:t>
            </a:r>
            <a:endParaRPr lang="ko-KR" altLang="en-US" dirty="0">
              <a:latin typeface="+mj-ea"/>
              <a:ea typeface="+mj-ea"/>
            </a:endParaRPr>
          </a:p>
        </p:txBody>
      </p:sp>
      <p:pic>
        <p:nvPicPr>
          <p:cNvPr id="5" name="그림 4">
            <a:extLst>
              <a:ext uri="{FF2B5EF4-FFF2-40B4-BE49-F238E27FC236}">
                <a16:creationId xmlns:a16="http://schemas.microsoft.com/office/drawing/2014/main" id="{960C1197-A1B2-7624-6EBD-6ABFACB8AB55}"/>
              </a:ext>
            </a:extLst>
          </p:cNvPr>
          <p:cNvPicPr>
            <a:picLocks noChangeAspect="1"/>
          </p:cNvPicPr>
          <p:nvPr/>
        </p:nvPicPr>
        <p:blipFill>
          <a:blip r:embed="rId3"/>
          <a:stretch>
            <a:fillRect/>
          </a:stretch>
        </p:blipFill>
        <p:spPr>
          <a:xfrm>
            <a:off x="1036282" y="2090931"/>
            <a:ext cx="7562850" cy="1743075"/>
          </a:xfrm>
          <a:prstGeom prst="rect">
            <a:avLst/>
          </a:prstGeom>
        </p:spPr>
      </p:pic>
      <p:sp>
        <p:nvSpPr>
          <p:cNvPr id="6" name="직사각형 5">
            <a:extLst>
              <a:ext uri="{FF2B5EF4-FFF2-40B4-BE49-F238E27FC236}">
                <a16:creationId xmlns:a16="http://schemas.microsoft.com/office/drawing/2014/main" id="{ADDC22D6-3082-F7AA-7C2E-752F3FA9470F}"/>
              </a:ext>
            </a:extLst>
          </p:cNvPr>
          <p:cNvSpPr/>
          <p:nvPr/>
        </p:nvSpPr>
        <p:spPr>
          <a:xfrm>
            <a:off x="677334" y="2828346"/>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37E245C0-4448-AF92-BB0F-095F21D45BE4}"/>
              </a:ext>
            </a:extLst>
          </p:cNvPr>
          <p:cNvPicPr>
            <a:picLocks noChangeAspect="1"/>
          </p:cNvPicPr>
          <p:nvPr/>
        </p:nvPicPr>
        <p:blipFill>
          <a:blip r:embed="rId4"/>
          <a:stretch>
            <a:fillRect/>
          </a:stretch>
        </p:blipFill>
        <p:spPr>
          <a:xfrm>
            <a:off x="1036282" y="4075713"/>
            <a:ext cx="7829550" cy="2438400"/>
          </a:xfrm>
          <a:prstGeom prst="rect">
            <a:avLst/>
          </a:prstGeom>
        </p:spPr>
      </p:pic>
      <p:sp>
        <p:nvSpPr>
          <p:cNvPr id="9" name="직사각형 8">
            <a:extLst>
              <a:ext uri="{FF2B5EF4-FFF2-40B4-BE49-F238E27FC236}">
                <a16:creationId xmlns:a16="http://schemas.microsoft.com/office/drawing/2014/main" id="{1FB0FC5C-A9B2-3A04-78CF-5DFBD7874669}"/>
              </a:ext>
            </a:extLst>
          </p:cNvPr>
          <p:cNvSpPr/>
          <p:nvPr/>
        </p:nvSpPr>
        <p:spPr>
          <a:xfrm>
            <a:off x="677334" y="609945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572EE6E-546F-3481-B688-D693D461CF54}"/>
              </a:ext>
            </a:extLst>
          </p:cNvPr>
          <p:cNvSpPr txBox="1"/>
          <p:nvPr/>
        </p:nvSpPr>
        <p:spPr>
          <a:xfrm>
            <a:off x="-9334" y="6559881"/>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4" name="TextBox 3">
            <a:extLst>
              <a:ext uri="{FF2B5EF4-FFF2-40B4-BE49-F238E27FC236}">
                <a16:creationId xmlns:a16="http://schemas.microsoft.com/office/drawing/2014/main" id="{8DE4D332-657C-EDE6-DF0E-666F1C398909}"/>
              </a:ext>
            </a:extLst>
          </p:cNvPr>
          <p:cNvSpPr txBox="1"/>
          <p:nvPr/>
        </p:nvSpPr>
        <p:spPr>
          <a:xfrm>
            <a:off x="6008914" y="5496375"/>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pic>
        <p:nvPicPr>
          <p:cNvPr id="11" name="그림 10">
            <a:extLst>
              <a:ext uri="{FF2B5EF4-FFF2-40B4-BE49-F238E27FC236}">
                <a16:creationId xmlns:a16="http://schemas.microsoft.com/office/drawing/2014/main" id="{53F56567-5C8A-4E99-B8B6-11169BCD30A2}"/>
              </a:ext>
            </a:extLst>
          </p:cNvPr>
          <p:cNvPicPr>
            <a:picLocks noChangeAspect="1"/>
          </p:cNvPicPr>
          <p:nvPr/>
        </p:nvPicPr>
        <p:blipFill>
          <a:blip r:embed="rId5"/>
          <a:stretch>
            <a:fillRect/>
          </a:stretch>
        </p:blipFill>
        <p:spPr>
          <a:xfrm>
            <a:off x="1036281" y="3764870"/>
            <a:ext cx="5408589" cy="763309"/>
          </a:xfrm>
          <a:prstGeom prst="rect">
            <a:avLst/>
          </a:prstGeom>
        </p:spPr>
      </p:pic>
      <p:sp>
        <p:nvSpPr>
          <p:cNvPr id="12" name="직사각형 11">
            <a:extLst>
              <a:ext uri="{FF2B5EF4-FFF2-40B4-BE49-F238E27FC236}">
                <a16:creationId xmlns:a16="http://schemas.microsoft.com/office/drawing/2014/main" id="{ECE40201-2065-BD9C-F068-806DAD34734B}"/>
              </a:ext>
            </a:extLst>
          </p:cNvPr>
          <p:cNvSpPr/>
          <p:nvPr/>
        </p:nvSpPr>
        <p:spPr>
          <a:xfrm>
            <a:off x="677334" y="3764870"/>
            <a:ext cx="8420013" cy="567301"/>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97AD211-93CA-8087-585B-517FDCE66CF4}"/>
              </a:ext>
            </a:extLst>
          </p:cNvPr>
          <p:cNvSpPr txBox="1"/>
          <p:nvPr/>
        </p:nvSpPr>
        <p:spPr>
          <a:xfrm>
            <a:off x="1036281" y="1743268"/>
            <a:ext cx="334886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standalone.properties</a:t>
            </a:r>
            <a:endParaRPr lang="ko-KR" altLang="en-US" dirty="0">
              <a:latin typeface="+mj-ea"/>
              <a:ea typeface="+mj-ea"/>
            </a:endParaRPr>
          </a:p>
        </p:txBody>
      </p:sp>
    </p:spTree>
    <p:extLst>
      <p:ext uri="{BB962C8B-B14F-4D97-AF65-F5344CB8AC3E}">
        <p14:creationId xmlns:p14="http://schemas.microsoft.com/office/powerpoint/2010/main" val="39286801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20F1DD8-2A6D-F0A4-E83A-57F6C351C9A0}"/>
              </a:ext>
            </a:extLst>
          </p:cNvPr>
          <p:cNvPicPr>
            <a:picLocks noChangeAspect="1"/>
          </p:cNvPicPr>
          <p:nvPr/>
        </p:nvPicPr>
        <p:blipFill>
          <a:blip r:embed="rId3"/>
          <a:stretch>
            <a:fillRect/>
          </a:stretch>
        </p:blipFill>
        <p:spPr>
          <a:xfrm>
            <a:off x="5587171" y="2728267"/>
            <a:ext cx="6680239" cy="2639041"/>
          </a:xfrm>
          <a:prstGeom prst="rect">
            <a:avLst/>
          </a:prstGeom>
        </p:spPr>
      </p:pic>
      <p:sp>
        <p:nvSpPr>
          <p:cNvPr id="4" name="TextBox 3">
            <a:extLst>
              <a:ext uri="{FF2B5EF4-FFF2-40B4-BE49-F238E27FC236}">
                <a16:creationId xmlns:a16="http://schemas.microsoft.com/office/drawing/2014/main" id="{CA0F92EE-41AF-92E0-BF6A-FFC4394216B3}"/>
              </a:ext>
            </a:extLst>
          </p:cNvPr>
          <p:cNvSpPr txBox="1"/>
          <p:nvPr/>
        </p:nvSpPr>
        <p:spPr>
          <a:xfrm>
            <a:off x="844226" y="1570160"/>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err="1"/>
              <a:t>sh</a:t>
            </a:r>
            <a:r>
              <a:rPr lang="en-US" altLang="ko-KR" dirty="0"/>
              <a:t> ./bin/connect-standalone ./</a:t>
            </a:r>
            <a:r>
              <a:rPr lang="en-US" altLang="ko-KR" dirty="0" err="1"/>
              <a:t>etc</a:t>
            </a:r>
            <a:r>
              <a:rPr lang="en-US" altLang="ko-KR" dirty="0"/>
              <a:t>/</a:t>
            </a:r>
            <a:r>
              <a:rPr lang="en-US" altLang="ko-KR" dirty="0" err="1"/>
              <a:t>kafka</a:t>
            </a:r>
            <a:r>
              <a:rPr lang="en-US" altLang="ko-KR" dirty="0"/>
              <a:t>/connect-</a:t>
            </a:r>
            <a:r>
              <a:rPr lang="en-US" altLang="ko-KR" dirty="0" err="1"/>
              <a:t>standalone.properties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source.properties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sink.properties</a:t>
            </a:r>
            <a:endParaRPr lang="ko-KR" altLang="en-US" dirty="0"/>
          </a:p>
        </p:txBody>
      </p:sp>
      <p:sp>
        <p:nvSpPr>
          <p:cNvPr id="5" name="TextBox 4">
            <a:extLst>
              <a:ext uri="{FF2B5EF4-FFF2-40B4-BE49-F238E27FC236}">
                <a16:creationId xmlns:a16="http://schemas.microsoft.com/office/drawing/2014/main" id="{6FB9F612-4605-1033-9807-97AF92C0F5EB}"/>
              </a:ext>
            </a:extLst>
          </p:cNvPr>
          <p:cNvSpPr txBox="1"/>
          <p:nvPr/>
        </p:nvSpPr>
        <p:spPr>
          <a:xfrm>
            <a:off x="844226" y="2449556"/>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master:9092,slave1:9092,slave2:9092 --topic connect-test --from-beginning</a:t>
            </a:r>
            <a:endParaRPr lang="ko-KR" altLang="en-US" dirty="0"/>
          </a:p>
        </p:txBody>
      </p:sp>
      <p:pic>
        <p:nvPicPr>
          <p:cNvPr id="7" name="그림 6">
            <a:extLst>
              <a:ext uri="{FF2B5EF4-FFF2-40B4-BE49-F238E27FC236}">
                <a16:creationId xmlns:a16="http://schemas.microsoft.com/office/drawing/2014/main" id="{E47BB923-1EA3-4B2D-7E94-1DDAEE3B0920}"/>
              </a:ext>
            </a:extLst>
          </p:cNvPr>
          <p:cNvPicPr>
            <a:picLocks noChangeAspect="1"/>
          </p:cNvPicPr>
          <p:nvPr/>
        </p:nvPicPr>
        <p:blipFill>
          <a:blip r:embed="rId4"/>
          <a:stretch>
            <a:fillRect/>
          </a:stretch>
        </p:blipFill>
        <p:spPr>
          <a:xfrm>
            <a:off x="314325" y="3665010"/>
            <a:ext cx="5781675" cy="323850"/>
          </a:xfrm>
          <a:prstGeom prst="rect">
            <a:avLst/>
          </a:prstGeom>
        </p:spPr>
      </p:pic>
      <p:pic>
        <p:nvPicPr>
          <p:cNvPr id="9" name="그림 8">
            <a:extLst>
              <a:ext uri="{FF2B5EF4-FFF2-40B4-BE49-F238E27FC236}">
                <a16:creationId xmlns:a16="http://schemas.microsoft.com/office/drawing/2014/main" id="{C6B67F87-BBC6-801C-E8B5-EBFBA26F7347}"/>
              </a:ext>
            </a:extLst>
          </p:cNvPr>
          <p:cNvPicPr>
            <a:picLocks noChangeAspect="1"/>
          </p:cNvPicPr>
          <p:nvPr/>
        </p:nvPicPr>
        <p:blipFill>
          <a:blip r:embed="rId5"/>
          <a:stretch>
            <a:fillRect/>
          </a:stretch>
        </p:blipFill>
        <p:spPr>
          <a:xfrm>
            <a:off x="314324" y="4608687"/>
            <a:ext cx="12192000" cy="1021714"/>
          </a:xfrm>
          <a:prstGeom prst="rect">
            <a:avLst/>
          </a:prstGeom>
        </p:spPr>
      </p:pic>
      <p:sp>
        <p:nvSpPr>
          <p:cNvPr id="10" name="TextBox 9">
            <a:extLst>
              <a:ext uri="{FF2B5EF4-FFF2-40B4-BE49-F238E27FC236}">
                <a16:creationId xmlns:a16="http://schemas.microsoft.com/office/drawing/2014/main" id="{0CE7747E-5C70-06CE-8B4B-1E3245BC3FE6}"/>
              </a:ext>
            </a:extLst>
          </p:cNvPr>
          <p:cNvSpPr txBox="1"/>
          <p:nvPr/>
        </p:nvSpPr>
        <p:spPr>
          <a:xfrm>
            <a:off x="314325" y="1216162"/>
            <a:ext cx="159210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1" name="TextBox 10">
            <a:extLst>
              <a:ext uri="{FF2B5EF4-FFF2-40B4-BE49-F238E27FC236}">
                <a16:creationId xmlns:a16="http://schemas.microsoft.com/office/drawing/2014/main" id="{5A077A44-0009-743B-A46D-CE4676A942A9}"/>
              </a:ext>
            </a:extLst>
          </p:cNvPr>
          <p:cNvSpPr txBox="1"/>
          <p:nvPr/>
        </p:nvSpPr>
        <p:spPr>
          <a:xfrm>
            <a:off x="314324" y="2189968"/>
            <a:ext cx="226536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결과확인</a:t>
            </a:r>
          </a:p>
        </p:txBody>
      </p:sp>
      <p:sp>
        <p:nvSpPr>
          <p:cNvPr id="12" name="TextBox 11">
            <a:extLst>
              <a:ext uri="{FF2B5EF4-FFF2-40B4-BE49-F238E27FC236}">
                <a16:creationId xmlns:a16="http://schemas.microsoft.com/office/drawing/2014/main" id="{931E2341-EFC2-C1CC-B97F-29252B7CF8E7}"/>
              </a:ext>
            </a:extLst>
          </p:cNvPr>
          <p:cNvSpPr txBox="1"/>
          <p:nvPr/>
        </p:nvSpPr>
        <p:spPr>
          <a:xfrm>
            <a:off x="314324" y="3295678"/>
            <a:ext cx="2074607"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메시지 추가</a:t>
            </a:r>
          </a:p>
        </p:txBody>
      </p:sp>
      <p:sp>
        <p:nvSpPr>
          <p:cNvPr id="13" name="TextBox 12">
            <a:extLst>
              <a:ext uri="{FF2B5EF4-FFF2-40B4-BE49-F238E27FC236}">
                <a16:creationId xmlns:a16="http://schemas.microsoft.com/office/drawing/2014/main" id="{2931FB90-4531-2B56-703A-8B9485A116F6}"/>
              </a:ext>
            </a:extLst>
          </p:cNvPr>
          <p:cNvSpPr txBox="1"/>
          <p:nvPr/>
        </p:nvSpPr>
        <p:spPr>
          <a:xfrm>
            <a:off x="314324" y="4234133"/>
            <a:ext cx="475963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를 거친 메시지가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전달</a:t>
            </a:r>
          </a:p>
        </p:txBody>
      </p:sp>
      <p:pic>
        <p:nvPicPr>
          <p:cNvPr id="15" name="그림 14">
            <a:extLst>
              <a:ext uri="{FF2B5EF4-FFF2-40B4-BE49-F238E27FC236}">
                <a16:creationId xmlns:a16="http://schemas.microsoft.com/office/drawing/2014/main" id="{7F7C765C-6CC1-6ACC-0B77-E78A6234AF23}"/>
              </a:ext>
            </a:extLst>
          </p:cNvPr>
          <p:cNvPicPr>
            <a:picLocks noChangeAspect="1"/>
          </p:cNvPicPr>
          <p:nvPr/>
        </p:nvPicPr>
        <p:blipFill>
          <a:blip r:embed="rId6"/>
          <a:stretch>
            <a:fillRect/>
          </a:stretch>
        </p:blipFill>
        <p:spPr>
          <a:xfrm>
            <a:off x="314324" y="6041362"/>
            <a:ext cx="3621113" cy="861596"/>
          </a:xfrm>
          <a:prstGeom prst="rect">
            <a:avLst/>
          </a:prstGeom>
        </p:spPr>
      </p:pic>
      <p:sp>
        <p:nvSpPr>
          <p:cNvPr id="16" name="TextBox 15">
            <a:extLst>
              <a:ext uri="{FF2B5EF4-FFF2-40B4-BE49-F238E27FC236}">
                <a16:creationId xmlns:a16="http://schemas.microsoft.com/office/drawing/2014/main" id="{264B502C-8A41-BFC2-4946-E095EABB4A2B}"/>
              </a:ext>
            </a:extLst>
          </p:cNvPr>
          <p:cNvSpPr txBox="1"/>
          <p:nvPr/>
        </p:nvSpPr>
        <p:spPr>
          <a:xfrm>
            <a:off x="314324" y="5644834"/>
            <a:ext cx="284885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추가됨을 확인</a:t>
            </a:r>
          </a:p>
        </p:txBody>
      </p:sp>
      <p:sp>
        <p:nvSpPr>
          <p:cNvPr id="17" name="직사각형 16">
            <a:extLst>
              <a:ext uri="{FF2B5EF4-FFF2-40B4-BE49-F238E27FC236}">
                <a16:creationId xmlns:a16="http://schemas.microsoft.com/office/drawing/2014/main" id="{E3A93F56-04D7-2502-8319-C2612B995915}"/>
              </a:ext>
            </a:extLst>
          </p:cNvPr>
          <p:cNvSpPr/>
          <p:nvPr/>
        </p:nvSpPr>
        <p:spPr>
          <a:xfrm>
            <a:off x="3308567" y="3600734"/>
            <a:ext cx="278743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D9E79A4-5D6B-F46E-9C51-B9D3D5592F02}"/>
              </a:ext>
            </a:extLst>
          </p:cNvPr>
          <p:cNvSpPr/>
          <p:nvPr/>
        </p:nvSpPr>
        <p:spPr>
          <a:xfrm>
            <a:off x="121298" y="5367308"/>
            <a:ext cx="2980459"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1E70FE2-1148-F759-DD7C-E7F96F76711B}"/>
              </a:ext>
            </a:extLst>
          </p:cNvPr>
          <p:cNvSpPr/>
          <p:nvPr/>
        </p:nvSpPr>
        <p:spPr>
          <a:xfrm>
            <a:off x="2134032" y="5994963"/>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EACC731-8ED7-4A27-5F6A-E8E99CF4B06E}"/>
              </a:ext>
            </a:extLst>
          </p:cNvPr>
          <p:cNvSpPr/>
          <p:nvPr/>
        </p:nvSpPr>
        <p:spPr>
          <a:xfrm>
            <a:off x="121298" y="6732835"/>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a:extLst>
              <a:ext uri="{FF2B5EF4-FFF2-40B4-BE49-F238E27FC236}">
                <a16:creationId xmlns:a16="http://schemas.microsoft.com/office/drawing/2014/main" id="{36A0B3EA-3625-0D90-B8E8-296BDEAC9766}"/>
              </a:ext>
            </a:extLst>
          </p:cNvPr>
          <p:cNvSpPr>
            <a:spLocks noGrp="1"/>
          </p:cNvSpPr>
          <p:nvPr>
            <p:ph type="title"/>
          </p:nvPr>
        </p:nvSpPr>
        <p:spPr>
          <a:xfrm>
            <a:off x="677334" y="276356"/>
            <a:ext cx="8596668" cy="1320800"/>
          </a:xfrm>
        </p:spPr>
        <p:txBody>
          <a:bodyPr/>
          <a:lstStyle/>
          <a:p>
            <a:r>
              <a:rPr lang="en-US" altLang="ko-KR" dirty="0"/>
              <a:t>Kafka Connect in Standalone Mode</a:t>
            </a:r>
            <a:endParaRPr lang="ko-KR" altLang="en-US" dirty="0"/>
          </a:p>
        </p:txBody>
      </p:sp>
    </p:spTree>
    <p:extLst>
      <p:ext uri="{BB962C8B-B14F-4D97-AF65-F5344CB8AC3E}">
        <p14:creationId xmlns:p14="http://schemas.microsoft.com/office/powerpoint/2010/main" val="5732268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30A3E-5A66-2158-168F-C31810E15C91}"/>
              </a:ext>
            </a:extLst>
          </p:cNvPr>
          <p:cNvSpPr>
            <a:spLocks noGrp="1"/>
          </p:cNvSpPr>
          <p:nvPr>
            <p:ph type="title"/>
          </p:nvPr>
        </p:nvSpPr>
        <p:spPr>
          <a:xfrm>
            <a:off x="667606" y="109052"/>
            <a:ext cx="8596668" cy="1320800"/>
          </a:xfrm>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277BE569-B9DD-5291-0515-38DB770DF5FE}"/>
              </a:ext>
            </a:extLst>
          </p:cNvPr>
          <p:cNvSpPr>
            <a:spLocks noGrp="1"/>
          </p:cNvSpPr>
          <p:nvPr>
            <p:ph idx="1"/>
          </p:nvPr>
        </p:nvSpPr>
        <p:spPr>
          <a:xfrm>
            <a:off x="667606" y="1012341"/>
            <a:ext cx="8596668" cy="3880773"/>
          </a:xfrm>
        </p:spPr>
        <p:txBody>
          <a:bodyPr/>
          <a:lstStyle/>
          <a:p>
            <a:pPr>
              <a:lnSpc>
                <a:spcPct val="150000"/>
              </a:lnSpc>
            </a:pPr>
            <a:r>
              <a:rPr lang="en-US" altLang="ko-KR" dirty="0">
                <a:latin typeface="+mj-ea"/>
                <a:ea typeface="+mj-ea"/>
              </a:rPr>
              <a:t>Standalone </a:t>
            </a:r>
            <a:r>
              <a:rPr lang="ko-KR" altLang="en-US" dirty="0">
                <a:latin typeface="+mj-ea"/>
                <a:ea typeface="+mj-ea"/>
              </a:rPr>
              <a:t>모드와 다르게 </a:t>
            </a:r>
            <a:r>
              <a:rPr lang="ko-KR" altLang="en-US" dirty="0" err="1">
                <a:latin typeface="+mj-ea"/>
                <a:ea typeface="+mj-ea"/>
              </a:rPr>
              <a:t>실행시</a:t>
            </a:r>
            <a:r>
              <a:rPr lang="ko-KR" altLang="en-US" dirty="0">
                <a:latin typeface="+mj-ea"/>
                <a:ea typeface="+mj-ea"/>
              </a:rPr>
              <a:t> 해당 프로세스만 구동되며</a:t>
            </a:r>
            <a:r>
              <a:rPr lang="en-US" altLang="ko-KR" dirty="0">
                <a:latin typeface="+mj-ea"/>
                <a:ea typeface="+mj-ea"/>
              </a:rPr>
              <a:t>, Connector(Source/Sink)</a:t>
            </a:r>
            <a:r>
              <a:rPr lang="ko-KR" altLang="en-US" dirty="0">
                <a:latin typeface="+mj-ea"/>
                <a:ea typeface="+mj-ea"/>
              </a:rPr>
              <a:t>는 </a:t>
            </a:r>
            <a:r>
              <a:rPr lang="en-US" altLang="ko-KR" dirty="0">
                <a:latin typeface="+mj-ea"/>
                <a:ea typeface="+mj-ea"/>
              </a:rPr>
              <a:t>REST API</a:t>
            </a:r>
            <a:r>
              <a:rPr lang="ko-KR" altLang="en-US" dirty="0">
                <a:latin typeface="+mj-ea"/>
                <a:ea typeface="+mj-ea"/>
              </a:rPr>
              <a:t>를 이용하여 조회</a:t>
            </a:r>
            <a:r>
              <a:rPr lang="en-US" altLang="ko-KR" dirty="0">
                <a:latin typeface="+mj-ea"/>
                <a:ea typeface="+mj-ea"/>
              </a:rPr>
              <a:t>/</a:t>
            </a:r>
            <a:r>
              <a:rPr lang="ko-KR" altLang="en-US" dirty="0">
                <a:latin typeface="+mj-ea"/>
                <a:ea typeface="+mj-ea"/>
              </a:rPr>
              <a:t>생성해야 함</a:t>
            </a:r>
          </a:p>
        </p:txBody>
      </p:sp>
      <p:pic>
        <p:nvPicPr>
          <p:cNvPr id="5" name="그림 4">
            <a:extLst>
              <a:ext uri="{FF2B5EF4-FFF2-40B4-BE49-F238E27FC236}">
                <a16:creationId xmlns:a16="http://schemas.microsoft.com/office/drawing/2014/main" id="{E5FBE9C2-0BD6-AD4A-A55C-F79F67346EE7}"/>
              </a:ext>
            </a:extLst>
          </p:cNvPr>
          <p:cNvPicPr>
            <a:picLocks noChangeAspect="1"/>
          </p:cNvPicPr>
          <p:nvPr/>
        </p:nvPicPr>
        <p:blipFill>
          <a:blip r:embed="rId3"/>
          <a:stretch>
            <a:fillRect/>
          </a:stretch>
        </p:blipFill>
        <p:spPr>
          <a:xfrm>
            <a:off x="1069699" y="2587374"/>
            <a:ext cx="6657975" cy="1352550"/>
          </a:xfrm>
          <a:prstGeom prst="rect">
            <a:avLst/>
          </a:prstGeom>
        </p:spPr>
      </p:pic>
      <p:pic>
        <p:nvPicPr>
          <p:cNvPr id="7" name="그림 6">
            <a:extLst>
              <a:ext uri="{FF2B5EF4-FFF2-40B4-BE49-F238E27FC236}">
                <a16:creationId xmlns:a16="http://schemas.microsoft.com/office/drawing/2014/main" id="{1D3AC6DD-96B5-0406-1FF1-A2B00ADFCCE3}"/>
              </a:ext>
            </a:extLst>
          </p:cNvPr>
          <p:cNvPicPr>
            <a:picLocks noChangeAspect="1"/>
          </p:cNvPicPr>
          <p:nvPr/>
        </p:nvPicPr>
        <p:blipFill>
          <a:blip r:embed="rId4"/>
          <a:stretch>
            <a:fillRect/>
          </a:stretch>
        </p:blipFill>
        <p:spPr>
          <a:xfrm>
            <a:off x="1100629" y="4156117"/>
            <a:ext cx="7677150" cy="647700"/>
          </a:xfrm>
          <a:prstGeom prst="rect">
            <a:avLst/>
          </a:prstGeom>
        </p:spPr>
      </p:pic>
      <p:sp>
        <p:nvSpPr>
          <p:cNvPr id="8" name="직사각형 7">
            <a:extLst>
              <a:ext uri="{FF2B5EF4-FFF2-40B4-BE49-F238E27FC236}">
                <a16:creationId xmlns:a16="http://schemas.microsoft.com/office/drawing/2014/main" id="{A01F2364-0023-4D5F-C8D0-7EFF2B2ABC57}"/>
              </a:ext>
            </a:extLst>
          </p:cNvPr>
          <p:cNvSpPr/>
          <p:nvPr/>
        </p:nvSpPr>
        <p:spPr>
          <a:xfrm>
            <a:off x="1100629" y="4317028"/>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CF896B-BBC2-AA84-67BD-EDA5B9E3CC7A}"/>
              </a:ext>
            </a:extLst>
          </p:cNvPr>
          <p:cNvSpPr txBox="1"/>
          <p:nvPr/>
        </p:nvSpPr>
        <p:spPr>
          <a:xfrm>
            <a:off x="6184937" y="4780441"/>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sp>
        <p:nvSpPr>
          <p:cNvPr id="10" name="직사각형 9">
            <a:extLst>
              <a:ext uri="{FF2B5EF4-FFF2-40B4-BE49-F238E27FC236}">
                <a16:creationId xmlns:a16="http://schemas.microsoft.com/office/drawing/2014/main" id="{F2EFA0C5-4C21-9AA4-3186-BEE22D0F2DF1}"/>
              </a:ext>
            </a:extLst>
          </p:cNvPr>
          <p:cNvSpPr/>
          <p:nvPr/>
        </p:nvSpPr>
        <p:spPr>
          <a:xfrm>
            <a:off x="959077" y="279696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57F065D-5368-A3C4-077B-09BB3B5011A4}"/>
              </a:ext>
            </a:extLst>
          </p:cNvPr>
          <p:cNvSpPr txBox="1"/>
          <p:nvPr/>
        </p:nvSpPr>
        <p:spPr>
          <a:xfrm>
            <a:off x="6183868" y="3637544"/>
            <a:ext cx="5152308"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ko-KR" altLang="en-US" dirty="0">
                <a:latin typeface="+mj-ea"/>
                <a:ea typeface="+mj-ea"/>
              </a:rPr>
              <a:t>기존 </a:t>
            </a:r>
            <a:r>
              <a:rPr lang="en-US" altLang="ko-KR" dirty="0">
                <a:latin typeface="+mj-ea"/>
                <a:ea typeface="+mj-ea"/>
              </a:rPr>
              <a:t>Consumer Group</a:t>
            </a:r>
            <a:r>
              <a:rPr lang="ko-KR" altLang="en-US" dirty="0">
                <a:latin typeface="+mj-ea"/>
                <a:ea typeface="+mj-ea"/>
              </a:rPr>
              <a:t>과 겹치지 않는 </a:t>
            </a:r>
            <a:r>
              <a:rPr lang="en-US" altLang="ko-KR" dirty="0">
                <a:latin typeface="+mj-ea"/>
                <a:ea typeface="+mj-ea"/>
              </a:rPr>
              <a:t>id </a:t>
            </a:r>
            <a:r>
              <a:rPr lang="ko-KR" altLang="en-US" dirty="0">
                <a:latin typeface="+mj-ea"/>
                <a:ea typeface="+mj-ea"/>
              </a:rPr>
              <a:t>설정</a:t>
            </a:r>
          </a:p>
        </p:txBody>
      </p:sp>
      <p:pic>
        <p:nvPicPr>
          <p:cNvPr id="15" name="그림 14">
            <a:extLst>
              <a:ext uri="{FF2B5EF4-FFF2-40B4-BE49-F238E27FC236}">
                <a16:creationId xmlns:a16="http://schemas.microsoft.com/office/drawing/2014/main" id="{075FD4D5-A901-0B65-1BD3-86CB9D4056CD}"/>
              </a:ext>
            </a:extLst>
          </p:cNvPr>
          <p:cNvPicPr>
            <a:picLocks noChangeAspect="1"/>
          </p:cNvPicPr>
          <p:nvPr/>
        </p:nvPicPr>
        <p:blipFill>
          <a:blip r:embed="rId5"/>
          <a:stretch>
            <a:fillRect/>
          </a:stretch>
        </p:blipFill>
        <p:spPr>
          <a:xfrm>
            <a:off x="1135851" y="5831893"/>
            <a:ext cx="6172200" cy="647700"/>
          </a:xfrm>
          <a:prstGeom prst="rect">
            <a:avLst/>
          </a:prstGeom>
        </p:spPr>
      </p:pic>
      <p:sp>
        <p:nvSpPr>
          <p:cNvPr id="16" name="직사각형 15">
            <a:extLst>
              <a:ext uri="{FF2B5EF4-FFF2-40B4-BE49-F238E27FC236}">
                <a16:creationId xmlns:a16="http://schemas.microsoft.com/office/drawing/2014/main" id="{F0152193-CCDD-8171-2061-C311B8A86143}"/>
              </a:ext>
            </a:extLst>
          </p:cNvPr>
          <p:cNvSpPr/>
          <p:nvPr/>
        </p:nvSpPr>
        <p:spPr>
          <a:xfrm>
            <a:off x="1069699" y="5857040"/>
            <a:ext cx="8420013" cy="647699"/>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59E586-1E85-A64C-D175-41808FEF0144}"/>
              </a:ext>
            </a:extLst>
          </p:cNvPr>
          <p:cNvSpPr txBox="1"/>
          <p:nvPr/>
        </p:nvSpPr>
        <p:spPr>
          <a:xfrm>
            <a:off x="1100629" y="2120955"/>
            <a:ext cx="3330912"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distributed.properties</a:t>
            </a:r>
            <a:endParaRPr lang="ko-KR" altLang="en-US" dirty="0">
              <a:latin typeface="+mj-ea"/>
              <a:ea typeface="+mj-ea"/>
            </a:endParaRPr>
          </a:p>
        </p:txBody>
      </p:sp>
    </p:spTree>
    <p:extLst>
      <p:ext uri="{BB962C8B-B14F-4D97-AF65-F5344CB8AC3E}">
        <p14:creationId xmlns:p14="http://schemas.microsoft.com/office/powerpoint/2010/main" val="78233618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B0DD91-8C8C-E1AC-2F1D-9A4E08B86A3B}"/>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FBDA290E-36E3-412D-BC04-4B2E3FFDB75C}"/>
              </a:ext>
            </a:extLst>
          </p:cNvPr>
          <p:cNvSpPr>
            <a:spLocks noGrp="1"/>
          </p:cNvSpPr>
          <p:nvPr>
            <p:ph idx="1"/>
          </p:nvPr>
        </p:nvSpPr>
        <p:spPr/>
        <p:txBody>
          <a:bodyPr/>
          <a:lstStyle/>
          <a:p>
            <a:r>
              <a:rPr lang="en-US" altLang="ko-KR" dirty="0" err="1"/>
              <a:t>sh</a:t>
            </a:r>
            <a:r>
              <a:rPr lang="en-US" altLang="ko-KR" dirty="0"/>
              <a:t> bin/connect-distributed </a:t>
            </a:r>
            <a:r>
              <a:rPr lang="en-US" altLang="ko-KR" dirty="0" err="1"/>
              <a:t>etc</a:t>
            </a:r>
            <a:r>
              <a:rPr lang="en-US" altLang="ko-KR" dirty="0"/>
              <a:t>/</a:t>
            </a:r>
            <a:r>
              <a:rPr lang="en-US" altLang="ko-KR" dirty="0" err="1"/>
              <a:t>kafka</a:t>
            </a:r>
            <a:r>
              <a:rPr lang="en-US" altLang="ko-KR" dirty="0"/>
              <a:t>/connect-</a:t>
            </a:r>
            <a:r>
              <a:rPr lang="en-US" altLang="ko-KR" dirty="0" err="1"/>
              <a:t>distributed.properties</a:t>
            </a:r>
            <a:endParaRPr lang="en-US" altLang="ko-KR" dirty="0"/>
          </a:p>
          <a:p>
            <a:r>
              <a:rPr lang="ko-KR" altLang="en-US" dirty="0"/>
              <a:t>실행 결과</a:t>
            </a:r>
            <a:endParaRPr lang="en-US" altLang="ko-KR" dirty="0"/>
          </a:p>
          <a:p>
            <a:endParaRPr lang="en-US" altLang="ko-KR" dirty="0"/>
          </a:p>
          <a:p>
            <a:endParaRPr lang="en-US" altLang="ko-KR" dirty="0"/>
          </a:p>
          <a:p>
            <a:r>
              <a:rPr lang="en-US" altLang="ko-KR" dirty="0"/>
              <a:t>Kafka Connect </a:t>
            </a:r>
            <a:r>
              <a:rPr lang="ko-KR" altLang="en-US" dirty="0"/>
              <a:t>구동 확인</a:t>
            </a:r>
            <a:br>
              <a:rPr lang="en-US" altLang="ko-KR" dirty="0"/>
            </a:br>
            <a:r>
              <a:rPr lang="en-US" altLang="ko-KR" dirty="0"/>
              <a:t>curl -s localhost:8083</a:t>
            </a:r>
            <a:endParaRPr lang="ko-KR" altLang="en-US" dirty="0"/>
          </a:p>
        </p:txBody>
      </p:sp>
      <p:pic>
        <p:nvPicPr>
          <p:cNvPr id="5" name="그림 4">
            <a:extLst>
              <a:ext uri="{FF2B5EF4-FFF2-40B4-BE49-F238E27FC236}">
                <a16:creationId xmlns:a16="http://schemas.microsoft.com/office/drawing/2014/main" id="{A69BFF32-2304-F676-1ACB-E1FBF04A699D}"/>
              </a:ext>
            </a:extLst>
          </p:cNvPr>
          <p:cNvPicPr>
            <a:picLocks noChangeAspect="1"/>
          </p:cNvPicPr>
          <p:nvPr/>
        </p:nvPicPr>
        <p:blipFill>
          <a:blip r:embed="rId3"/>
          <a:stretch>
            <a:fillRect/>
          </a:stretch>
        </p:blipFill>
        <p:spPr>
          <a:xfrm>
            <a:off x="1026367" y="2987138"/>
            <a:ext cx="10699102" cy="692805"/>
          </a:xfrm>
          <a:prstGeom prst="rect">
            <a:avLst/>
          </a:prstGeom>
        </p:spPr>
      </p:pic>
      <p:pic>
        <p:nvPicPr>
          <p:cNvPr id="7" name="그림 6">
            <a:extLst>
              <a:ext uri="{FF2B5EF4-FFF2-40B4-BE49-F238E27FC236}">
                <a16:creationId xmlns:a16="http://schemas.microsoft.com/office/drawing/2014/main" id="{806832F1-3FA0-E9FB-0EB1-E329AE329500}"/>
              </a:ext>
            </a:extLst>
          </p:cNvPr>
          <p:cNvPicPr>
            <a:picLocks noChangeAspect="1"/>
          </p:cNvPicPr>
          <p:nvPr/>
        </p:nvPicPr>
        <p:blipFill>
          <a:blip r:embed="rId4"/>
          <a:stretch>
            <a:fillRect/>
          </a:stretch>
        </p:blipFill>
        <p:spPr>
          <a:xfrm>
            <a:off x="1026367" y="4571806"/>
            <a:ext cx="10699102" cy="436342"/>
          </a:xfrm>
          <a:prstGeom prst="rect">
            <a:avLst/>
          </a:prstGeom>
        </p:spPr>
      </p:pic>
    </p:spTree>
    <p:extLst>
      <p:ext uri="{BB962C8B-B14F-4D97-AF65-F5344CB8AC3E}">
        <p14:creationId xmlns:p14="http://schemas.microsoft.com/office/powerpoint/2010/main" val="26142272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481C87-AD1D-D27D-1B4C-534A687CEACF}"/>
              </a:ext>
            </a:extLst>
          </p:cNvPr>
          <p:cNvSpPr>
            <a:spLocks noGrp="1"/>
          </p:cNvSpPr>
          <p:nvPr>
            <p:ph type="title"/>
          </p:nvPr>
        </p:nvSpPr>
        <p:spPr/>
        <p:txBody>
          <a:bodyPr/>
          <a:lstStyle/>
          <a:p>
            <a:r>
              <a:rPr lang="en-US" altLang="ko-KR" dirty="0"/>
              <a:t>Kafka Connect in Distributed Mode</a:t>
            </a:r>
            <a:endParaRPr lang="ko-KR" altLang="en-US" dirty="0"/>
          </a:p>
        </p:txBody>
      </p:sp>
      <p:sp>
        <p:nvSpPr>
          <p:cNvPr id="4" name="TextBox 3">
            <a:extLst>
              <a:ext uri="{FF2B5EF4-FFF2-40B4-BE49-F238E27FC236}">
                <a16:creationId xmlns:a16="http://schemas.microsoft.com/office/drawing/2014/main" id="{EDC7B77B-95E3-BCDB-9824-45C8AE5F81A8}"/>
              </a:ext>
            </a:extLst>
          </p:cNvPr>
          <p:cNvSpPr txBox="1"/>
          <p:nvPr/>
        </p:nvSpPr>
        <p:spPr>
          <a:xfrm>
            <a:off x="8113832" y="1008621"/>
            <a:ext cx="3686522" cy="2123658"/>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dirty="0" err="1">
                <a:latin typeface="+mj-ea"/>
                <a:ea typeface="+mj-ea"/>
              </a:rPr>
              <a:t>koposmart</a:t>
            </a:r>
            <a:r>
              <a:rPr lang="en-US" altLang="ko-KR" sz="1200" dirty="0">
                <a:latin typeface="+mj-ea"/>
                <a:ea typeface="+mj-ea"/>
              </a:rPr>
              <a:t>-</a:t>
            </a:r>
            <a:r>
              <a:rPr lang="en-US" altLang="ko-KR" sz="1200" dirty="0" err="1">
                <a:latin typeface="+mj-ea"/>
                <a:ea typeface="+mj-ea"/>
              </a:rPr>
              <a:t>dist</a:t>
            </a:r>
            <a:r>
              <a:rPr lang="en-US" altLang="ko-KR" sz="1200" dirty="0">
                <a:latin typeface="+mj-ea"/>
                <a:ea typeface="+mj-ea"/>
              </a:rPr>
              <a:t>-source-connector",</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dirty="0" err="1">
                <a:latin typeface="+mj-ea"/>
                <a:ea typeface="+mj-ea"/>
              </a:rPr>
              <a:t>FileStreamSource</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"test.txt"</a:t>
            </a:r>
          </a:p>
          <a:p>
            <a:r>
              <a:rPr lang="en-US" altLang="ko-KR" sz="1200" dirty="0">
                <a:latin typeface="+mj-ea"/>
                <a:ea typeface="+mj-ea"/>
              </a:rPr>
              <a:t>    }</a:t>
            </a:r>
          </a:p>
          <a:p>
            <a:r>
              <a:rPr lang="en-US" altLang="ko-KR" sz="1200" dirty="0">
                <a:latin typeface="+mj-ea"/>
                <a:ea typeface="+mj-ea"/>
              </a:rPr>
              <a:t>}'</a:t>
            </a:r>
          </a:p>
        </p:txBody>
      </p:sp>
      <p:sp>
        <p:nvSpPr>
          <p:cNvPr id="5" name="TextBox 4">
            <a:extLst>
              <a:ext uri="{FF2B5EF4-FFF2-40B4-BE49-F238E27FC236}">
                <a16:creationId xmlns:a16="http://schemas.microsoft.com/office/drawing/2014/main" id="{14962093-D880-D1F3-4287-BEDE25B92B12}"/>
              </a:ext>
            </a:extLst>
          </p:cNvPr>
          <p:cNvSpPr txBox="1"/>
          <p:nvPr/>
        </p:nvSpPr>
        <p:spPr>
          <a:xfrm>
            <a:off x="186612" y="4512720"/>
            <a:ext cx="5736122" cy="1020216"/>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pPr>
              <a:lnSpc>
                <a:spcPct val="150000"/>
              </a:lnSpc>
            </a:pPr>
            <a:r>
              <a:rPr lang="en-US" altLang="ko-KR" sz="1400" dirty="0"/>
              <a:t>Connector </a:t>
            </a:r>
            <a:r>
              <a:rPr lang="ko-KR" altLang="en-US" sz="1400" dirty="0"/>
              <a:t>등록 결과 확인</a:t>
            </a:r>
            <a:endParaRPr lang="en-US" altLang="ko-KR" sz="1400" dirty="0"/>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-source-connector</a:t>
            </a:r>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-sink-connector</a:t>
            </a:r>
            <a:endParaRPr lang="ko-KR" altLang="en-US" sz="1400" dirty="0"/>
          </a:p>
        </p:txBody>
      </p:sp>
      <p:sp>
        <p:nvSpPr>
          <p:cNvPr id="6" name="TextBox 5">
            <a:extLst>
              <a:ext uri="{FF2B5EF4-FFF2-40B4-BE49-F238E27FC236}">
                <a16:creationId xmlns:a16="http://schemas.microsoft.com/office/drawing/2014/main" id="{9118FEC2-63F6-379D-42A9-50408EF23E02}"/>
              </a:ext>
            </a:extLst>
          </p:cNvPr>
          <p:cNvSpPr txBox="1"/>
          <p:nvPr/>
        </p:nvSpPr>
        <p:spPr>
          <a:xfrm>
            <a:off x="8113832" y="624543"/>
            <a:ext cx="1449564" cy="307777"/>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r>
              <a:rPr lang="en-US" altLang="ko-KR" sz="1400" dirty="0"/>
              <a:t>Connector </a:t>
            </a:r>
            <a:r>
              <a:rPr lang="ko-KR" altLang="en-US" sz="1400" dirty="0"/>
              <a:t>등록</a:t>
            </a:r>
          </a:p>
        </p:txBody>
      </p:sp>
      <p:pic>
        <p:nvPicPr>
          <p:cNvPr id="8" name="그림 7">
            <a:extLst>
              <a:ext uri="{FF2B5EF4-FFF2-40B4-BE49-F238E27FC236}">
                <a16:creationId xmlns:a16="http://schemas.microsoft.com/office/drawing/2014/main" id="{EE0CCD18-BDD3-8683-BAB4-6C9366E50363}"/>
              </a:ext>
            </a:extLst>
          </p:cNvPr>
          <p:cNvPicPr>
            <a:picLocks noChangeAspect="1"/>
          </p:cNvPicPr>
          <p:nvPr/>
        </p:nvPicPr>
        <p:blipFill>
          <a:blip r:embed="rId3"/>
          <a:stretch>
            <a:fillRect/>
          </a:stretch>
        </p:blipFill>
        <p:spPr>
          <a:xfrm>
            <a:off x="186612" y="5709385"/>
            <a:ext cx="12192000" cy="1078029"/>
          </a:xfrm>
          <a:prstGeom prst="rect">
            <a:avLst/>
          </a:prstGeom>
        </p:spPr>
      </p:pic>
      <p:sp>
        <p:nvSpPr>
          <p:cNvPr id="9" name="화살표: 오른쪽 8">
            <a:extLst>
              <a:ext uri="{FF2B5EF4-FFF2-40B4-BE49-F238E27FC236}">
                <a16:creationId xmlns:a16="http://schemas.microsoft.com/office/drawing/2014/main" id="{59926ED1-4419-E1FC-EFBB-155A876EDFDA}"/>
              </a:ext>
            </a:extLst>
          </p:cNvPr>
          <p:cNvSpPr/>
          <p:nvPr/>
        </p:nvSpPr>
        <p:spPr>
          <a:xfrm rot="7885236">
            <a:off x="5964253" y="3298253"/>
            <a:ext cx="1312434" cy="1043281"/>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2C9B49-B22A-294F-D8BE-474962F59DF2}"/>
              </a:ext>
            </a:extLst>
          </p:cNvPr>
          <p:cNvSpPr txBox="1"/>
          <p:nvPr/>
        </p:nvSpPr>
        <p:spPr>
          <a:xfrm>
            <a:off x="8113832" y="3266670"/>
            <a:ext cx="3686522" cy="2308324"/>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b="1" dirty="0" err="1">
                <a:solidFill>
                  <a:srgbClr val="FF0000"/>
                </a:solidFill>
                <a:latin typeface="+mj-ea"/>
                <a:ea typeface="+mj-ea"/>
              </a:rPr>
              <a:t>koposmart</a:t>
            </a:r>
            <a:r>
              <a:rPr lang="en-US" altLang="ko-KR" sz="1200" b="1" dirty="0">
                <a:solidFill>
                  <a:srgbClr val="FF0000"/>
                </a:solidFill>
                <a:latin typeface="+mj-ea"/>
                <a:ea typeface="+mj-ea"/>
              </a:rPr>
              <a:t>-</a:t>
            </a:r>
            <a:r>
              <a:rPr lang="en-US" altLang="ko-KR" sz="1200" b="1" dirty="0" err="1">
                <a:solidFill>
                  <a:srgbClr val="FF0000"/>
                </a:solidFill>
                <a:latin typeface="+mj-ea"/>
                <a:ea typeface="+mj-ea"/>
              </a:rPr>
              <a:t>dist</a:t>
            </a:r>
            <a:r>
              <a:rPr lang="en-US" altLang="ko-KR" sz="1200" b="1" dirty="0">
                <a:solidFill>
                  <a:srgbClr val="FF0000"/>
                </a:solidFill>
                <a:latin typeface="+mj-ea"/>
                <a:ea typeface="+mj-ea"/>
              </a:rPr>
              <a:t>-sink-connector</a:t>
            </a:r>
            <a:r>
              <a:rPr lang="en-US" altLang="ko-KR" sz="1200" dirty="0">
                <a:latin typeface="+mj-ea"/>
                <a:ea typeface="+mj-ea"/>
              </a:rPr>
              <a:t>",</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b="1" dirty="0" err="1">
                <a:solidFill>
                  <a:srgbClr val="FF0000"/>
                </a:solidFill>
                <a:latin typeface="+mj-ea"/>
                <a:ea typeface="+mj-ea"/>
              </a:rPr>
              <a:t>FileStreamSink</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a:t>
            </a:r>
            <a:r>
              <a:rPr lang="en-US" altLang="ko-KR" sz="1200" b="1" dirty="0">
                <a:solidFill>
                  <a:srgbClr val="FF0000"/>
                </a:solidFill>
                <a:latin typeface="+mj-ea"/>
                <a:ea typeface="+mj-ea"/>
              </a:rPr>
              <a:t>s</a:t>
            </a:r>
            <a:r>
              <a:rPr lang="en-US" altLang="ko-KR" sz="1200" dirty="0">
                <a:latin typeface="+mj-ea"/>
                <a:ea typeface="+mj-ea"/>
              </a:rPr>
              <a:t>":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a:t>
            </a:r>
            <a:r>
              <a:rPr lang="en-US" altLang="ko-KR" sz="1200" b="1" dirty="0">
                <a:solidFill>
                  <a:srgbClr val="FF0000"/>
                </a:solidFill>
                <a:latin typeface="+mj-ea"/>
                <a:ea typeface="+mj-ea"/>
              </a:rPr>
              <a:t>sync.test.txt</a:t>
            </a:r>
            <a:r>
              <a:rPr lang="en-US" altLang="ko-KR" sz="1200" dirty="0">
                <a:latin typeface="+mj-ea"/>
                <a:ea typeface="+mj-ea"/>
              </a:rPr>
              <a:t>"</a:t>
            </a:r>
          </a:p>
          <a:p>
            <a:r>
              <a:rPr lang="en-US" altLang="ko-KR" sz="1200" dirty="0">
                <a:latin typeface="+mj-ea"/>
                <a:ea typeface="+mj-ea"/>
              </a:rPr>
              <a:t>    }</a:t>
            </a:r>
          </a:p>
          <a:p>
            <a:r>
              <a:rPr lang="en-US" altLang="ko-KR" sz="1200" dirty="0">
                <a:latin typeface="+mj-ea"/>
                <a:ea typeface="+mj-ea"/>
              </a:rPr>
              <a:t>}'</a:t>
            </a:r>
          </a:p>
          <a:p>
            <a:endParaRPr lang="ko-KR" altLang="en-US" sz="1200" dirty="0">
              <a:latin typeface="+mj-ea"/>
              <a:ea typeface="+mj-ea"/>
            </a:endParaRPr>
          </a:p>
        </p:txBody>
      </p:sp>
    </p:spTree>
    <p:extLst>
      <p:ext uri="{BB962C8B-B14F-4D97-AF65-F5344CB8AC3E}">
        <p14:creationId xmlns:p14="http://schemas.microsoft.com/office/powerpoint/2010/main" val="13312187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F5DD2-8410-C666-69BB-1EF660C94482}"/>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A3626220-78A2-3F84-55ED-CA838086F507}"/>
              </a:ext>
            </a:extLst>
          </p:cNvPr>
          <p:cNvSpPr>
            <a:spLocks noGrp="1"/>
          </p:cNvSpPr>
          <p:nvPr>
            <p:ph idx="1"/>
          </p:nvPr>
        </p:nvSpPr>
        <p:spPr>
          <a:xfrm>
            <a:off x="677334" y="1786703"/>
            <a:ext cx="8596668" cy="3880773"/>
          </a:xfrm>
        </p:spPr>
        <p:txBody>
          <a:bodyPr/>
          <a:lstStyle/>
          <a:p>
            <a:r>
              <a:rPr lang="ko-KR" altLang="en-US" dirty="0"/>
              <a:t>결과 확인</a:t>
            </a:r>
          </a:p>
        </p:txBody>
      </p:sp>
      <p:sp>
        <p:nvSpPr>
          <p:cNvPr id="4" name="TextBox 3">
            <a:extLst>
              <a:ext uri="{FF2B5EF4-FFF2-40B4-BE49-F238E27FC236}">
                <a16:creationId xmlns:a16="http://schemas.microsoft.com/office/drawing/2014/main" id="{F8CA4AFE-0EC6-C092-58B0-E17838D8993A}"/>
              </a:ext>
            </a:extLst>
          </p:cNvPr>
          <p:cNvSpPr txBox="1"/>
          <p:nvPr/>
        </p:nvSpPr>
        <p:spPr>
          <a:xfrm>
            <a:off x="742649" y="2924657"/>
            <a:ext cx="10494861" cy="373885"/>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lnSpc>
                <a:spcPct val="150000"/>
              </a:lnSpc>
              <a:defRPr sz="1400">
                <a:latin typeface="+mj-ea"/>
                <a:ea typeface="+mj-ea"/>
              </a:defRPr>
            </a:lvl1pPr>
          </a:lstStyle>
          <a:p>
            <a:r>
              <a:rPr lang="en-US" altLang="ko-KR" dirty="0"/>
              <a:t>kafka-console-consumer.sh --bootstrap-server master:9092,slave1:9092,slave2:9092 --topic connect-</a:t>
            </a:r>
            <a:r>
              <a:rPr lang="en-US" altLang="ko-KR" dirty="0" err="1"/>
              <a:t>dist</a:t>
            </a:r>
            <a:r>
              <a:rPr lang="en-US" altLang="ko-KR" dirty="0"/>
              <a:t>-test --from-beginning</a:t>
            </a:r>
            <a:endParaRPr lang="ko-KR" altLang="en-US" dirty="0"/>
          </a:p>
        </p:txBody>
      </p:sp>
      <p:pic>
        <p:nvPicPr>
          <p:cNvPr id="6" name="그림 5">
            <a:extLst>
              <a:ext uri="{FF2B5EF4-FFF2-40B4-BE49-F238E27FC236}">
                <a16:creationId xmlns:a16="http://schemas.microsoft.com/office/drawing/2014/main" id="{9A45F5FF-E374-D77E-125F-165A20EC04F5}"/>
              </a:ext>
            </a:extLst>
          </p:cNvPr>
          <p:cNvPicPr>
            <a:picLocks noChangeAspect="1"/>
          </p:cNvPicPr>
          <p:nvPr/>
        </p:nvPicPr>
        <p:blipFill>
          <a:blip r:embed="rId2"/>
          <a:stretch>
            <a:fillRect/>
          </a:stretch>
        </p:blipFill>
        <p:spPr>
          <a:xfrm>
            <a:off x="1668866" y="3994427"/>
            <a:ext cx="5014339" cy="1460870"/>
          </a:xfrm>
          <a:prstGeom prst="rect">
            <a:avLst/>
          </a:prstGeom>
        </p:spPr>
      </p:pic>
      <p:pic>
        <p:nvPicPr>
          <p:cNvPr id="12" name="그림 11">
            <a:extLst>
              <a:ext uri="{FF2B5EF4-FFF2-40B4-BE49-F238E27FC236}">
                <a16:creationId xmlns:a16="http://schemas.microsoft.com/office/drawing/2014/main" id="{63BBF460-4BF1-CBC0-494C-45D20720E773}"/>
              </a:ext>
            </a:extLst>
          </p:cNvPr>
          <p:cNvPicPr>
            <a:picLocks noChangeAspect="1"/>
          </p:cNvPicPr>
          <p:nvPr/>
        </p:nvPicPr>
        <p:blipFill>
          <a:blip r:embed="rId3"/>
          <a:stretch>
            <a:fillRect/>
          </a:stretch>
        </p:blipFill>
        <p:spPr>
          <a:xfrm>
            <a:off x="7510969" y="3994428"/>
            <a:ext cx="950725" cy="1460870"/>
          </a:xfrm>
          <a:prstGeom prst="rect">
            <a:avLst/>
          </a:prstGeom>
        </p:spPr>
      </p:pic>
      <p:sp>
        <p:nvSpPr>
          <p:cNvPr id="13" name="화살표: 오른쪽 12">
            <a:extLst>
              <a:ext uri="{FF2B5EF4-FFF2-40B4-BE49-F238E27FC236}">
                <a16:creationId xmlns:a16="http://schemas.microsoft.com/office/drawing/2014/main" id="{6A79193D-1AFE-4E33-5CDE-9DD6188B5525}"/>
              </a:ext>
            </a:extLst>
          </p:cNvPr>
          <p:cNvSpPr/>
          <p:nvPr/>
        </p:nvSpPr>
        <p:spPr>
          <a:xfrm>
            <a:off x="6779846" y="4436496"/>
            <a:ext cx="634482" cy="587829"/>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3DE2FE3-A6BA-50B9-FF33-3375D156523F}"/>
              </a:ext>
            </a:extLst>
          </p:cNvPr>
          <p:cNvSpPr txBox="1"/>
          <p:nvPr/>
        </p:nvSpPr>
        <p:spPr>
          <a:xfrm>
            <a:off x="0" y="6151182"/>
            <a:ext cx="6891374" cy="307777"/>
          </a:xfrm>
          <a:prstGeom prst="rect">
            <a:avLst/>
          </a:prstGeom>
          <a:noFill/>
        </p:spPr>
        <p:txBody>
          <a:bodyPr wrap="none" rtlCol="0">
            <a:spAutoFit/>
          </a:bodyPr>
          <a:lstStyle/>
          <a:p>
            <a:r>
              <a:rPr lang="en-US" altLang="ko-KR" sz="1400" i="1" dirty="0"/>
              <a:t>Kafka Connect REST API : https://kafka.apache.org/documentation/#connect_rest</a:t>
            </a:r>
            <a:endParaRPr lang="ko-KR" altLang="en-US" sz="1400" i="1" dirty="0"/>
          </a:p>
        </p:txBody>
      </p:sp>
      <p:sp>
        <p:nvSpPr>
          <p:cNvPr id="15" name="TextBox 14">
            <a:extLst>
              <a:ext uri="{FF2B5EF4-FFF2-40B4-BE49-F238E27FC236}">
                <a16:creationId xmlns:a16="http://schemas.microsoft.com/office/drawing/2014/main" id="{2DB33077-3F8B-F8E8-65AF-E131CB0F73A3}"/>
              </a:ext>
            </a:extLst>
          </p:cNvPr>
          <p:cNvSpPr txBox="1"/>
          <p:nvPr/>
        </p:nvSpPr>
        <p:spPr>
          <a:xfrm>
            <a:off x="0" y="6458959"/>
            <a:ext cx="7277954" cy="307777"/>
          </a:xfrm>
          <a:prstGeom prst="rect">
            <a:avLst/>
          </a:prstGeom>
          <a:noFill/>
        </p:spPr>
        <p:txBody>
          <a:bodyPr wrap="none" rtlCol="0">
            <a:spAutoFit/>
          </a:bodyPr>
          <a:lstStyle/>
          <a:p>
            <a:r>
              <a:rPr lang="en-US" altLang="ko-KR" sz="1400" i="1" dirty="0"/>
              <a:t>Kafka Connect </a:t>
            </a:r>
            <a:r>
              <a:rPr lang="ko-KR" altLang="en-US" sz="1400" i="1" dirty="0"/>
              <a:t>스펙 설명</a:t>
            </a:r>
            <a:r>
              <a:rPr lang="en-US" altLang="ko-KR" sz="1400" i="1" dirty="0"/>
              <a:t> : https://godekdls.github.io/Apache%20Kafka/kafka-connect/</a:t>
            </a:r>
            <a:endParaRPr lang="ko-KR" altLang="en-US" sz="1400" i="1" dirty="0"/>
          </a:p>
        </p:txBody>
      </p:sp>
    </p:spTree>
    <p:extLst>
      <p:ext uri="{BB962C8B-B14F-4D97-AF65-F5344CB8AC3E}">
        <p14:creationId xmlns:p14="http://schemas.microsoft.com/office/powerpoint/2010/main" val="33995414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250F733-74DC-4F63-B9FA-4A41BD25583D}"/>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latinLnBrk="0"/>
            <a:r>
              <a:rPr lang="ko-KR" altLang="en-US" sz="6000" dirty="0">
                <a:solidFill>
                  <a:srgbClr val="FFFFFF"/>
                </a:solidFill>
              </a:rPr>
              <a:t>감사합니다</a:t>
            </a:r>
            <a:r>
              <a:rPr lang="en-US" altLang="ko-KR" sz="6000" dirty="0">
                <a:solidFill>
                  <a:srgbClr val="FFFFFF"/>
                </a:solidFill>
              </a:rPr>
              <a:t>.</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42594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099903C-C48D-0FA0-D143-FC7687A5AFA3}"/>
              </a:ext>
            </a:extLst>
          </p:cNvPr>
          <p:cNvPicPr>
            <a:picLocks noChangeAspect="1"/>
          </p:cNvPicPr>
          <p:nvPr/>
        </p:nvPicPr>
        <p:blipFill>
          <a:blip r:embed="rId2"/>
          <a:stretch>
            <a:fillRect/>
          </a:stretch>
        </p:blipFill>
        <p:spPr>
          <a:xfrm>
            <a:off x="704850" y="1257300"/>
            <a:ext cx="5876175" cy="2367081"/>
          </a:xfrm>
          <a:prstGeom prst="rect">
            <a:avLst/>
          </a:prstGeom>
        </p:spPr>
      </p:pic>
      <p:sp>
        <p:nvSpPr>
          <p:cNvPr id="2" name="제목 3">
            <a:extLst>
              <a:ext uri="{FF2B5EF4-FFF2-40B4-BE49-F238E27FC236}">
                <a16:creationId xmlns:a16="http://schemas.microsoft.com/office/drawing/2014/main" id="{78B81008-CC2A-86A9-4C6B-9370FEF48DBE}"/>
              </a:ext>
            </a:extLst>
          </p:cNvPr>
          <p:cNvSpPr>
            <a:spLocks noGrp="1"/>
          </p:cNvSpPr>
          <p:nvPr/>
        </p:nvSpPr>
        <p:spPr>
          <a:xfrm>
            <a:off x="0" y="4480"/>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4">
            <a:extLst>
              <a:ext uri="{FF2B5EF4-FFF2-40B4-BE49-F238E27FC236}">
                <a16:creationId xmlns:a16="http://schemas.microsoft.com/office/drawing/2014/main" id="{10944377-C75B-7F9A-2F5E-362459F694B8}"/>
              </a:ext>
            </a:extLst>
          </p:cNvPr>
          <p:cNvSpPr>
            <a:spLocks noGrp="1"/>
          </p:cNvSpPr>
          <p:nvPr/>
        </p:nvSpPr>
        <p:spPr>
          <a:xfrm>
            <a:off x="746934" y="760878"/>
            <a:ext cx="8596668" cy="3880773"/>
          </a:xfrm>
          <a:prstGeom prst="rect">
            <a:avLst/>
          </a:prstGeom>
        </p:spPr>
        <p:txBody>
          <a:bodyPr vert="horz" lIns="91440" tIns="45720" rIns="91440" bIns="45720" rtlCol="0" anchor="t">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b="1" dirty="0">
                <a:ea typeface="HY그래픽M"/>
              </a:rPr>
              <a:t>https://www.virtualbox.org/</a:t>
            </a:r>
            <a:endParaRPr lang="ko-KR" altLang="en-US" b="1" dirty="0">
              <a:ea typeface="HY그래픽M"/>
            </a:endParaRPr>
          </a:p>
        </p:txBody>
      </p:sp>
      <p:sp>
        <p:nvSpPr>
          <p:cNvPr id="8" name="직사각형 7">
            <a:extLst>
              <a:ext uri="{FF2B5EF4-FFF2-40B4-BE49-F238E27FC236}">
                <a16:creationId xmlns:a16="http://schemas.microsoft.com/office/drawing/2014/main" id="{E10F71A7-F809-17A6-99F6-A62FFCFDE661}"/>
              </a:ext>
            </a:extLst>
          </p:cNvPr>
          <p:cNvSpPr/>
          <p:nvPr/>
        </p:nvSpPr>
        <p:spPr>
          <a:xfrm>
            <a:off x="3121576" y="2578100"/>
            <a:ext cx="2805185" cy="104628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08185B92-DAAF-B1B3-7AF1-E9C906B4A98B}"/>
              </a:ext>
            </a:extLst>
          </p:cNvPr>
          <p:cNvCxnSpPr>
            <a:cxnSpLocks/>
            <a:stCxn id="8" idx="2"/>
          </p:cNvCxnSpPr>
          <p:nvPr/>
        </p:nvCxnSpPr>
        <p:spPr>
          <a:xfrm>
            <a:off x="4524169" y="3624381"/>
            <a:ext cx="0" cy="627958"/>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BC27866-279F-936E-4216-A4E61F09C641}"/>
              </a:ext>
            </a:extLst>
          </p:cNvPr>
          <p:cNvPicPr>
            <a:picLocks noChangeAspect="1"/>
          </p:cNvPicPr>
          <p:nvPr/>
        </p:nvPicPr>
        <p:blipFill>
          <a:blip r:embed="rId3"/>
          <a:stretch>
            <a:fillRect/>
          </a:stretch>
        </p:blipFill>
        <p:spPr>
          <a:xfrm>
            <a:off x="702739" y="4152593"/>
            <a:ext cx="5878286" cy="2452406"/>
          </a:xfrm>
          <a:prstGeom prst="rect">
            <a:avLst/>
          </a:prstGeom>
          <a:ln>
            <a:noFill/>
          </a:ln>
          <a:effectLst>
            <a:outerShdw blurRad="292100" dist="139700" dir="2700000" algn="tl" rotWithShape="0">
              <a:srgbClr val="333333">
                <a:alpha val="65000"/>
              </a:srgbClr>
            </a:outerShdw>
          </a:effectLst>
        </p:spPr>
      </p:pic>
      <p:pic>
        <p:nvPicPr>
          <p:cNvPr id="16" name="그림 15">
            <a:extLst>
              <a:ext uri="{FF2B5EF4-FFF2-40B4-BE49-F238E27FC236}">
                <a16:creationId xmlns:a16="http://schemas.microsoft.com/office/drawing/2014/main" id="{B8A9DA92-844A-5E9F-3D60-2D0AE81A3CB7}"/>
              </a:ext>
            </a:extLst>
          </p:cNvPr>
          <p:cNvPicPr>
            <a:picLocks noChangeAspect="1"/>
          </p:cNvPicPr>
          <p:nvPr/>
        </p:nvPicPr>
        <p:blipFill>
          <a:blip r:embed="rId4"/>
          <a:stretch>
            <a:fillRect/>
          </a:stretch>
        </p:blipFill>
        <p:spPr>
          <a:xfrm>
            <a:off x="3879125" y="5739199"/>
            <a:ext cx="2999558" cy="453637"/>
          </a:xfrm>
          <a:prstGeom prst="rect">
            <a:avLst/>
          </a:prstGeom>
          <a:ln w="22225">
            <a:solidFill>
              <a:schemeClr val="accent5"/>
            </a:solidFill>
          </a:ln>
        </p:spPr>
      </p:pic>
      <p:pic>
        <p:nvPicPr>
          <p:cNvPr id="18" name="그림 17">
            <a:extLst>
              <a:ext uri="{FF2B5EF4-FFF2-40B4-BE49-F238E27FC236}">
                <a16:creationId xmlns:a16="http://schemas.microsoft.com/office/drawing/2014/main" id="{B82C3138-FE16-B5CB-F148-D3090347E379}"/>
              </a:ext>
            </a:extLst>
          </p:cNvPr>
          <p:cNvPicPr>
            <a:picLocks noChangeAspect="1"/>
          </p:cNvPicPr>
          <p:nvPr/>
        </p:nvPicPr>
        <p:blipFill>
          <a:blip r:embed="rId5"/>
          <a:stretch>
            <a:fillRect/>
          </a:stretch>
        </p:blipFill>
        <p:spPr>
          <a:xfrm>
            <a:off x="7114579" y="3938333"/>
            <a:ext cx="3541340" cy="2773075"/>
          </a:xfrm>
          <a:prstGeom prst="rect">
            <a:avLst/>
          </a:prstGeom>
        </p:spPr>
      </p:pic>
    </p:spTree>
    <p:extLst>
      <p:ext uri="{BB962C8B-B14F-4D97-AF65-F5344CB8AC3E}">
        <p14:creationId xmlns:p14="http://schemas.microsoft.com/office/powerpoint/2010/main" val="25014857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Windows </a:t>
            </a:r>
            <a:r>
              <a:rPr lang="ko-KR" altLang="en-US" sz="1800" dirty="0">
                <a:solidFill>
                  <a:schemeClr val="tx1"/>
                </a:solidFill>
              </a:rPr>
              <a:t>환경에서 </a:t>
            </a:r>
            <a:r>
              <a:rPr lang="en-US" altLang="ko-KR" sz="1800" dirty="0">
                <a:solidFill>
                  <a:schemeClr val="tx1"/>
                </a:solidFill>
              </a:rPr>
              <a:t>Spring </a:t>
            </a:r>
            <a:r>
              <a:rPr lang="ko-KR" altLang="en-US" sz="1800" dirty="0">
                <a:solidFill>
                  <a:schemeClr val="tx1"/>
                </a:solidFill>
              </a:rPr>
              <a:t>기반</a:t>
            </a:r>
            <a:endParaRPr lang="en-US" altLang="ko-KR" sz="1800" dirty="0">
              <a:solidFill>
                <a:schemeClr val="tx1"/>
              </a:solidFill>
            </a:endParaRPr>
          </a:p>
          <a:p>
            <a:pPr algn="r" latinLnBrk="0"/>
            <a:r>
              <a:rPr lang="ko-KR" altLang="en-US" sz="1800" dirty="0">
                <a:solidFill>
                  <a:schemeClr val="tx1"/>
                </a:solidFill>
              </a:rPr>
              <a:t> 채팅 메시지 전달</a:t>
            </a: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ko-KR" altLang="en-US" sz="2800" dirty="0"/>
              <a:t>이전 연습에서 진행한 내용을 동일하게 </a:t>
            </a:r>
            <a:r>
              <a:rPr lang="en-US" altLang="ko-KR" sz="2800" dirty="0"/>
              <a:t>Eclipse IDE</a:t>
            </a:r>
            <a:r>
              <a:rPr lang="ko-KR" altLang="en-US" sz="2800" dirty="0"/>
              <a:t>로 진행하는 내용의 예시입니다</a:t>
            </a:r>
            <a:r>
              <a:rPr lang="en-US" altLang="ko-KR" sz="2800" dirty="0"/>
              <a:t>.</a:t>
            </a:r>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latinLnBrk="0"/>
            <a:r>
              <a:rPr lang="en-US" altLang="ko-KR" sz="5400" dirty="0"/>
              <a:t>[</a:t>
            </a:r>
            <a:r>
              <a:rPr lang="ko-KR" altLang="en-US" sz="5400" dirty="0"/>
              <a:t>참고</a:t>
            </a:r>
            <a:r>
              <a:rPr lang="en-US" altLang="ko-KR" sz="5400" dirty="0"/>
              <a:t>]</a:t>
            </a:r>
          </a:p>
        </p:txBody>
      </p:sp>
    </p:spTree>
    <p:extLst>
      <p:ext uri="{BB962C8B-B14F-4D97-AF65-F5344CB8AC3E}">
        <p14:creationId xmlns:p14="http://schemas.microsoft.com/office/powerpoint/2010/main" val="2309230598"/>
      </p:ext>
    </p:extLst>
  </p:cSld>
  <p:clrMapOvr>
    <a:overrideClrMapping bg1="dk1" tx1="lt1" bg2="dk2" tx2="lt2" accent1="accent1" accent2="accent2" accent3="accent3" accent4="accent4" accent5="accent5" accent6="accent6" hlink="hlink" folHlink="folHlink"/>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BD7CCE0-DB6B-4C43-AC63-1A1A073A356B}"/>
              </a:ext>
            </a:extLst>
          </p:cNvPr>
          <p:cNvPicPr>
            <a:picLocks noChangeAspect="1"/>
          </p:cNvPicPr>
          <p:nvPr/>
        </p:nvPicPr>
        <p:blipFill>
          <a:blip r:embed="rId3"/>
          <a:stretch>
            <a:fillRect/>
          </a:stretch>
        </p:blipFill>
        <p:spPr>
          <a:xfrm>
            <a:off x="650023" y="1077136"/>
            <a:ext cx="6029325" cy="904875"/>
          </a:xfrm>
          <a:prstGeom prst="rect">
            <a:avLst/>
          </a:prstGeom>
        </p:spPr>
      </p:pic>
      <p:pic>
        <p:nvPicPr>
          <p:cNvPr id="4" name="그림 3">
            <a:extLst>
              <a:ext uri="{FF2B5EF4-FFF2-40B4-BE49-F238E27FC236}">
                <a16:creationId xmlns:a16="http://schemas.microsoft.com/office/drawing/2014/main" id="{1B2BC5DF-F1B1-4B3F-A544-572C2716717C}"/>
              </a:ext>
            </a:extLst>
          </p:cNvPr>
          <p:cNvPicPr>
            <a:picLocks noChangeAspect="1"/>
          </p:cNvPicPr>
          <p:nvPr/>
        </p:nvPicPr>
        <p:blipFill>
          <a:blip r:embed="rId4"/>
          <a:stretch>
            <a:fillRect/>
          </a:stretch>
        </p:blipFill>
        <p:spPr>
          <a:xfrm>
            <a:off x="762912" y="1913714"/>
            <a:ext cx="5419725" cy="3867150"/>
          </a:xfrm>
          <a:prstGeom prst="rect">
            <a:avLst/>
          </a:prstGeom>
        </p:spPr>
      </p:pic>
      <p:sp>
        <p:nvSpPr>
          <p:cNvPr id="5" name="TextBox 4">
            <a:extLst>
              <a:ext uri="{FF2B5EF4-FFF2-40B4-BE49-F238E27FC236}">
                <a16:creationId xmlns:a16="http://schemas.microsoft.com/office/drawing/2014/main" id="{BB02C3D2-1158-422E-A8B9-CB65F3BC2FD4}"/>
              </a:ext>
            </a:extLst>
          </p:cNvPr>
          <p:cNvSpPr txBox="1"/>
          <p:nvPr/>
        </p:nvSpPr>
        <p:spPr>
          <a:xfrm>
            <a:off x="6828817" y="1913714"/>
            <a:ext cx="5157181" cy="4247317"/>
          </a:xfrm>
          <a:prstGeom prst="rect">
            <a:avLst/>
          </a:prstGeom>
          <a:noFill/>
        </p:spPr>
        <p:txBody>
          <a:bodyPr wrap="none" rtlCol="0">
            <a:spAutoFit/>
          </a:bodyPr>
          <a:lstStyle/>
          <a:p>
            <a:endParaRPr lang="en-US" altLang="ko-KR" dirty="0"/>
          </a:p>
          <a:p>
            <a:r>
              <a:rPr lang="en-US" altLang="ko-KR" dirty="0"/>
              <a:t>1.</a:t>
            </a:r>
            <a:r>
              <a:rPr lang="ko-KR" altLang="en-US" dirty="0" err="1"/>
              <a:t>메이븐프로젝트를</a:t>
            </a:r>
            <a:r>
              <a:rPr lang="ko-KR" altLang="en-US" dirty="0"/>
              <a:t> 설치하기 위해 아래로 접속 </a:t>
            </a:r>
            <a:endParaRPr lang="en-US" altLang="ko-KR" dirty="0"/>
          </a:p>
          <a:p>
            <a:r>
              <a:rPr lang="en-US" altLang="ko-KR" dirty="0"/>
              <a:t>  </a:t>
            </a:r>
            <a:r>
              <a:rPr lang="en-US" altLang="ko-KR" dirty="0">
                <a:hlinkClick r:id="rId5"/>
              </a:rPr>
              <a:t>http://maven.apache.org/download.cgi</a:t>
            </a:r>
            <a:endParaRPr lang="en-US" altLang="ko-KR" dirty="0"/>
          </a:p>
          <a:p>
            <a:endParaRPr lang="en-US" altLang="ko-KR" dirty="0"/>
          </a:p>
          <a:p>
            <a:endParaRPr lang="en-US" altLang="ko-KR" dirty="0"/>
          </a:p>
          <a:p>
            <a:endParaRPr lang="en-US" altLang="ko-KR" dirty="0"/>
          </a:p>
          <a:p>
            <a:r>
              <a:rPr lang="en-US" altLang="ko-KR" dirty="0"/>
              <a:t>2. </a:t>
            </a:r>
            <a:r>
              <a:rPr lang="ko-KR" altLang="en-US" dirty="0"/>
              <a:t>파일 다운로드</a:t>
            </a:r>
            <a:endParaRPr lang="en-US" altLang="ko-KR" dirty="0"/>
          </a:p>
          <a:p>
            <a:endParaRPr lang="en-US" altLang="ko-KR" dirty="0"/>
          </a:p>
          <a:p>
            <a:endParaRPr lang="en-US" altLang="ko-KR" dirty="0"/>
          </a:p>
          <a:p>
            <a:endParaRPr lang="en-US" altLang="ko-KR" dirty="0"/>
          </a:p>
          <a:p>
            <a:r>
              <a:rPr lang="en-US" altLang="ko-KR" dirty="0"/>
              <a:t>3. </a:t>
            </a:r>
            <a:r>
              <a:rPr lang="ko-KR" altLang="en-US" dirty="0"/>
              <a:t>다운받은 파일을 원하는 경로에 푼다</a:t>
            </a:r>
            <a:r>
              <a:rPr lang="en-US" altLang="ko-KR" dirty="0"/>
              <a:t>.</a:t>
            </a:r>
          </a:p>
          <a:p>
            <a:r>
              <a:rPr lang="en-US" altLang="ko-KR" dirty="0"/>
              <a:t>   C:\apache-maven-3.6.0</a:t>
            </a:r>
          </a:p>
          <a:p>
            <a:endParaRPr lang="en-US" altLang="ko-KR" dirty="0"/>
          </a:p>
          <a:p>
            <a:endParaRPr lang="en-US" altLang="ko-KR" dirty="0"/>
          </a:p>
          <a:p>
            <a:endParaRPr lang="ko-KR" altLang="en-US" dirty="0"/>
          </a:p>
        </p:txBody>
      </p:sp>
      <p:sp>
        <p:nvSpPr>
          <p:cNvPr id="3" name="TextBox 2">
            <a:extLst>
              <a:ext uri="{FF2B5EF4-FFF2-40B4-BE49-F238E27FC236}">
                <a16:creationId xmlns:a16="http://schemas.microsoft.com/office/drawing/2014/main" id="{6CCB6966-1D7A-48B2-BFCE-56AFB2D38110}"/>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
        <p:nvSpPr>
          <p:cNvPr id="7" name="TextBox 6">
            <a:extLst>
              <a:ext uri="{FF2B5EF4-FFF2-40B4-BE49-F238E27FC236}">
                <a16:creationId xmlns:a16="http://schemas.microsoft.com/office/drawing/2014/main" id="{46CC5582-5D70-4796-9F85-4FD5D6B36D2D}"/>
              </a:ext>
            </a:extLst>
          </p:cNvPr>
          <p:cNvSpPr txBox="1"/>
          <p:nvPr/>
        </p:nvSpPr>
        <p:spPr>
          <a:xfrm>
            <a:off x="9042564" y="235304"/>
            <a:ext cx="3074881" cy="923330"/>
          </a:xfrm>
          <a:prstGeom prst="rect">
            <a:avLst/>
          </a:prstGeom>
          <a:solidFill>
            <a:schemeClr val="bg1"/>
          </a:solidFill>
          <a:ln>
            <a:solidFill>
              <a:schemeClr val="accent1">
                <a:shade val="50000"/>
              </a:schemeClr>
            </a:solidFill>
          </a:ln>
        </p:spPr>
        <p:txBody>
          <a:bodyPr wrap="none" rtlCol="0">
            <a:spAutoFit/>
          </a:bodyPr>
          <a:lstStyle/>
          <a:p>
            <a:r>
              <a:rPr lang="en-US" altLang="ko-KR" dirty="0">
                <a:latin typeface="+mj-ea"/>
                <a:ea typeface="+mj-ea"/>
              </a:rPr>
              <a:t>※ </a:t>
            </a:r>
            <a:r>
              <a:rPr lang="ko-KR" altLang="en-US" dirty="0">
                <a:latin typeface="+mj-ea"/>
                <a:ea typeface="+mj-ea"/>
              </a:rPr>
              <a:t>사전 조건</a:t>
            </a:r>
            <a:endParaRPr lang="en-US" altLang="ko-KR" dirty="0">
              <a:latin typeface="+mj-ea"/>
              <a:ea typeface="+mj-ea"/>
            </a:endParaRPr>
          </a:p>
          <a:p>
            <a:r>
              <a:rPr lang="en-US" altLang="ko-KR" dirty="0">
                <a:latin typeface="+mj-ea"/>
                <a:ea typeface="+mj-ea"/>
              </a:rPr>
              <a:t>- JDK  1.8</a:t>
            </a:r>
            <a:r>
              <a:rPr lang="ko-KR" altLang="en-US" dirty="0">
                <a:latin typeface="+mj-ea"/>
                <a:ea typeface="+mj-ea"/>
              </a:rPr>
              <a:t>과 이클립스 설치</a:t>
            </a:r>
            <a:r>
              <a:rPr lang="en-US" altLang="ko-KR" dirty="0">
                <a:latin typeface="+mj-ea"/>
                <a:ea typeface="+mj-ea"/>
              </a:rPr>
              <a:t> </a:t>
            </a:r>
          </a:p>
          <a:p>
            <a:r>
              <a:rPr lang="en-US" altLang="ko-KR" dirty="0">
                <a:latin typeface="+mj-ea"/>
                <a:ea typeface="+mj-ea"/>
              </a:rPr>
              <a:t>- </a:t>
            </a:r>
            <a:r>
              <a:rPr lang="ko-KR" altLang="en-US" dirty="0">
                <a:latin typeface="+mj-ea"/>
                <a:ea typeface="+mj-ea"/>
              </a:rPr>
              <a:t>이클립스에서 </a:t>
            </a:r>
            <a:r>
              <a:rPr lang="en-US" altLang="ko-KR" dirty="0">
                <a:latin typeface="+mj-ea"/>
                <a:ea typeface="+mj-ea"/>
              </a:rPr>
              <a:t>JDK </a:t>
            </a:r>
            <a:r>
              <a:rPr lang="ko-KR" altLang="en-US" dirty="0">
                <a:latin typeface="+mj-ea"/>
                <a:ea typeface="+mj-ea"/>
              </a:rPr>
              <a:t>설정</a:t>
            </a:r>
          </a:p>
        </p:txBody>
      </p:sp>
    </p:spTree>
    <p:extLst>
      <p:ext uri="{BB962C8B-B14F-4D97-AF65-F5344CB8AC3E}">
        <p14:creationId xmlns:p14="http://schemas.microsoft.com/office/powerpoint/2010/main" val="19240587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E2063-AA5C-4A38-AE2F-2ED535FCD586}"/>
              </a:ext>
            </a:extLst>
          </p:cNvPr>
          <p:cNvSpPr txBox="1"/>
          <p:nvPr/>
        </p:nvSpPr>
        <p:spPr>
          <a:xfrm>
            <a:off x="4890227" y="1781901"/>
            <a:ext cx="7130138" cy="369332"/>
          </a:xfrm>
          <a:prstGeom prst="rect">
            <a:avLst/>
          </a:prstGeom>
          <a:noFill/>
        </p:spPr>
        <p:txBody>
          <a:bodyPr wrap="square" rtlCol="0">
            <a:spAutoFit/>
          </a:bodyPr>
          <a:lstStyle/>
          <a:p>
            <a:r>
              <a:rPr lang="en-US" altLang="ko-KR" dirty="0"/>
              <a:t>1. </a:t>
            </a:r>
            <a:r>
              <a:rPr lang="ko-KR" altLang="en-US" dirty="0"/>
              <a:t>컴퓨터 </a:t>
            </a:r>
            <a:r>
              <a:rPr lang="en-US" altLang="ko-KR" dirty="0"/>
              <a:t>– </a:t>
            </a:r>
            <a:r>
              <a:rPr lang="ko-KR" altLang="en-US" dirty="0"/>
              <a:t>속성 </a:t>
            </a:r>
            <a:r>
              <a:rPr lang="en-US" altLang="ko-KR" dirty="0"/>
              <a:t>– </a:t>
            </a:r>
            <a:r>
              <a:rPr lang="ko-KR" altLang="en-US" dirty="0"/>
              <a:t>고급시스템설정 </a:t>
            </a:r>
            <a:r>
              <a:rPr lang="en-US" altLang="ko-KR" dirty="0"/>
              <a:t>– </a:t>
            </a:r>
            <a:r>
              <a:rPr lang="ko-KR" altLang="en-US" dirty="0" err="1"/>
              <a:t>고급탭</a:t>
            </a:r>
            <a:r>
              <a:rPr lang="ko-KR" altLang="en-US" dirty="0"/>
              <a:t> </a:t>
            </a:r>
            <a:r>
              <a:rPr lang="en-US" altLang="ko-KR" dirty="0"/>
              <a:t>–</a:t>
            </a:r>
            <a:r>
              <a:rPr lang="ko-KR" altLang="en-US" dirty="0"/>
              <a:t>환경변수 창으로 이동</a:t>
            </a:r>
          </a:p>
        </p:txBody>
      </p:sp>
      <p:pic>
        <p:nvPicPr>
          <p:cNvPr id="5" name="그림 4">
            <a:extLst>
              <a:ext uri="{FF2B5EF4-FFF2-40B4-BE49-F238E27FC236}">
                <a16:creationId xmlns:a16="http://schemas.microsoft.com/office/drawing/2014/main" id="{B8043855-1B74-410C-993F-68ED366D6647}"/>
              </a:ext>
            </a:extLst>
          </p:cNvPr>
          <p:cNvPicPr>
            <a:picLocks noChangeAspect="1"/>
          </p:cNvPicPr>
          <p:nvPr/>
        </p:nvPicPr>
        <p:blipFill>
          <a:blip r:embed="rId2"/>
          <a:stretch>
            <a:fillRect/>
          </a:stretch>
        </p:blipFill>
        <p:spPr>
          <a:xfrm>
            <a:off x="904740" y="1007627"/>
            <a:ext cx="3871544" cy="1917881"/>
          </a:xfrm>
          <a:prstGeom prst="rect">
            <a:avLst/>
          </a:prstGeom>
        </p:spPr>
      </p:pic>
      <p:pic>
        <p:nvPicPr>
          <p:cNvPr id="6" name="그림 5">
            <a:extLst>
              <a:ext uri="{FF2B5EF4-FFF2-40B4-BE49-F238E27FC236}">
                <a16:creationId xmlns:a16="http://schemas.microsoft.com/office/drawing/2014/main" id="{76CC799C-D180-44D0-86B2-CEBFA55105FB}"/>
              </a:ext>
            </a:extLst>
          </p:cNvPr>
          <p:cNvPicPr>
            <a:picLocks noChangeAspect="1"/>
          </p:cNvPicPr>
          <p:nvPr/>
        </p:nvPicPr>
        <p:blipFill>
          <a:blip r:embed="rId3"/>
          <a:stretch>
            <a:fillRect/>
          </a:stretch>
        </p:blipFill>
        <p:spPr>
          <a:xfrm>
            <a:off x="904739" y="3094651"/>
            <a:ext cx="3871544" cy="1531442"/>
          </a:xfrm>
          <a:prstGeom prst="rect">
            <a:avLst/>
          </a:prstGeom>
        </p:spPr>
      </p:pic>
      <p:sp>
        <p:nvSpPr>
          <p:cNvPr id="7" name="TextBox 6">
            <a:extLst>
              <a:ext uri="{FF2B5EF4-FFF2-40B4-BE49-F238E27FC236}">
                <a16:creationId xmlns:a16="http://schemas.microsoft.com/office/drawing/2014/main" id="{4B790141-704C-4B50-8934-B617B2E4124F}"/>
              </a:ext>
            </a:extLst>
          </p:cNvPr>
          <p:cNvSpPr txBox="1"/>
          <p:nvPr/>
        </p:nvSpPr>
        <p:spPr>
          <a:xfrm>
            <a:off x="4890227" y="3447582"/>
            <a:ext cx="6064481" cy="923330"/>
          </a:xfrm>
          <a:prstGeom prst="rect">
            <a:avLst/>
          </a:prstGeom>
          <a:noFill/>
        </p:spPr>
        <p:txBody>
          <a:bodyPr wrap="none" rtlCol="0">
            <a:spAutoFit/>
          </a:bodyPr>
          <a:lstStyle/>
          <a:p>
            <a:r>
              <a:rPr lang="en-US" altLang="ko-KR" dirty="0"/>
              <a:t>2. </a:t>
            </a:r>
            <a:r>
              <a:rPr lang="ko-KR" altLang="en-US" dirty="0"/>
              <a:t>시스템 변수 </a:t>
            </a:r>
            <a:r>
              <a:rPr lang="en-US" altLang="ko-KR" dirty="0"/>
              <a:t>– </a:t>
            </a:r>
            <a:r>
              <a:rPr lang="ko-KR" altLang="en-US" dirty="0"/>
              <a:t>새로 만들기 클릭하여 위의 변수를 입력</a:t>
            </a:r>
            <a:endParaRPr lang="en-US" altLang="ko-KR" dirty="0"/>
          </a:p>
          <a:p>
            <a:r>
              <a:rPr lang="ko-KR" altLang="en-US" dirty="0"/>
              <a:t>   변수 이름 </a:t>
            </a:r>
            <a:r>
              <a:rPr lang="en-US" altLang="ko-KR" dirty="0"/>
              <a:t>: MAVEN_HOME</a:t>
            </a:r>
          </a:p>
          <a:p>
            <a:r>
              <a:rPr lang="ko-KR" altLang="en-US" dirty="0"/>
              <a:t>   변수 값 </a:t>
            </a:r>
            <a:r>
              <a:rPr lang="en-US" altLang="ko-KR" dirty="0"/>
              <a:t>: C\apache-maven-3.6.0</a:t>
            </a:r>
            <a:endParaRPr lang="ko-KR" altLang="en-US" dirty="0"/>
          </a:p>
        </p:txBody>
      </p:sp>
      <p:pic>
        <p:nvPicPr>
          <p:cNvPr id="8" name="그림 7">
            <a:extLst>
              <a:ext uri="{FF2B5EF4-FFF2-40B4-BE49-F238E27FC236}">
                <a16:creationId xmlns:a16="http://schemas.microsoft.com/office/drawing/2014/main" id="{CF9F416A-AD66-4536-B3E7-A64DF959BE58}"/>
              </a:ext>
            </a:extLst>
          </p:cNvPr>
          <p:cNvPicPr>
            <a:picLocks noChangeAspect="1"/>
          </p:cNvPicPr>
          <p:nvPr/>
        </p:nvPicPr>
        <p:blipFill>
          <a:blip r:embed="rId4"/>
          <a:stretch>
            <a:fillRect/>
          </a:stretch>
        </p:blipFill>
        <p:spPr>
          <a:xfrm>
            <a:off x="799152" y="4943046"/>
            <a:ext cx="4101260" cy="1448430"/>
          </a:xfrm>
          <a:prstGeom prst="rect">
            <a:avLst/>
          </a:prstGeom>
        </p:spPr>
      </p:pic>
      <p:sp>
        <p:nvSpPr>
          <p:cNvPr id="9" name="직사각형 8">
            <a:extLst>
              <a:ext uri="{FF2B5EF4-FFF2-40B4-BE49-F238E27FC236}">
                <a16:creationId xmlns:a16="http://schemas.microsoft.com/office/drawing/2014/main" id="{9EB4207E-89D8-4EC5-A799-D30198BACC75}"/>
              </a:ext>
            </a:extLst>
          </p:cNvPr>
          <p:cNvSpPr/>
          <p:nvPr/>
        </p:nvSpPr>
        <p:spPr>
          <a:xfrm>
            <a:off x="4900411" y="5134574"/>
            <a:ext cx="7119953" cy="646331"/>
          </a:xfrm>
          <a:prstGeom prst="rect">
            <a:avLst/>
          </a:prstGeom>
        </p:spPr>
        <p:txBody>
          <a:bodyPr wrap="square">
            <a:spAutoFit/>
          </a:bodyPr>
          <a:lstStyle/>
          <a:p>
            <a:r>
              <a:rPr lang="en-US" altLang="ko-KR" dirty="0">
                <a:solidFill>
                  <a:srgbClr val="000000"/>
                </a:solidFill>
                <a:latin typeface="Nanum Gothic"/>
              </a:rPr>
              <a:t>3. </a:t>
            </a:r>
            <a:r>
              <a:rPr lang="ko-KR" altLang="en-US" dirty="0">
                <a:solidFill>
                  <a:srgbClr val="000000"/>
                </a:solidFill>
                <a:latin typeface="Nanum Gothic"/>
              </a:rPr>
              <a:t>시스템 변수 </a:t>
            </a:r>
            <a:r>
              <a:rPr lang="en-US" altLang="ko-KR" dirty="0">
                <a:solidFill>
                  <a:srgbClr val="000000"/>
                </a:solidFill>
                <a:latin typeface="Nanum Gothic"/>
              </a:rPr>
              <a:t>Path</a:t>
            </a:r>
            <a:r>
              <a:rPr lang="ko-KR" altLang="en-US" dirty="0">
                <a:solidFill>
                  <a:srgbClr val="000000"/>
                </a:solidFill>
                <a:latin typeface="Nanum Gothic"/>
              </a:rPr>
              <a:t>를 선택하여 </a:t>
            </a:r>
            <a:r>
              <a:rPr lang="ko-KR" altLang="en-US" dirty="0" err="1">
                <a:solidFill>
                  <a:srgbClr val="000000"/>
                </a:solidFill>
                <a:latin typeface="Nanum Gothic"/>
              </a:rPr>
              <a:t>메이븐</a:t>
            </a:r>
            <a:r>
              <a:rPr lang="ko-KR" altLang="en-US" dirty="0">
                <a:solidFill>
                  <a:srgbClr val="000000"/>
                </a:solidFill>
                <a:latin typeface="Nanum Gothic"/>
              </a:rPr>
              <a:t> 경로를 다음과 같이 등록한다</a:t>
            </a:r>
            <a:r>
              <a:rPr lang="en-US" altLang="ko-KR" dirty="0">
                <a:solidFill>
                  <a:srgbClr val="000000"/>
                </a:solidFill>
                <a:latin typeface="Nanum Gothic"/>
              </a:rPr>
              <a:t>.</a:t>
            </a:r>
          </a:p>
          <a:p>
            <a:r>
              <a:rPr lang="en-US" altLang="ko-KR" dirty="0">
                <a:solidFill>
                  <a:srgbClr val="000000"/>
                </a:solidFill>
                <a:latin typeface="Nanum Gothic"/>
              </a:rPr>
              <a:t>     </a:t>
            </a:r>
            <a:r>
              <a:rPr lang="ko-KR" altLang="en-US" dirty="0">
                <a:solidFill>
                  <a:srgbClr val="000000"/>
                </a:solidFill>
                <a:latin typeface="Nanum Gothic"/>
              </a:rPr>
              <a:t>변수 값 </a:t>
            </a:r>
            <a:r>
              <a:rPr lang="en-US" altLang="ko-KR" dirty="0">
                <a:solidFill>
                  <a:srgbClr val="000000"/>
                </a:solidFill>
                <a:latin typeface="Nanum Gothic"/>
              </a:rPr>
              <a:t>: %MAVEN_HOME%\bin;</a:t>
            </a:r>
          </a:p>
        </p:txBody>
      </p:sp>
      <p:sp>
        <p:nvSpPr>
          <p:cNvPr id="11" name="TextBox 10">
            <a:extLst>
              <a:ext uri="{FF2B5EF4-FFF2-40B4-BE49-F238E27FC236}">
                <a16:creationId xmlns:a16="http://schemas.microsoft.com/office/drawing/2014/main" id="{C283B59C-7AFB-4ACB-961C-0A1933F8744E}"/>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41085633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FE84215-3EA9-431A-8A13-6D4C882AEC89}"/>
              </a:ext>
            </a:extLst>
          </p:cNvPr>
          <p:cNvPicPr>
            <a:picLocks noChangeAspect="1"/>
          </p:cNvPicPr>
          <p:nvPr/>
        </p:nvPicPr>
        <p:blipFill>
          <a:blip r:embed="rId2"/>
          <a:stretch>
            <a:fillRect/>
          </a:stretch>
        </p:blipFill>
        <p:spPr>
          <a:xfrm>
            <a:off x="1128712" y="2888931"/>
            <a:ext cx="9934575" cy="22288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2D3FF39-7953-4847-BE2C-71EDB5D10FA6}"/>
              </a:ext>
            </a:extLst>
          </p:cNvPr>
          <p:cNvSpPr txBox="1"/>
          <p:nvPr/>
        </p:nvSpPr>
        <p:spPr>
          <a:xfrm>
            <a:off x="3059597" y="2194977"/>
            <a:ext cx="5452134" cy="369332"/>
          </a:xfrm>
          <a:prstGeom prst="rect">
            <a:avLst/>
          </a:prstGeom>
          <a:noFill/>
        </p:spPr>
        <p:txBody>
          <a:bodyPr wrap="none" rtlCol="0">
            <a:spAutoFit/>
          </a:bodyPr>
          <a:lstStyle/>
          <a:p>
            <a:r>
              <a:rPr lang="en-US" altLang="ko-KR" dirty="0"/>
              <a:t>CMD </a:t>
            </a:r>
            <a:r>
              <a:rPr lang="ko-KR" altLang="en-US" dirty="0"/>
              <a:t>창에서 </a:t>
            </a:r>
            <a:r>
              <a:rPr lang="en-US" altLang="ko-KR" dirty="0" err="1"/>
              <a:t>mvn</a:t>
            </a:r>
            <a:r>
              <a:rPr lang="en-US" altLang="ko-KR" dirty="0"/>
              <a:t> –version </a:t>
            </a:r>
            <a:r>
              <a:rPr lang="ko-KR" altLang="en-US" dirty="0"/>
              <a:t>로 정상 설치를 확인한다</a:t>
            </a:r>
            <a:r>
              <a:rPr lang="en-US" altLang="ko-KR" dirty="0"/>
              <a:t>.</a:t>
            </a:r>
            <a:endParaRPr lang="ko-KR" altLang="en-US" dirty="0"/>
          </a:p>
        </p:txBody>
      </p:sp>
      <p:sp>
        <p:nvSpPr>
          <p:cNvPr id="4" name="TextBox 3">
            <a:extLst>
              <a:ext uri="{FF2B5EF4-FFF2-40B4-BE49-F238E27FC236}">
                <a16:creationId xmlns:a16="http://schemas.microsoft.com/office/drawing/2014/main" id="{FA91A965-72BD-49DA-A7D3-EE1106B59846}"/>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33458245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151B9D-0B69-4A9D-965E-EE01C38E5F69}"/>
              </a:ext>
            </a:extLst>
          </p:cNvPr>
          <p:cNvPicPr>
            <a:picLocks noChangeAspect="1"/>
          </p:cNvPicPr>
          <p:nvPr/>
        </p:nvPicPr>
        <p:blipFill>
          <a:blip r:embed="rId2"/>
          <a:stretch>
            <a:fillRect/>
          </a:stretch>
        </p:blipFill>
        <p:spPr>
          <a:xfrm>
            <a:off x="616269" y="1225331"/>
            <a:ext cx="4246450" cy="3016280"/>
          </a:xfrm>
          <a:prstGeom prst="rect">
            <a:avLst/>
          </a:prstGeom>
          <a:ln>
            <a:noFill/>
          </a:ln>
          <a:effectLst>
            <a:outerShdw blurRad="292100" dist="139700" dir="2700000" algn="tl" rotWithShape="0">
              <a:srgbClr val="333333">
                <a:alpha val="65000"/>
              </a:srgbClr>
            </a:outerShdw>
          </a:effectLst>
        </p:spPr>
      </p:pic>
      <p:pic>
        <p:nvPicPr>
          <p:cNvPr id="3" name="그림 2">
            <a:extLst>
              <a:ext uri="{FF2B5EF4-FFF2-40B4-BE49-F238E27FC236}">
                <a16:creationId xmlns:a16="http://schemas.microsoft.com/office/drawing/2014/main" id="{361504B2-D7F5-4D9D-A711-7173F790ED4B}"/>
              </a:ext>
            </a:extLst>
          </p:cNvPr>
          <p:cNvPicPr>
            <a:picLocks noChangeAspect="1"/>
          </p:cNvPicPr>
          <p:nvPr/>
        </p:nvPicPr>
        <p:blipFill>
          <a:blip r:embed="rId3"/>
          <a:stretch>
            <a:fillRect/>
          </a:stretch>
        </p:blipFill>
        <p:spPr>
          <a:xfrm>
            <a:off x="5840500" y="1294912"/>
            <a:ext cx="4264194" cy="3039938"/>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6D0505B5-D5A3-4B5C-8055-5AAC3031BDDF}"/>
              </a:ext>
            </a:extLst>
          </p:cNvPr>
          <p:cNvPicPr>
            <a:picLocks noChangeAspect="1"/>
          </p:cNvPicPr>
          <p:nvPr/>
        </p:nvPicPr>
        <p:blipFill>
          <a:blip r:embed="rId4"/>
          <a:stretch>
            <a:fillRect/>
          </a:stretch>
        </p:blipFill>
        <p:spPr>
          <a:xfrm>
            <a:off x="7269849" y="3268074"/>
            <a:ext cx="4654535" cy="32765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6B4401C-063B-4FD3-A8A0-EDA74F4568CB}"/>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36473CA0-1562-4C59-94E8-47D4773A99E5}"/>
              </a:ext>
            </a:extLst>
          </p:cNvPr>
          <p:cNvPicPr>
            <a:picLocks noChangeAspect="1"/>
          </p:cNvPicPr>
          <p:nvPr/>
        </p:nvPicPr>
        <p:blipFill>
          <a:blip r:embed="rId5"/>
          <a:stretch>
            <a:fillRect/>
          </a:stretch>
        </p:blipFill>
        <p:spPr>
          <a:xfrm>
            <a:off x="1332475" y="3374643"/>
            <a:ext cx="5222699" cy="3063369"/>
          </a:xfrm>
          <a:prstGeom prst="rect">
            <a:avLst/>
          </a:prstGeom>
        </p:spPr>
      </p:pic>
    </p:spTree>
    <p:extLst>
      <p:ext uri="{BB962C8B-B14F-4D97-AF65-F5344CB8AC3E}">
        <p14:creationId xmlns:p14="http://schemas.microsoft.com/office/powerpoint/2010/main" val="322978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29B2A74-3A96-4E2B-972F-E9B44BF4E949}"/>
              </a:ext>
            </a:extLst>
          </p:cNvPr>
          <p:cNvSpPr/>
          <p:nvPr/>
        </p:nvSpPr>
        <p:spPr>
          <a:xfrm>
            <a:off x="4675552" y="2567613"/>
            <a:ext cx="6891630"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a:spAutoFit/>
          </a:bodyPr>
          <a:lstStyle/>
          <a:p>
            <a:r>
              <a:rPr lang="en-US" altLang="ko-KR" dirty="0"/>
              <a:t>1.</a:t>
            </a:r>
            <a:r>
              <a:rPr lang="ko-KR" altLang="en-US" dirty="0"/>
              <a:t>아래페이지로 접속해 해당 카프카 버전의 </a:t>
            </a:r>
            <a:r>
              <a:rPr lang="ko-KR" altLang="en-US" dirty="0" err="1"/>
              <a:t>디펜던시를</a:t>
            </a:r>
            <a:r>
              <a:rPr lang="ko-KR" altLang="en-US" dirty="0"/>
              <a:t> 복사한다</a:t>
            </a:r>
            <a:r>
              <a:rPr lang="en-US" altLang="ko-KR" dirty="0"/>
              <a:t>.</a:t>
            </a:r>
          </a:p>
          <a:p>
            <a:r>
              <a:rPr lang="ko-KR" altLang="en-US" dirty="0"/>
              <a:t>   https://mvnrepository.com/artifact/org.apache.kafka</a:t>
            </a:r>
          </a:p>
        </p:txBody>
      </p:sp>
      <p:pic>
        <p:nvPicPr>
          <p:cNvPr id="3" name="그림 2">
            <a:extLst>
              <a:ext uri="{FF2B5EF4-FFF2-40B4-BE49-F238E27FC236}">
                <a16:creationId xmlns:a16="http://schemas.microsoft.com/office/drawing/2014/main" id="{4C5745D1-2D2D-48DB-A6D5-2A3FE8199D4A}"/>
              </a:ext>
            </a:extLst>
          </p:cNvPr>
          <p:cNvPicPr>
            <a:picLocks noChangeAspect="1"/>
          </p:cNvPicPr>
          <p:nvPr/>
        </p:nvPicPr>
        <p:blipFill>
          <a:blip r:embed="rId2"/>
          <a:stretch>
            <a:fillRect/>
          </a:stretch>
        </p:blipFill>
        <p:spPr>
          <a:xfrm>
            <a:off x="196416" y="1227669"/>
            <a:ext cx="4183984" cy="226327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AA94899-DF8E-42C3-88ED-4C8D21C9AA31}"/>
              </a:ext>
            </a:extLst>
          </p:cNvPr>
          <p:cNvSpPr txBox="1"/>
          <p:nvPr/>
        </p:nvSpPr>
        <p:spPr>
          <a:xfrm>
            <a:off x="4675552" y="5572310"/>
            <a:ext cx="7212616"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rtlCol="0">
            <a:spAutoFit/>
          </a:bodyPr>
          <a:lstStyle/>
          <a:p>
            <a:r>
              <a:rPr lang="en-US" altLang="ko-KR" dirty="0"/>
              <a:t>2. Apache </a:t>
            </a:r>
            <a:r>
              <a:rPr lang="en-US" altLang="ko-KR" dirty="0" err="1"/>
              <a:t>kafka</a:t>
            </a:r>
            <a:r>
              <a:rPr lang="ko-KR" altLang="en-US" dirty="0"/>
              <a:t>의 </a:t>
            </a:r>
            <a:r>
              <a:rPr lang="en-US" altLang="ko-KR" dirty="0"/>
              <a:t>Dependency</a:t>
            </a:r>
            <a:r>
              <a:rPr lang="ko-KR" altLang="en-US" dirty="0"/>
              <a:t>를 복사하고</a:t>
            </a:r>
            <a:endParaRPr lang="en-US" altLang="ko-KR" dirty="0"/>
          </a:p>
          <a:p>
            <a:r>
              <a:rPr lang="en-US" altLang="ko-KR" dirty="0"/>
              <a:t>    Maven Project</a:t>
            </a:r>
            <a:r>
              <a:rPr lang="ko-KR" altLang="en-US" dirty="0"/>
              <a:t>로 생성한 </a:t>
            </a:r>
            <a:r>
              <a:rPr lang="en-US" altLang="ko-KR" dirty="0"/>
              <a:t>Eclipse </a:t>
            </a:r>
            <a:r>
              <a:rPr lang="ko-KR" altLang="en-US" dirty="0"/>
              <a:t>프로젝트의 </a:t>
            </a:r>
            <a:r>
              <a:rPr lang="en-US" altLang="ko-KR" dirty="0"/>
              <a:t>pom.xml</a:t>
            </a:r>
            <a:r>
              <a:rPr lang="ko-KR" altLang="en-US" dirty="0"/>
              <a:t>에 추가한다</a:t>
            </a:r>
            <a:r>
              <a:rPr lang="en-US" altLang="ko-KR" dirty="0"/>
              <a:t>.</a:t>
            </a:r>
            <a:endParaRPr lang="ko-KR" altLang="en-US" dirty="0"/>
          </a:p>
        </p:txBody>
      </p:sp>
      <p:sp>
        <p:nvSpPr>
          <p:cNvPr id="7" name="TextBox 6">
            <a:extLst>
              <a:ext uri="{FF2B5EF4-FFF2-40B4-BE49-F238E27FC236}">
                <a16:creationId xmlns:a16="http://schemas.microsoft.com/office/drawing/2014/main" id="{26A9365B-C97F-49EA-BFE0-80DC4556C6CE}"/>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10" name="그림 9">
            <a:extLst>
              <a:ext uri="{FF2B5EF4-FFF2-40B4-BE49-F238E27FC236}">
                <a16:creationId xmlns:a16="http://schemas.microsoft.com/office/drawing/2014/main" id="{CDAFEEBD-C53F-494C-B624-276ACBB45220}"/>
              </a:ext>
            </a:extLst>
          </p:cNvPr>
          <p:cNvPicPr>
            <a:picLocks noChangeAspect="1"/>
          </p:cNvPicPr>
          <p:nvPr/>
        </p:nvPicPr>
        <p:blipFill>
          <a:blip r:embed="rId3"/>
          <a:stretch>
            <a:fillRect/>
          </a:stretch>
        </p:blipFill>
        <p:spPr>
          <a:xfrm>
            <a:off x="886940" y="2832369"/>
            <a:ext cx="3788612" cy="3765835"/>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B5959231-E067-453D-82F0-D605D4674682}"/>
              </a:ext>
            </a:extLst>
          </p:cNvPr>
          <p:cNvSpPr/>
          <p:nvPr/>
        </p:nvSpPr>
        <p:spPr>
          <a:xfrm>
            <a:off x="1049867" y="5630331"/>
            <a:ext cx="3625685" cy="106398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99982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E5FF290-5600-4E36-802F-B6E602FAFEED}"/>
              </a:ext>
            </a:extLst>
          </p:cNvPr>
          <p:cNvSpPr/>
          <p:nvPr/>
        </p:nvSpPr>
        <p:spPr>
          <a:xfrm>
            <a:off x="3786342" y="1398050"/>
            <a:ext cx="4805464" cy="5077838"/>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a:t>
            </a:r>
            <a:r>
              <a:rPr lang="en-US" altLang="ko-KR" dirty="0" err="1">
                <a:solidFill>
                  <a:schemeClr val="tx1"/>
                </a:solidFill>
              </a:rPr>
              <a:t>org.apache.kafka</a:t>
            </a:r>
            <a:r>
              <a:rPr lang="en-US" altLang="ko-KR" dirty="0">
                <a:solidFill>
                  <a:schemeClr val="tx1"/>
                </a:solidFill>
              </a:rPr>
              <a:t>&lt;/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&gt;kafka_2.13&lt;/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&lt;version&gt;3.4.0&lt;/version&gt;</a:t>
            </a:r>
          </a:p>
          <a:p>
            <a:r>
              <a:rPr lang="en-US" altLang="ko-KR" dirty="0">
                <a:solidFill>
                  <a:schemeClr val="tx1"/>
                </a:solidFill>
              </a:rPr>
              <a:t>&lt;/dependency&gt;</a:t>
            </a:r>
          </a:p>
          <a:p>
            <a:endParaRPr lang="en-US" altLang="ko-KR" dirty="0">
              <a:solidFill>
                <a:schemeClr val="tx1"/>
              </a:solidFill>
            </a:endParaRPr>
          </a:p>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&gt;slf4j-api&lt;/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&lt;version&gt;1.7.5&lt;/version&gt;</a:t>
            </a:r>
          </a:p>
          <a:p>
            <a:r>
              <a:rPr lang="en-US" altLang="ko-KR" dirty="0">
                <a:solidFill>
                  <a:schemeClr val="tx1"/>
                </a:solidFill>
              </a:rPr>
              <a:t> &lt;/dependency&gt;</a:t>
            </a:r>
          </a:p>
          <a:p>
            <a:endParaRPr lang="en-US" altLang="ko-KR" dirty="0">
              <a:solidFill>
                <a:schemeClr val="tx1"/>
              </a:solidFill>
            </a:endParaRPr>
          </a:p>
          <a:p>
            <a:r>
              <a:rPr lang="en-US" altLang="ko-KR" dirty="0">
                <a:solidFill>
                  <a:schemeClr val="tx1"/>
                </a:solidFill>
              </a:rPr>
              <a:t> &lt;dependency&gt;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&gt;slf4j-simple&lt;/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&lt;version&gt;1.6.4&lt;/version&gt;</a:t>
            </a:r>
          </a:p>
          <a:p>
            <a:r>
              <a:rPr lang="en-US" altLang="ko-KR" dirty="0">
                <a:solidFill>
                  <a:schemeClr val="tx1"/>
                </a:solidFill>
              </a:rPr>
              <a:t> &lt;/dependency&gt;</a:t>
            </a:r>
            <a:endParaRPr lang="ko-KR" altLang="en-US" dirty="0">
              <a:solidFill>
                <a:schemeClr val="tx1"/>
              </a:solidFill>
            </a:endParaRPr>
          </a:p>
        </p:txBody>
      </p:sp>
      <p:sp>
        <p:nvSpPr>
          <p:cNvPr id="6" name="TextBox 5">
            <a:extLst>
              <a:ext uri="{FF2B5EF4-FFF2-40B4-BE49-F238E27FC236}">
                <a16:creationId xmlns:a16="http://schemas.microsoft.com/office/drawing/2014/main" id="{B4AEDB99-E593-4B06-8927-97B54DA7E8F4}"/>
              </a:ext>
            </a:extLst>
          </p:cNvPr>
          <p:cNvSpPr txBox="1"/>
          <p:nvPr/>
        </p:nvSpPr>
        <p:spPr>
          <a:xfrm>
            <a:off x="124178" y="313418"/>
            <a:ext cx="4016421" cy="584775"/>
          </a:xfrm>
          <a:prstGeom prst="rect">
            <a:avLst/>
          </a:prstGeom>
          <a:noFill/>
        </p:spPr>
        <p:txBody>
          <a:bodyPr wrap="none" rtlCol="0">
            <a:spAutoFit/>
          </a:bodyPr>
          <a:lstStyle/>
          <a:p>
            <a:r>
              <a:rPr lang="en-US" altLang="ko-KR" sz="3200" dirty="0">
                <a:solidFill>
                  <a:schemeClr val="accent2"/>
                </a:solidFill>
                <a:latin typeface="+mj-ea"/>
                <a:ea typeface="+mj-ea"/>
              </a:rPr>
              <a:t>Spring Project Setup</a:t>
            </a:r>
            <a:endParaRPr lang="ko-KR" altLang="en-US" sz="3200" dirty="0">
              <a:solidFill>
                <a:schemeClr val="accent2"/>
              </a:solidFill>
              <a:latin typeface="+mj-ea"/>
              <a:ea typeface="+mj-ea"/>
            </a:endParaRPr>
          </a:p>
        </p:txBody>
      </p:sp>
      <p:sp>
        <p:nvSpPr>
          <p:cNvPr id="3" name="TextBox 2">
            <a:extLst>
              <a:ext uri="{FF2B5EF4-FFF2-40B4-BE49-F238E27FC236}">
                <a16:creationId xmlns:a16="http://schemas.microsoft.com/office/drawing/2014/main" id="{B0AE0D26-BA72-4289-A778-060EF45FDC8F}"/>
              </a:ext>
            </a:extLst>
          </p:cNvPr>
          <p:cNvSpPr txBox="1"/>
          <p:nvPr/>
        </p:nvSpPr>
        <p:spPr>
          <a:xfrm>
            <a:off x="4471937" y="1213384"/>
            <a:ext cx="343427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Pom.xml</a:t>
            </a:r>
            <a:r>
              <a:rPr lang="ko-KR" altLang="en-US" dirty="0"/>
              <a:t>에 </a:t>
            </a:r>
            <a:r>
              <a:rPr lang="en-US" altLang="ko-KR" dirty="0"/>
              <a:t>Dependency</a:t>
            </a:r>
            <a:r>
              <a:rPr lang="ko-KR" altLang="en-US" dirty="0"/>
              <a:t> 추가 </a:t>
            </a:r>
            <a:endParaRPr lang="en-US" altLang="ko-KR" dirty="0"/>
          </a:p>
        </p:txBody>
      </p:sp>
    </p:spTree>
    <p:extLst>
      <p:ext uri="{BB962C8B-B14F-4D97-AF65-F5344CB8AC3E}">
        <p14:creationId xmlns:p14="http://schemas.microsoft.com/office/powerpoint/2010/main" val="7986909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D5F41D7-4508-46BB-9BAF-25C2127BFF7C}"/>
              </a:ext>
            </a:extLst>
          </p:cNvPr>
          <p:cNvPicPr>
            <a:picLocks noChangeAspect="1"/>
          </p:cNvPicPr>
          <p:nvPr/>
        </p:nvPicPr>
        <p:blipFill>
          <a:blip r:embed="rId2"/>
          <a:stretch>
            <a:fillRect/>
          </a:stretch>
        </p:blipFill>
        <p:spPr>
          <a:xfrm>
            <a:off x="2925401" y="1140178"/>
            <a:ext cx="6341197" cy="527755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5FCAF33-2F46-4B91-A5E4-B4C062410950}"/>
              </a:ext>
            </a:extLst>
          </p:cNvPr>
          <p:cNvSpPr txBox="1"/>
          <p:nvPr/>
        </p:nvSpPr>
        <p:spPr>
          <a:xfrm>
            <a:off x="124178" y="313418"/>
            <a:ext cx="2190023" cy="584775"/>
          </a:xfrm>
          <a:prstGeom prst="rect">
            <a:avLst/>
          </a:prstGeom>
          <a:noFill/>
        </p:spPr>
        <p:txBody>
          <a:bodyPr wrap="none" rtlCol="0">
            <a:spAutoFit/>
          </a:bodyPr>
          <a:lstStyle/>
          <a:p>
            <a:r>
              <a:rPr lang="en-US" altLang="ko-KR" sz="3200" dirty="0">
                <a:solidFill>
                  <a:schemeClr val="accent2"/>
                </a:solidFill>
                <a:latin typeface="+mj-ea"/>
                <a:ea typeface="+mj-ea"/>
              </a:rPr>
              <a:t>Hosts </a:t>
            </a:r>
            <a:r>
              <a:rPr lang="ko-KR" altLang="en-US" sz="3200" dirty="0">
                <a:solidFill>
                  <a:schemeClr val="accent2"/>
                </a:solidFill>
                <a:latin typeface="+mj-ea"/>
                <a:ea typeface="+mj-ea"/>
              </a:rPr>
              <a:t>수정</a:t>
            </a:r>
          </a:p>
        </p:txBody>
      </p:sp>
    </p:spTree>
    <p:extLst>
      <p:ext uri="{BB962C8B-B14F-4D97-AF65-F5344CB8AC3E}">
        <p14:creationId xmlns:p14="http://schemas.microsoft.com/office/powerpoint/2010/main" val="8828987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300B-596E-442A-ADFF-CC417FFDE57F}"/>
              </a:ext>
            </a:extLst>
          </p:cNvPr>
          <p:cNvSpPr txBox="1"/>
          <p:nvPr/>
        </p:nvSpPr>
        <p:spPr>
          <a:xfrm>
            <a:off x="0" y="144085"/>
            <a:ext cx="2964851" cy="584775"/>
          </a:xfrm>
          <a:prstGeom prst="rect">
            <a:avLst/>
          </a:prstGeom>
          <a:noFill/>
        </p:spPr>
        <p:txBody>
          <a:bodyPr wrap="none" rtlCol="0">
            <a:spAutoFit/>
          </a:bodyPr>
          <a:lstStyle/>
          <a:p>
            <a:r>
              <a:rPr lang="en-US" altLang="ko-KR" sz="3200" dirty="0">
                <a:solidFill>
                  <a:schemeClr val="accent2"/>
                </a:solidFill>
                <a:latin typeface="+mj-ea"/>
                <a:ea typeface="+mj-ea"/>
              </a:rPr>
              <a:t>Producer Code</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0F532F0F-424A-4FD6-AD67-0EF40F64641C}"/>
              </a:ext>
            </a:extLst>
          </p:cNvPr>
          <p:cNvPicPr>
            <a:picLocks noChangeAspect="1"/>
          </p:cNvPicPr>
          <p:nvPr/>
        </p:nvPicPr>
        <p:blipFill>
          <a:blip r:embed="rId3"/>
          <a:stretch>
            <a:fillRect/>
          </a:stretch>
        </p:blipFill>
        <p:spPr>
          <a:xfrm>
            <a:off x="1875099" y="728860"/>
            <a:ext cx="9096628" cy="57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53994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61D868-2609-45B3-BF6F-59ECA34277F4}"/>
              </a:ext>
            </a:extLst>
          </p:cNvPr>
          <p:cNvSpPr txBox="1"/>
          <p:nvPr/>
        </p:nvSpPr>
        <p:spPr>
          <a:xfrm>
            <a:off x="0" y="144085"/>
            <a:ext cx="3187091" cy="584775"/>
          </a:xfrm>
          <a:prstGeom prst="rect">
            <a:avLst/>
          </a:prstGeom>
          <a:noFill/>
        </p:spPr>
        <p:txBody>
          <a:bodyPr wrap="none" rtlCol="0">
            <a:spAutoFit/>
          </a:bodyPr>
          <a:lstStyle/>
          <a:p>
            <a:r>
              <a:rPr lang="en-US" altLang="ko-KR" sz="3200" dirty="0">
                <a:solidFill>
                  <a:schemeClr val="accent2"/>
                </a:solidFill>
                <a:latin typeface="+mj-ea"/>
                <a:ea typeface="+mj-ea"/>
              </a:rPr>
              <a:t>Consumer Code</a:t>
            </a:r>
            <a:endParaRPr lang="ko-KR" altLang="en-US" sz="3200" dirty="0">
              <a:solidFill>
                <a:schemeClr val="accent2"/>
              </a:solidFill>
              <a:latin typeface="+mj-ea"/>
              <a:ea typeface="+mj-ea"/>
            </a:endParaRPr>
          </a:p>
        </p:txBody>
      </p:sp>
      <p:pic>
        <p:nvPicPr>
          <p:cNvPr id="5" name="그림 4">
            <a:extLst>
              <a:ext uri="{FF2B5EF4-FFF2-40B4-BE49-F238E27FC236}">
                <a16:creationId xmlns:a16="http://schemas.microsoft.com/office/drawing/2014/main" id="{423E4527-DAA9-4488-B47E-D5ACDF9EDAB3}"/>
              </a:ext>
            </a:extLst>
          </p:cNvPr>
          <p:cNvPicPr>
            <a:picLocks noChangeAspect="1"/>
          </p:cNvPicPr>
          <p:nvPr/>
        </p:nvPicPr>
        <p:blipFill>
          <a:blip r:embed="rId3"/>
          <a:stretch>
            <a:fillRect/>
          </a:stretch>
        </p:blipFill>
        <p:spPr>
          <a:xfrm>
            <a:off x="1343377" y="941768"/>
            <a:ext cx="9134651" cy="5326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609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85340-5A9B-E0AC-2618-27F792B52AB8}"/>
              </a:ext>
            </a:extLst>
          </p:cNvPr>
          <p:cNvSpPr>
            <a:spLocks noGrp="1"/>
          </p:cNvSpPr>
          <p:nvPr/>
        </p:nvSpPr>
        <p:spPr>
          <a:xfrm>
            <a:off x="121309" y="2288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2">
            <a:extLst>
              <a:ext uri="{FF2B5EF4-FFF2-40B4-BE49-F238E27FC236}">
                <a16:creationId xmlns:a16="http://schemas.microsoft.com/office/drawing/2014/main" id="{5067E568-1317-D822-DFD7-DCF405344333}"/>
              </a:ext>
            </a:extLst>
          </p:cNvPr>
          <p:cNvSpPr>
            <a:spLocks noGrp="1"/>
          </p:cNvSpPr>
          <p:nvPr/>
        </p:nvSpPr>
        <p:spPr>
          <a:xfrm>
            <a:off x="773872" y="1342665"/>
            <a:ext cx="8596668"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ko-KR" altLang="en-US" dirty="0">
                <a:latin typeface="+mj-ea"/>
                <a:ea typeface="+mj-ea"/>
              </a:rPr>
              <a:t>윈도우 내에서 구동되는 프로그램이지만 해당 프로그램 실행 영역이</a:t>
            </a:r>
            <a:br>
              <a:rPr lang="en-US" altLang="ko-KR" dirty="0">
                <a:latin typeface="+mj-ea"/>
                <a:ea typeface="+mj-ea"/>
              </a:rPr>
            </a:br>
            <a:r>
              <a:rPr lang="ko-KR" altLang="en-US" dirty="0">
                <a:latin typeface="+mj-ea"/>
                <a:ea typeface="+mj-ea"/>
              </a:rPr>
              <a:t>마치 가상의 컴퓨터가 하나 더 구동되는 것과 같은 역할을 해주는 프로그램</a:t>
            </a:r>
          </a:p>
        </p:txBody>
      </p:sp>
      <p:pic>
        <p:nvPicPr>
          <p:cNvPr id="7" name="그림 6">
            <a:extLst>
              <a:ext uri="{FF2B5EF4-FFF2-40B4-BE49-F238E27FC236}">
                <a16:creationId xmlns:a16="http://schemas.microsoft.com/office/drawing/2014/main" id="{A8445824-3149-472F-2211-92BDC3449CCA}"/>
              </a:ext>
            </a:extLst>
          </p:cNvPr>
          <p:cNvPicPr>
            <a:picLocks noChangeAspect="1"/>
          </p:cNvPicPr>
          <p:nvPr/>
        </p:nvPicPr>
        <p:blipFill>
          <a:blip r:embed="rId2"/>
          <a:stretch>
            <a:fillRect/>
          </a:stretch>
        </p:blipFill>
        <p:spPr>
          <a:xfrm>
            <a:off x="1078709" y="2317803"/>
            <a:ext cx="4306066" cy="248061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2180A789-4CED-4C72-9844-D09BA58731D0}"/>
              </a:ext>
            </a:extLst>
          </p:cNvPr>
          <p:cNvPicPr>
            <a:picLocks noChangeAspect="1"/>
          </p:cNvPicPr>
          <p:nvPr/>
        </p:nvPicPr>
        <p:blipFill>
          <a:blip r:embed="rId3"/>
          <a:stretch>
            <a:fillRect/>
          </a:stretch>
        </p:blipFill>
        <p:spPr>
          <a:xfrm>
            <a:off x="7657193" y="4659086"/>
            <a:ext cx="4361860" cy="2102167"/>
          </a:xfrm>
          <a:prstGeom prst="rect">
            <a:avLst/>
          </a:prstGeom>
        </p:spPr>
      </p:pic>
      <p:sp>
        <p:nvSpPr>
          <p:cNvPr id="9" name="TextBox 8">
            <a:extLst>
              <a:ext uri="{FF2B5EF4-FFF2-40B4-BE49-F238E27FC236}">
                <a16:creationId xmlns:a16="http://schemas.microsoft.com/office/drawing/2014/main" id="{B3FEC46C-17BA-2DE3-5296-209296F13EC8}"/>
              </a:ext>
            </a:extLst>
          </p:cNvPr>
          <p:cNvSpPr txBox="1"/>
          <p:nvPr/>
        </p:nvSpPr>
        <p:spPr>
          <a:xfrm>
            <a:off x="7657193" y="4320532"/>
            <a:ext cx="2148217" cy="33855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b="1" dirty="0"/>
              <a:t>[</a:t>
            </a:r>
            <a:r>
              <a:rPr lang="ko-KR" altLang="en-US" sz="1600" b="1" dirty="0"/>
              <a:t>참고</a:t>
            </a:r>
            <a:r>
              <a:rPr lang="en-US" altLang="ko-KR" sz="1600" b="1" dirty="0"/>
              <a:t>] Version &gt; 7.0 </a:t>
            </a:r>
            <a:endParaRPr lang="ko-KR" altLang="en-US" sz="1600" b="1" dirty="0"/>
          </a:p>
        </p:txBody>
      </p:sp>
      <p:sp>
        <p:nvSpPr>
          <p:cNvPr id="10" name="직사각형 9">
            <a:extLst>
              <a:ext uri="{FF2B5EF4-FFF2-40B4-BE49-F238E27FC236}">
                <a16:creationId xmlns:a16="http://schemas.microsoft.com/office/drawing/2014/main" id="{2E434604-A5CE-43D4-8179-E1593A698F1F}"/>
              </a:ext>
            </a:extLst>
          </p:cNvPr>
          <p:cNvSpPr/>
          <p:nvPr/>
        </p:nvSpPr>
        <p:spPr>
          <a:xfrm>
            <a:off x="8717977" y="6078583"/>
            <a:ext cx="1349132" cy="258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236038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CDF1D36E-355B-434B-8E12-D9E6B7BEDDD0}"/>
              </a:ext>
            </a:extLst>
          </p:cNvPr>
          <p:cNvSpPr/>
          <p:nvPr/>
        </p:nvSpPr>
        <p:spPr>
          <a:xfrm>
            <a:off x="7169696" y="4408116"/>
            <a:ext cx="4920704" cy="2449884"/>
          </a:xfrm>
          <a:prstGeom prst="rect">
            <a:avLst/>
          </a:prstGeom>
          <a:solidFill>
            <a:srgbClr val="626DD1">
              <a:alpha val="24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A93D863-B2CA-486C-AF49-7CEB81877C7B}"/>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grpSp>
        <p:nvGrpSpPr>
          <p:cNvPr id="28" name="그룹 27">
            <a:extLst>
              <a:ext uri="{FF2B5EF4-FFF2-40B4-BE49-F238E27FC236}">
                <a16:creationId xmlns:a16="http://schemas.microsoft.com/office/drawing/2014/main" id="{FCF24AAB-E140-4460-A8DD-40ABE4C4FE36}"/>
              </a:ext>
            </a:extLst>
          </p:cNvPr>
          <p:cNvGrpSpPr/>
          <p:nvPr/>
        </p:nvGrpSpPr>
        <p:grpSpPr>
          <a:xfrm>
            <a:off x="300669" y="860625"/>
            <a:ext cx="6192778" cy="5738990"/>
            <a:chOff x="940118" y="728858"/>
            <a:chExt cx="6192778" cy="5738990"/>
          </a:xfrm>
        </p:grpSpPr>
        <p:pic>
          <p:nvPicPr>
            <p:cNvPr id="5" name="그림 4">
              <a:extLst>
                <a:ext uri="{FF2B5EF4-FFF2-40B4-BE49-F238E27FC236}">
                  <a16:creationId xmlns:a16="http://schemas.microsoft.com/office/drawing/2014/main" id="{BB1C5A30-EF89-4215-8175-C51586CBB220}"/>
                </a:ext>
              </a:extLst>
            </p:cNvPr>
            <p:cNvPicPr>
              <a:picLocks noChangeAspect="1"/>
            </p:cNvPicPr>
            <p:nvPr/>
          </p:nvPicPr>
          <p:blipFill>
            <a:blip r:embed="rId3"/>
            <a:stretch>
              <a:fillRect/>
            </a:stretch>
          </p:blipFill>
          <p:spPr>
            <a:xfrm>
              <a:off x="1029982" y="728859"/>
              <a:ext cx="5895657" cy="5738989"/>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547932FE-4ADB-4753-88D2-42F94B45CEB6}"/>
                </a:ext>
              </a:extLst>
            </p:cNvPr>
            <p:cNvSpPr/>
            <p:nvPr/>
          </p:nvSpPr>
          <p:spPr>
            <a:xfrm>
              <a:off x="947464" y="925688"/>
              <a:ext cx="6185432" cy="20545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67ABAA3-7E24-4A86-A4C4-6B896DB821A5}"/>
                </a:ext>
              </a:extLst>
            </p:cNvPr>
            <p:cNvSpPr/>
            <p:nvPr/>
          </p:nvSpPr>
          <p:spPr>
            <a:xfrm>
              <a:off x="940118" y="3177094"/>
              <a:ext cx="6185432" cy="32907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F2C261A-4757-45D5-9E96-5E0B08D1F116}"/>
                </a:ext>
              </a:extLst>
            </p:cNvPr>
            <p:cNvSpPr txBox="1"/>
            <p:nvPr/>
          </p:nvSpPr>
          <p:spPr>
            <a:xfrm>
              <a:off x="4471867" y="728858"/>
              <a:ext cx="1175771"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a:t>
              </a:r>
            </a:p>
          </p:txBody>
        </p:sp>
        <p:sp>
          <p:nvSpPr>
            <p:cNvPr id="13" name="TextBox 12">
              <a:extLst>
                <a:ext uri="{FF2B5EF4-FFF2-40B4-BE49-F238E27FC236}">
                  <a16:creationId xmlns:a16="http://schemas.microsoft.com/office/drawing/2014/main" id="{CD856ADB-C848-41EB-9FB9-C4EDC398A9C7}"/>
                </a:ext>
              </a:extLst>
            </p:cNvPr>
            <p:cNvSpPr txBox="1"/>
            <p:nvPr/>
          </p:nvSpPr>
          <p:spPr>
            <a:xfrm>
              <a:off x="4635556" y="3059667"/>
              <a:ext cx="129554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a:t>
              </a:r>
            </a:p>
          </p:txBody>
        </p:sp>
      </p:grpSp>
      <p:pic>
        <p:nvPicPr>
          <p:cNvPr id="17" name="그림 16">
            <a:extLst>
              <a:ext uri="{FF2B5EF4-FFF2-40B4-BE49-F238E27FC236}">
                <a16:creationId xmlns:a16="http://schemas.microsoft.com/office/drawing/2014/main" id="{1A03AB0D-5256-49AA-8050-FDF66F28A1BE}"/>
              </a:ext>
            </a:extLst>
          </p:cNvPr>
          <p:cNvPicPr>
            <a:picLocks noChangeAspect="1"/>
          </p:cNvPicPr>
          <p:nvPr/>
        </p:nvPicPr>
        <p:blipFill>
          <a:blip r:embed="rId4"/>
          <a:stretch>
            <a:fillRect/>
          </a:stretch>
        </p:blipFill>
        <p:spPr>
          <a:xfrm>
            <a:off x="7248606" y="5342315"/>
            <a:ext cx="2286000" cy="1257300"/>
          </a:xfrm>
          <a:prstGeom prst="rect">
            <a:avLst/>
          </a:prstGeom>
        </p:spPr>
      </p:pic>
      <p:grpSp>
        <p:nvGrpSpPr>
          <p:cNvPr id="24" name="그룹 23">
            <a:extLst>
              <a:ext uri="{FF2B5EF4-FFF2-40B4-BE49-F238E27FC236}">
                <a16:creationId xmlns:a16="http://schemas.microsoft.com/office/drawing/2014/main" id="{3D832B8E-90CF-4536-BE4A-67D85955FF64}"/>
              </a:ext>
            </a:extLst>
          </p:cNvPr>
          <p:cNvGrpSpPr/>
          <p:nvPr/>
        </p:nvGrpSpPr>
        <p:grpSpPr>
          <a:xfrm>
            <a:off x="9948333" y="4948669"/>
            <a:ext cx="2057400" cy="1765246"/>
            <a:chOff x="414867" y="2838482"/>
            <a:chExt cx="2057400" cy="1765246"/>
          </a:xfrm>
          <a:effectLst>
            <a:outerShdw blurRad="63500" sx="102000" sy="102000" algn="ctr" rotWithShape="0">
              <a:prstClr val="black">
                <a:alpha val="40000"/>
              </a:prstClr>
            </a:outerShdw>
          </a:effectLst>
        </p:grpSpPr>
        <p:pic>
          <p:nvPicPr>
            <p:cNvPr id="19" name="그림 18">
              <a:extLst>
                <a:ext uri="{FF2B5EF4-FFF2-40B4-BE49-F238E27FC236}">
                  <a16:creationId xmlns:a16="http://schemas.microsoft.com/office/drawing/2014/main" id="{28F60AAC-E6E0-4980-950A-38DAE1DC62E6}"/>
                </a:ext>
              </a:extLst>
            </p:cNvPr>
            <p:cNvPicPr>
              <a:picLocks noChangeAspect="1"/>
            </p:cNvPicPr>
            <p:nvPr/>
          </p:nvPicPr>
          <p:blipFill>
            <a:blip r:embed="rId5"/>
            <a:stretch>
              <a:fillRect/>
            </a:stretch>
          </p:blipFill>
          <p:spPr>
            <a:xfrm>
              <a:off x="414867" y="2870884"/>
              <a:ext cx="1257300" cy="266700"/>
            </a:xfrm>
            <a:prstGeom prst="rect">
              <a:avLst/>
            </a:prstGeom>
          </p:spPr>
        </p:pic>
        <p:pic>
          <p:nvPicPr>
            <p:cNvPr id="21" name="그림 20">
              <a:extLst>
                <a:ext uri="{FF2B5EF4-FFF2-40B4-BE49-F238E27FC236}">
                  <a16:creationId xmlns:a16="http://schemas.microsoft.com/office/drawing/2014/main" id="{070C29D5-AB49-40F7-975D-11C46EAD9A70}"/>
                </a:ext>
              </a:extLst>
            </p:cNvPr>
            <p:cNvPicPr>
              <a:picLocks noChangeAspect="1"/>
            </p:cNvPicPr>
            <p:nvPr/>
          </p:nvPicPr>
          <p:blipFill>
            <a:blip r:embed="rId6"/>
            <a:stretch>
              <a:fillRect/>
            </a:stretch>
          </p:blipFill>
          <p:spPr>
            <a:xfrm>
              <a:off x="414867" y="3117828"/>
              <a:ext cx="2057400" cy="1485900"/>
            </a:xfrm>
            <a:prstGeom prst="rect">
              <a:avLst/>
            </a:prstGeom>
          </p:spPr>
        </p:pic>
        <p:sp>
          <p:nvSpPr>
            <p:cNvPr id="22" name="직사각형 21">
              <a:extLst>
                <a:ext uri="{FF2B5EF4-FFF2-40B4-BE49-F238E27FC236}">
                  <a16:creationId xmlns:a16="http://schemas.microsoft.com/office/drawing/2014/main" id="{2201FC64-7880-43E7-8835-E80660EE9EF2}"/>
                </a:ext>
              </a:extLst>
            </p:cNvPr>
            <p:cNvSpPr/>
            <p:nvPr/>
          </p:nvSpPr>
          <p:spPr>
            <a:xfrm>
              <a:off x="943129" y="2838482"/>
              <a:ext cx="386138" cy="33150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E091670-3345-4450-8700-6D168375254D}"/>
                </a:ext>
              </a:extLst>
            </p:cNvPr>
            <p:cNvSpPr/>
            <p:nvPr/>
          </p:nvSpPr>
          <p:spPr>
            <a:xfrm>
              <a:off x="485928" y="3151803"/>
              <a:ext cx="1873449" cy="145192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화살표: 오른쪽 24">
            <a:extLst>
              <a:ext uri="{FF2B5EF4-FFF2-40B4-BE49-F238E27FC236}">
                <a16:creationId xmlns:a16="http://schemas.microsoft.com/office/drawing/2014/main" id="{865F734E-DC67-47A2-8BD8-31EF353B6712}"/>
              </a:ext>
            </a:extLst>
          </p:cNvPr>
          <p:cNvSpPr/>
          <p:nvPr/>
        </p:nvSpPr>
        <p:spPr>
          <a:xfrm>
            <a:off x="9625366" y="5945928"/>
            <a:ext cx="322967" cy="416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A9F0CCB8-53E7-4343-8A6A-1FA9A5B38AAF}"/>
              </a:ext>
            </a:extLst>
          </p:cNvPr>
          <p:cNvSpPr txBox="1"/>
          <p:nvPr/>
        </p:nvSpPr>
        <p:spPr>
          <a:xfrm>
            <a:off x="7169696" y="4408116"/>
            <a:ext cx="4740465" cy="646331"/>
          </a:xfrm>
          <a:prstGeom prst="rect">
            <a:avLst/>
          </a:prstGeom>
          <a:noFill/>
        </p:spPr>
        <p:txBody>
          <a:bodyPr wrap="none" rtlCol="0">
            <a:spAutoFit/>
          </a:bodyPr>
          <a:lstStyle/>
          <a:p>
            <a:r>
              <a:rPr lang="en-US" altLang="ko-KR" dirty="0">
                <a:latin typeface="+mj-ea"/>
                <a:ea typeface="+mj-ea"/>
              </a:rPr>
              <a:t>[Tip] eclipse</a:t>
            </a:r>
            <a:r>
              <a:rPr lang="ko-KR" altLang="en-US" dirty="0">
                <a:latin typeface="+mj-ea"/>
                <a:ea typeface="+mj-ea"/>
              </a:rPr>
              <a:t>에서 두 개 이상의 어플리케이션</a:t>
            </a:r>
            <a:endParaRPr lang="en-US" altLang="ko-KR" dirty="0">
              <a:latin typeface="+mj-ea"/>
              <a:ea typeface="+mj-ea"/>
            </a:endParaRPr>
          </a:p>
          <a:p>
            <a:r>
              <a:rPr lang="ko-KR" altLang="en-US" dirty="0">
                <a:latin typeface="+mj-ea"/>
                <a:ea typeface="+mj-ea"/>
              </a:rPr>
              <a:t>결과 로그를 확인할 때</a:t>
            </a:r>
          </a:p>
        </p:txBody>
      </p:sp>
    </p:spTree>
    <p:extLst>
      <p:ext uri="{BB962C8B-B14F-4D97-AF65-F5344CB8AC3E}">
        <p14:creationId xmlns:p14="http://schemas.microsoft.com/office/powerpoint/2010/main" val="36130242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A8F00-D79E-4560-82A9-B2AFADE6AB78}"/>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pic>
        <p:nvPicPr>
          <p:cNvPr id="4" name="그림 3">
            <a:extLst>
              <a:ext uri="{FF2B5EF4-FFF2-40B4-BE49-F238E27FC236}">
                <a16:creationId xmlns:a16="http://schemas.microsoft.com/office/drawing/2014/main" id="{A44A81BF-6C98-42D7-9D94-2ABD62639B1C}"/>
              </a:ext>
            </a:extLst>
          </p:cNvPr>
          <p:cNvPicPr>
            <a:picLocks noChangeAspect="1"/>
          </p:cNvPicPr>
          <p:nvPr/>
        </p:nvPicPr>
        <p:blipFill>
          <a:blip r:embed="rId2"/>
          <a:stretch>
            <a:fillRect/>
          </a:stretch>
        </p:blipFill>
        <p:spPr>
          <a:xfrm>
            <a:off x="1314274" y="1514475"/>
            <a:ext cx="3876675" cy="40386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91FF4BA6-F665-4CC5-9F04-5B58C69FD939}"/>
              </a:ext>
            </a:extLst>
          </p:cNvPr>
          <p:cNvPicPr>
            <a:picLocks noChangeAspect="1"/>
          </p:cNvPicPr>
          <p:nvPr/>
        </p:nvPicPr>
        <p:blipFill>
          <a:blip r:embed="rId3"/>
          <a:stretch>
            <a:fillRect/>
          </a:stretch>
        </p:blipFill>
        <p:spPr>
          <a:xfrm>
            <a:off x="6396037" y="1181100"/>
            <a:ext cx="5267325" cy="5067300"/>
          </a:xfrm>
          <a:prstGeom prst="rect">
            <a:avLst/>
          </a:prstGeom>
          <a:ln>
            <a:noFill/>
          </a:ln>
          <a:effectLst>
            <a:outerShdw blurRad="292100" dist="139700" dir="2700000" algn="tl" rotWithShape="0">
              <a:srgbClr val="333333">
                <a:alpha val="65000"/>
              </a:srgbClr>
            </a:outerShdw>
          </a:effectLst>
        </p:spPr>
      </p:pic>
      <p:sp>
        <p:nvSpPr>
          <p:cNvPr id="7" name="화살표: 오른쪽 6">
            <a:extLst>
              <a:ext uri="{FF2B5EF4-FFF2-40B4-BE49-F238E27FC236}">
                <a16:creationId xmlns:a16="http://schemas.microsoft.com/office/drawing/2014/main" id="{452E0267-6F22-4AB0-803A-B4CD658A38D2}"/>
              </a:ext>
            </a:extLst>
          </p:cNvPr>
          <p:cNvSpPr/>
          <p:nvPr/>
        </p:nvSpPr>
        <p:spPr>
          <a:xfrm>
            <a:off x="5524500" y="3343275"/>
            <a:ext cx="571500" cy="1009650"/>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4827749-94AF-482B-83E8-C0C0AFBD1507}"/>
              </a:ext>
            </a:extLst>
          </p:cNvPr>
          <p:cNvSpPr/>
          <p:nvPr/>
        </p:nvSpPr>
        <p:spPr>
          <a:xfrm>
            <a:off x="1647825" y="5114925"/>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53B74B6-BCDB-4062-8867-90C5A0D4CC86}"/>
              </a:ext>
            </a:extLst>
          </p:cNvPr>
          <p:cNvSpPr/>
          <p:nvPr/>
        </p:nvSpPr>
        <p:spPr>
          <a:xfrm>
            <a:off x="6677024" y="3505200"/>
            <a:ext cx="2352675" cy="2190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4652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5A3A5E-B8D9-4872-AB2A-AE57ABCA0C52}"/>
              </a:ext>
            </a:extLst>
          </p:cNvPr>
          <p:cNvPicPr>
            <a:picLocks noChangeAspect="1"/>
          </p:cNvPicPr>
          <p:nvPr/>
        </p:nvPicPr>
        <p:blipFill>
          <a:blip r:embed="rId2"/>
          <a:stretch>
            <a:fillRect/>
          </a:stretch>
        </p:blipFill>
        <p:spPr>
          <a:xfrm>
            <a:off x="6096000" y="1627565"/>
            <a:ext cx="5353050" cy="50863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922B3B74-A1D7-4531-8232-E260C93FE2C9}"/>
              </a:ext>
            </a:extLst>
          </p:cNvPr>
          <p:cNvPicPr>
            <a:picLocks noChangeAspect="1"/>
          </p:cNvPicPr>
          <p:nvPr/>
        </p:nvPicPr>
        <p:blipFill>
          <a:blip r:embed="rId3"/>
          <a:stretch>
            <a:fillRect/>
          </a:stretch>
        </p:blipFill>
        <p:spPr>
          <a:xfrm>
            <a:off x="419100" y="1579940"/>
            <a:ext cx="5353050" cy="51339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F091D3-5E94-4F5B-94D1-22C7C7CFD76D}"/>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sp>
        <p:nvSpPr>
          <p:cNvPr id="10" name="직사각형 9">
            <a:extLst>
              <a:ext uri="{FF2B5EF4-FFF2-40B4-BE49-F238E27FC236}">
                <a16:creationId xmlns:a16="http://schemas.microsoft.com/office/drawing/2014/main" id="{1480C8F5-B938-4C95-82FD-30CD4AD2A08D}"/>
              </a:ext>
            </a:extLst>
          </p:cNvPr>
          <p:cNvSpPr/>
          <p:nvPr/>
        </p:nvSpPr>
        <p:spPr>
          <a:xfrm>
            <a:off x="419100" y="2727703"/>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E099FBC-B7A0-46D4-B803-ACE570FC7D97}"/>
              </a:ext>
            </a:extLst>
          </p:cNvPr>
          <p:cNvSpPr/>
          <p:nvPr/>
        </p:nvSpPr>
        <p:spPr>
          <a:xfrm>
            <a:off x="6096000" y="2775328"/>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005037C-D16F-452B-BFDC-0B2296DB65CF}"/>
              </a:ext>
            </a:extLst>
          </p:cNvPr>
          <p:cNvSpPr txBox="1"/>
          <p:nvPr/>
        </p:nvSpPr>
        <p:spPr>
          <a:xfrm>
            <a:off x="1780381" y="1258233"/>
            <a:ext cx="198278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 export</a:t>
            </a:r>
          </a:p>
        </p:txBody>
      </p:sp>
      <p:sp>
        <p:nvSpPr>
          <p:cNvPr id="13" name="TextBox 12">
            <a:extLst>
              <a:ext uri="{FF2B5EF4-FFF2-40B4-BE49-F238E27FC236}">
                <a16:creationId xmlns:a16="http://schemas.microsoft.com/office/drawing/2014/main" id="{3914FCD1-2BE2-4CEF-AA80-ECB2C5CF438C}"/>
              </a:ext>
            </a:extLst>
          </p:cNvPr>
          <p:cNvSpPr txBox="1"/>
          <p:nvPr/>
        </p:nvSpPr>
        <p:spPr>
          <a:xfrm>
            <a:off x="7721243" y="1258233"/>
            <a:ext cx="210256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 export</a:t>
            </a:r>
          </a:p>
        </p:txBody>
      </p:sp>
    </p:spTree>
    <p:extLst>
      <p:ext uri="{BB962C8B-B14F-4D97-AF65-F5344CB8AC3E}">
        <p14:creationId xmlns:p14="http://schemas.microsoft.com/office/powerpoint/2010/main" val="19441611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415AA06-A46F-4873-8057-A738CCC9AADD}"/>
              </a:ext>
            </a:extLst>
          </p:cNvPr>
          <p:cNvPicPr>
            <a:picLocks noChangeAspect="1"/>
          </p:cNvPicPr>
          <p:nvPr/>
        </p:nvPicPr>
        <p:blipFill>
          <a:blip r:embed="rId2"/>
          <a:stretch>
            <a:fillRect/>
          </a:stretch>
        </p:blipFill>
        <p:spPr>
          <a:xfrm>
            <a:off x="723900" y="2246530"/>
            <a:ext cx="8900159" cy="30303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6E103BE-B707-4401-A168-67DE34D7A970}"/>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sp>
        <p:nvSpPr>
          <p:cNvPr id="7" name="직사각형 6">
            <a:extLst>
              <a:ext uri="{FF2B5EF4-FFF2-40B4-BE49-F238E27FC236}">
                <a16:creationId xmlns:a16="http://schemas.microsoft.com/office/drawing/2014/main" id="{8C53DA4D-B8C5-470B-B7C2-0138F25964FC}"/>
              </a:ext>
            </a:extLst>
          </p:cNvPr>
          <p:cNvSpPr/>
          <p:nvPr/>
        </p:nvSpPr>
        <p:spPr>
          <a:xfrm>
            <a:off x="590549" y="2105025"/>
            <a:ext cx="7486651"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5BC526A-286B-421A-A3B5-1BCC117811CE}"/>
              </a:ext>
            </a:extLst>
          </p:cNvPr>
          <p:cNvSpPr/>
          <p:nvPr/>
        </p:nvSpPr>
        <p:spPr>
          <a:xfrm>
            <a:off x="8124825" y="2113865"/>
            <a:ext cx="1743075"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FA59B41-0D9E-4BC9-A1EC-8E85355C9AFC}"/>
              </a:ext>
            </a:extLst>
          </p:cNvPr>
          <p:cNvSpPr txBox="1"/>
          <p:nvPr/>
        </p:nvSpPr>
        <p:spPr>
          <a:xfrm>
            <a:off x="2725549" y="1701968"/>
            <a:ext cx="3216650"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eclipseProducer.jar</a:t>
            </a:r>
          </a:p>
        </p:txBody>
      </p:sp>
      <p:sp>
        <p:nvSpPr>
          <p:cNvPr id="5" name="TextBox 4">
            <a:extLst>
              <a:ext uri="{FF2B5EF4-FFF2-40B4-BE49-F238E27FC236}">
                <a16:creationId xmlns:a16="http://schemas.microsoft.com/office/drawing/2014/main" id="{40579CAE-D18A-4C2D-B823-0994C3B2570C}"/>
              </a:ext>
            </a:extLst>
          </p:cNvPr>
          <p:cNvSpPr txBox="1"/>
          <p:nvPr/>
        </p:nvSpPr>
        <p:spPr>
          <a:xfrm>
            <a:off x="8124825" y="1708279"/>
            <a:ext cx="344863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eclipseConsumer.jar</a:t>
            </a:r>
            <a:endParaRPr lang="ko-KR" altLang="en-US" dirty="0"/>
          </a:p>
        </p:txBody>
      </p:sp>
      <p:sp>
        <p:nvSpPr>
          <p:cNvPr id="9" name="TextBox 8">
            <a:extLst>
              <a:ext uri="{FF2B5EF4-FFF2-40B4-BE49-F238E27FC236}">
                <a16:creationId xmlns:a16="http://schemas.microsoft.com/office/drawing/2014/main" id="{02C2BE24-90DB-4386-A5E0-23FC342A92DA}"/>
              </a:ext>
            </a:extLst>
          </p:cNvPr>
          <p:cNvSpPr txBox="1"/>
          <p:nvPr/>
        </p:nvSpPr>
        <p:spPr>
          <a:xfrm>
            <a:off x="590549" y="761426"/>
            <a:ext cx="5777736" cy="869790"/>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2</a:t>
            </a:r>
            <a:r>
              <a:rPr lang="ko-KR" altLang="en-US" dirty="0">
                <a:latin typeface="+mj-ea"/>
                <a:ea typeface="+mj-ea"/>
              </a:rPr>
              <a:t>개의 </a:t>
            </a:r>
            <a:r>
              <a:rPr lang="en-US" altLang="ko-KR" dirty="0">
                <a:latin typeface="+mj-ea"/>
                <a:ea typeface="+mj-ea"/>
              </a:rPr>
              <a:t>Jar</a:t>
            </a:r>
            <a:r>
              <a:rPr lang="ko-KR" altLang="en-US" dirty="0">
                <a:latin typeface="+mj-ea"/>
                <a:ea typeface="+mj-ea"/>
              </a:rPr>
              <a:t>파일을 서버에 업로드</a:t>
            </a:r>
            <a:endParaRPr lang="en-US" altLang="ko-KR" dirty="0">
              <a:latin typeface="+mj-ea"/>
              <a:ea typeface="+mj-ea"/>
            </a:endParaRPr>
          </a:p>
          <a:p>
            <a:pPr>
              <a:lnSpc>
                <a:spcPct val="150000"/>
              </a:lnSpc>
            </a:pPr>
            <a:r>
              <a:rPr lang="en-US" altLang="ko-KR" dirty="0">
                <a:latin typeface="+mj-ea"/>
                <a:ea typeface="+mj-ea"/>
              </a:rPr>
              <a:t>Producer</a:t>
            </a:r>
            <a:r>
              <a:rPr lang="ko-KR" altLang="en-US" dirty="0">
                <a:latin typeface="+mj-ea"/>
                <a:ea typeface="+mj-ea"/>
              </a:rPr>
              <a:t>를 </a:t>
            </a:r>
            <a:r>
              <a:rPr lang="en-US" altLang="ko-KR" dirty="0">
                <a:latin typeface="+mj-ea"/>
                <a:ea typeface="+mj-ea"/>
              </a:rPr>
              <a:t>Slave1, Consumer</a:t>
            </a:r>
            <a:r>
              <a:rPr lang="ko-KR" altLang="en-US" dirty="0">
                <a:latin typeface="+mj-ea"/>
                <a:ea typeface="+mj-ea"/>
              </a:rPr>
              <a:t>를 </a:t>
            </a:r>
            <a:r>
              <a:rPr lang="en-US" altLang="ko-KR" dirty="0">
                <a:latin typeface="+mj-ea"/>
                <a:ea typeface="+mj-ea"/>
              </a:rPr>
              <a:t>Slave2</a:t>
            </a:r>
            <a:r>
              <a:rPr lang="ko-KR" altLang="en-US" dirty="0">
                <a:latin typeface="+mj-ea"/>
                <a:ea typeface="+mj-ea"/>
              </a:rPr>
              <a:t>에서 실행한다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9458771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Linux </a:t>
            </a:r>
            <a:r>
              <a:rPr lang="ko-KR" altLang="en-US" sz="1800" dirty="0">
                <a:solidFill>
                  <a:schemeClr val="tx1"/>
                </a:solidFill>
              </a:rPr>
              <a:t>환경에서 </a:t>
            </a:r>
            <a:r>
              <a:rPr lang="en-US" altLang="ko-KR" sz="1800" dirty="0">
                <a:solidFill>
                  <a:schemeClr val="tx1"/>
                </a:solidFill>
              </a:rPr>
              <a:t>Eclipse</a:t>
            </a:r>
            <a:r>
              <a:rPr lang="ko-KR" altLang="en-US" sz="1800" dirty="0">
                <a:solidFill>
                  <a:schemeClr val="tx1"/>
                </a:solidFill>
              </a:rPr>
              <a:t> 설치</a:t>
            </a:r>
            <a:endParaRPr lang="en-US" altLang="ko-KR" sz="1800" dirty="0">
              <a:solidFill>
                <a:schemeClr val="tx1"/>
              </a:solidFill>
            </a:endParaRP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en-US" altLang="ko-KR" sz="2800" dirty="0"/>
              <a:t>Linux </a:t>
            </a:r>
            <a:r>
              <a:rPr lang="ko-KR" altLang="en-US" sz="2800" dirty="0"/>
              <a:t>환경에서 </a:t>
            </a:r>
            <a:r>
              <a:rPr lang="en-US" altLang="ko-KR" sz="2800" dirty="0"/>
              <a:t>Eclipse IDE</a:t>
            </a:r>
            <a:r>
              <a:rPr lang="ko-KR" altLang="en-US" sz="2800" dirty="0"/>
              <a:t>를 설치하는 절차를 다룹니다</a:t>
            </a:r>
            <a:r>
              <a:rPr lang="en-US" altLang="ko-KR" sz="2800" dirty="0"/>
              <a:t>.</a:t>
            </a:r>
            <a:r>
              <a:rPr lang="ko-KR" altLang="en-US" sz="2800" dirty="0"/>
              <a:t> </a:t>
            </a:r>
            <a:endParaRPr lang="en-US" altLang="ko-KR" sz="2800" dirty="0"/>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r>
              <a:rPr kumimoji="0" lang="ko-KR" altLang="en-US"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참고</a:t>
            </a: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p>
        </p:txBody>
      </p:sp>
    </p:spTree>
    <p:extLst>
      <p:ext uri="{BB962C8B-B14F-4D97-AF65-F5344CB8AC3E}">
        <p14:creationId xmlns:p14="http://schemas.microsoft.com/office/powerpoint/2010/main" val="3195078398"/>
      </p:ext>
    </p:extLst>
  </p:cSld>
  <p:clrMapOvr>
    <a:overrideClrMapping bg1="dk1" tx1="lt1" bg2="dk2" tx2="lt2" accent1="accent1" accent2="accent2" accent3="accent3" accent4="accent4" accent5="accent5" accent6="accent6" hlink="hlink" folHlink="folHlink"/>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2" name="TextBox 1">
            <a:extLst>
              <a:ext uri="{FF2B5EF4-FFF2-40B4-BE49-F238E27FC236}">
                <a16:creationId xmlns:a16="http://schemas.microsoft.com/office/drawing/2014/main" id="{2166E850-5A8F-4802-BB61-7BEE6303521F}"/>
              </a:ext>
            </a:extLst>
          </p:cNvPr>
          <p:cNvSpPr txBox="1"/>
          <p:nvPr/>
        </p:nvSpPr>
        <p:spPr>
          <a:xfrm>
            <a:off x="447675" y="1423458"/>
            <a:ext cx="2400016"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Eclipse IDE </a:t>
            </a:r>
            <a:r>
              <a:rPr lang="ko-KR" altLang="en-US" dirty="0">
                <a:latin typeface="+mj-ea"/>
                <a:ea typeface="+mj-ea"/>
              </a:rPr>
              <a:t>다운로드</a:t>
            </a:r>
          </a:p>
        </p:txBody>
      </p:sp>
      <p:pic>
        <p:nvPicPr>
          <p:cNvPr id="8" name="그림 7">
            <a:extLst>
              <a:ext uri="{FF2B5EF4-FFF2-40B4-BE49-F238E27FC236}">
                <a16:creationId xmlns:a16="http://schemas.microsoft.com/office/drawing/2014/main" id="{BB73FC5B-1C76-4603-B7AC-9BA678309E6D}"/>
              </a:ext>
            </a:extLst>
          </p:cNvPr>
          <p:cNvPicPr>
            <a:picLocks noChangeAspect="1"/>
          </p:cNvPicPr>
          <p:nvPr/>
        </p:nvPicPr>
        <p:blipFill>
          <a:blip r:embed="rId3"/>
          <a:stretch>
            <a:fillRect/>
          </a:stretch>
        </p:blipFill>
        <p:spPr>
          <a:xfrm>
            <a:off x="5857875" y="3169407"/>
            <a:ext cx="6225932" cy="297421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900CE1AA-7C48-4346-82A8-FB7CA4DB2B86}"/>
              </a:ext>
            </a:extLst>
          </p:cNvPr>
          <p:cNvPicPr>
            <a:picLocks noChangeAspect="1"/>
          </p:cNvPicPr>
          <p:nvPr/>
        </p:nvPicPr>
        <p:blipFill>
          <a:blip r:embed="rId4"/>
          <a:stretch>
            <a:fillRect/>
          </a:stretch>
        </p:blipFill>
        <p:spPr>
          <a:xfrm>
            <a:off x="519468" y="1995487"/>
            <a:ext cx="6929082" cy="245949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DFCADD1-1BAE-4091-969D-20C3186323AD}"/>
              </a:ext>
            </a:extLst>
          </p:cNvPr>
          <p:cNvSpPr txBox="1"/>
          <p:nvPr/>
        </p:nvSpPr>
        <p:spPr>
          <a:xfrm>
            <a:off x="6848475" y="6319335"/>
            <a:ext cx="5140766" cy="369332"/>
          </a:xfrm>
          <a:prstGeom prst="rect">
            <a:avLst/>
          </a:prstGeom>
          <a:noFill/>
        </p:spPr>
        <p:txBody>
          <a:bodyPr wrap="none" rtlCol="0">
            <a:spAutoFit/>
          </a:bodyPr>
          <a:lstStyle/>
          <a:p>
            <a:r>
              <a:rPr lang="en-US" altLang="ko-KR" dirty="0"/>
              <a:t>https://www.eclipse.org/downloads/packages/</a:t>
            </a:r>
            <a:endParaRPr lang="ko-KR" altLang="en-US" dirty="0"/>
          </a:p>
        </p:txBody>
      </p:sp>
      <p:sp>
        <p:nvSpPr>
          <p:cNvPr id="12" name="직사각형 11">
            <a:extLst>
              <a:ext uri="{FF2B5EF4-FFF2-40B4-BE49-F238E27FC236}">
                <a16:creationId xmlns:a16="http://schemas.microsoft.com/office/drawing/2014/main" id="{57B9C9F2-1190-422A-98E6-829A8697780D}"/>
              </a:ext>
            </a:extLst>
          </p:cNvPr>
          <p:cNvSpPr/>
          <p:nvPr/>
        </p:nvSpPr>
        <p:spPr>
          <a:xfrm>
            <a:off x="5705475" y="3333750"/>
            <a:ext cx="1533525" cy="27622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4EF0DECD-831E-4EF1-B586-252B8C4C8864}"/>
              </a:ext>
            </a:extLst>
          </p:cNvPr>
          <p:cNvCxnSpPr/>
          <p:nvPr/>
        </p:nvCxnSpPr>
        <p:spPr>
          <a:xfrm>
            <a:off x="7239000" y="3609976"/>
            <a:ext cx="1447800" cy="129539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04231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984C38-00ED-4795-B72E-87B5350AEB4C}"/>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3" name="TextBox 2">
            <a:extLst>
              <a:ext uri="{FF2B5EF4-FFF2-40B4-BE49-F238E27FC236}">
                <a16:creationId xmlns:a16="http://schemas.microsoft.com/office/drawing/2014/main" id="{B31BC555-B635-4F5B-9E2E-0C689729E5FC}"/>
              </a:ext>
            </a:extLst>
          </p:cNvPr>
          <p:cNvSpPr txBox="1"/>
          <p:nvPr/>
        </p:nvSpPr>
        <p:spPr>
          <a:xfrm>
            <a:off x="447675" y="1423458"/>
            <a:ext cx="7075655"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서버 </a:t>
            </a:r>
            <a:r>
              <a:rPr lang="en-US" altLang="ko-KR" dirty="0">
                <a:latin typeface="+mj-ea"/>
                <a:ea typeface="+mj-ea"/>
              </a:rPr>
              <a:t>ftp </a:t>
            </a:r>
            <a:r>
              <a:rPr lang="ko-KR" altLang="en-US" dirty="0">
                <a:latin typeface="+mj-ea"/>
                <a:ea typeface="+mj-ea"/>
              </a:rPr>
              <a:t>업로드 후</a:t>
            </a:r>
            <a:r>
              <a:rPr lang="en-US" altLang="ko-KR" dirty="0">
                <a:latin typeface="+mj-ea"/>
                <a:ea typeface="+mj-ea"/>
              </a:rPr>
              <a:t>, </a:t>
            </a:r>
            <a:r>
              <a:rPr lang="ko-KR" altLang="en-US" dirty="0">
                <a:latin typeface="+mj-ea"/>
                <a:ea typeface="+mj-ea"/>
              </a:rPr>
              <a:t>압축 풀기</a:t>
            </a:r>
            <a:endParaRPr lang="en-US" altLang="ko-KR" dirty="0">
              <a:latin typeface="+mj-ea"/>
              <a:ea typeface="+mj-ea"/>
            </a:endParaRPr>
          </a:p>
          <a:p>
            <a:endParaRPr lang="en-US" altLang="ko-KR" dirty="0">
              <a:latin typeface="+mj-ea"/>
              <a:ea typeface="+mj-ea"/>
            </a:endParaRPr>
          </a:p>
          <a:p>
            <a:r>
              <a:rPr lang="en-US" altLang="ko-KR" dirty="0">
                <a:latin typeface="+mj-ea"/>
                <a:ea typeface="+mj-ea"/>
              </a:rPr>
              <a:t>    tar -</a:t>
            </a:r>
            <a:r>
              <a:rPr lang="en-US" altLang="ko-KR" dirty="0" err="1">
                <a:latin typeface="+mj-ea"/>
                <a:ea typeface="+mj-ea"/>
              </a:rPr>
              <a:t>zxvf</a:t>
            </a:r>
            <a:r>
              <a:rPr lang="en-US" altLang="ko-KR" dirty="0">
                <a:latin typeface="+mj-ea"/>
                <a:ea typeface="+mj-ea"/>
              </a:rPr>
              <a:t> eclipse-jee-2021-12-R-linux-gtk-x86_64.tar.gz -C /opt</a:t>
            </a:r>
            <a:endParaRPr lang="ko-KR" altLang="en-US" dirty="0">
              <a:latin typeface="+mj-ea"/>
              <a:ea typeface="+mj-ea"/>
            </a:endParaRPr>
          </a:p>
        </p:txBody>
      </p:sp>
      <p:sp>
        <p:nvSpPr>
          <p:cNvPr id="5" name="TextBox 4">
            <a:extLst>
              <a:ext uri="{FF2B5EF4-FFF2-40B4-BE49-F238E27FC236}">
                <a16:creationId xmlns:a16="http://schemas.microsoft.com/office/drawing/2014/main" id="{D467037A-0C52-4672-A648-FB07B1D57808}"/>
              </a:ext>
            </a:extLst>
          </p:cNvPr>
          <p:cNvSpPr txBox="1"/>
          <p:nvPr/>
        </p:nvSpPr>
        <p:spPr>
          <a:xfrm>
            <a:off x="447675" y="2677583"/>
            <a:ext cx="4956806"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err="1">
                <a:latin typeface="+mj-ea"/>
                <a:ea typeface="+mj-ea"/>
              </a:rPr>
              <a:t>심볼릭</a:t>
            </a:r>
            <a:r>
              <a:rPr lang="ko-KR" altLang="en-US" dirty="0">
                <a:latin typeface="+mj-ea"/>
                <a:ea typeface="+mj-ea"/>
              </a:rPr>
              <a:t> 링크 생성</a:t>
            </a:r>
            <a:endParaRPr lang="en-US" altLang="ko-KR" dirty="0">
              <a:latin typeface="+mj-ea"/>
              <a:ea typeface="+mj-ea"/>
            </a:endParaRPr>
          </a:p>
          <a:p>
            <a:r>
              <a:rPr lang="en-US" altLang="ko-KR" dirty="0">
                <a:latin typeface="+mj-ea"/>
                <a:ea typeface="+mj-ea"/>
              </a:rPr>
              <a:t>     ln -sf /opt/eclipse/eclipse /</a:t>
            </a:r>
            <a:r>
              <a:rPr lang="en-US" altLang="ko-KR" dirty="0" err="1">
                <a:latin typeface="+mj-ea"/>
                <a:ea typeface="+mj-ea"/>
              </a:rPr>
              <a:t>usr</a:t>
            </a:r>
            <a:r>
              <a:rPr lang="en-US" altLang="ko-KR" dirty="0">
                <a:latin typeface="+mj-ea"/>
                <a:ea typeface="+mj-ea"/>
              </a:rPr>
              <a:t>/bin/eclipse</a:t>
            </a:r>
            <a:endParaRPr lang="ko-KR" altLang="en-US" dirty="0">
              <a:latin typeface="+mj-ea"/>
              <a:ea typeface="+mj-ea"/>
            </a:endParaRPr>
          </a:p>
        </p:txBody>
      </p:sp>
      <p:sp>
        <p:nvSpPr>
          <p:cNvPr id="6" name="TextBox 5">
            <a:extLst>
              <a:ext uri="{FF2B5EF4-FFF2-40B4-BE49-F238E27FC236}">
                <a16:creationId xmlns:a16="http://schemas.microsoft.com/office/drawing/2014/main" id="{6F1ABEAB-2F64-4A52-A842-EC76B9CBA703}"/>
              </a:ext>
            </a:extLst>
          </p:cNvPr>
          <p:cNvSpPr txBox="1"/>
          <p:nvPr/>
        </p:nvSpPr>
        <p:spPr>
          <a:xfrm>
            <a:off x="447675" y="3877733"/>
            <a:ext cx="531036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Gnome Launcher </a:t>
            </a:r>
            <a:r>
              <a:rPr lang="ko-KR" altLang="en-US" dirty="0">
                <a:latin typeface="+mj-ea"/>
                <a:ea typeface="+mj-ea"/>
              </a:rPr>
              <a:t>생성</a:t>
            </a:r>
            <a:endParaRPr lang="en-US" altLang="ko-KR" dirty="0">
              <a:latin typeface="+mj-ea"/>
              <a:ea typeface="+mj-ea"/>
            </a:endParaRPr>
          </a:p>
          <a:p>
            <a:r>
              <a:rPr lang="en-US" altLang="ko-KR" dirty="0">
                <a:latin typeface="+mj-ea"/>
                <a:ea typeface="+mj-ea"/>
              </a:rPr>
              <a:t>      vi /</a:t>
            </a:r>
            <a:r>
              <a:rPr lang="en-US" altLang="ko-KR" dirty="0" err="1">
                <a:latin typeface="+mj-ea"/>
                <a:ea typeface="+mj-ea"/>
              </a:rPr>
              <a:t>usr</a:t>
            </a:r>
            <a:r>
              <a:rPr lang="en-US" altLang="ko-KR" dirty="0">
                <a:latin typeface="+mj-ea"/>
                <a:ea typeface="+mj-ea"/>
              </a:rPr>
              <a:t>/share/applications/</a:t>
            </a:r>
            <a:r>
              <a:rPr lang="en-US" altLang="ko-KR" dirty="0" err="1">
                <a:latin typeface="+mj-ea"/>
                <a:ea typeface="+mj-ea"/>
              </a:rPr>
              <a:t>eclipseide.desktop</a:t>
            </a:r>
            <a:endParaRPr lang="en-US" altLang="ko-KR" dirty="0">
              <a:latin typeface="+mj-ea"/>
              <a:ea typeface="+mj-ea"/>
            </a:endParaRPr>
          </a:p>
        </p:txBody>
      </p:sp>
      <p:sp>
        <p:nvSpPr>
          <p:cNvPr id="7" name="TextBox 6">
            <a:extLst>
              <a:ext uri="{FF2B5EF4-FFF2-40B4-BE49-F238E27FC236}">
                <a16:creationId xmlns:a16="http://schemas.microsoft.com/office/drawing/2014/main" id="{CD5B6935-2DFF-4F79-BE4F-CE60C2AFBA2D}"/>
              </a:ext>
            </a:extLst>
          </p:cNvPr>
          <p:cNvSpPr txBox="1"/>
          <p:nvPr/>
        </p:nvSpPr>
        <p:spPr>
          <a:xfrm>
            <a:off x="7000875" y="3733800"/>
            <a:ext cx="4982454" cy="286232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[Desktop Entry]</a:t>
            </a:r>
          </a:p>
          <a:p>
            <a:r>
              <a:rPr lang="en-US" altLang="ko-KR" dirty="0">
                <a:latin typeface="+mj-ea"/>
                <a:ea typeface="+mj-ea"/>
              </a:rPr>
              <a:t>Encoding=UTF-8</a:t>
            </a:r>
          </a:p>
          <a:p>
            <a:r>
              <a:rPr lang="en-US" altLang="ko-KR" dirty="0">
                <a:latin typeface="+mj-ea"/>
                <a:ea typeface="+mj-ea"/>
              </a:rPr>
              <a:t>Name=Eclipse IDE</a:t>
            </a:r>
          </a:p>
          <a:p>
            <a:r>
              <a:rPr lang="en-US" altLang="ko-KR" dirty="0">
                <a:latin typeface="+mj-ea"/>
                <a:ea typeface="+mj-ea"/>
              </a:rPr>
              <a:t>Comment=Eclipse IDE</a:t>
            </a:r>
          </a:p>
          <a:p>
            <a:r>
              <a:rPr lang="en-US" altLang="ko-KR" dirty="0">
                <a:latin typeface="+mj-ea"/>
                <a:ea typeface="+mj-ea"/>
              </a:rPr>
              <a:t>Exec=/</a:t>
            </a:r>
            <a:r>
              <a:rPr lang="en-US" altLang="ko-KR" dirty="0" err="1">
                <a:latin typeface="+mj-ea"/>
                <a:ea typeface="+mj-ea"/>
              </a:rPr>
              <a:t>usr</a:t>
            </a:r>
            <a:r>
              <a:rPr lang="en-US" altLang="ko-KR" dirty="0">
                <a:latin typeface="+mj-ea"/>
                <a:ea typeface="+mj-ea"/>
              </a:rPr>
              <a:t>/bin/eclipse</a:t>
            </a:r>
          </a:p>
          <a:p>
            <a:r>
              <a:rPr lang="en-US" altLang="ko-KR" dirty="0">
                <a:latin typeface="+mj-ea"/>
                <a:ea typeface="+mj-ea"/>
              </a:rPr>
              <a:t>Icon=/opt/eclipse/</a:t>
            </a:r>
            <a:r>
              <a:rPr lang="en-US" altLang="ko-KR" dirty="0" err="1">
                <a:latin typeface="+mj-ea"/>
                <a:ea typeface="+mj-ea"/>
              </a:rPr>
              <a:t>icon.xpm</a:t>
            </a:r>
            <a:endParaRPr lang="en-US" altLang="ko-KR" dirty="0">
              <a:latin typeface="+mj-ea"/>
              <a:ea typeface="+mj-ea"/>
            </a:endParaRPr>
          </a:p>
          <a:p>
            <a:r>
              <a:rPr lang="en-US" altLang="ko-KR" dirty="0">
                <a:latin typeface="+mj-ea"/>
                <a:ea typeface="+mj-ea"/>
              </a:rPr>
              <a:t>Categories=</a:t>
            </a:r>
            <a:r>
              <a:rPr lang="en-US" altLang="ko-KR" dirty="0" err="1">
                <a:latin typeface="+mj-ea"/>
                <a:ea typeface="+mj-ea"/>
              </a:rPr>
              <a:t>Application;Development;Java;IDE</a:t>
            </a:r>
            <a:endParaRPr lang="en-US" altLang="ko-KR" dirty="0">
              <a:latin typeface="+mj-ea"/>
              <a:ea typeface="+mj-ea"/>
            </a:endParaRPr>
          </a:p>
          <a:p>
            <a:r>
              <a:rPr lang="en-US" altLang="ko-KR" dirty="0">
                <a:latin typeface="+mj-ea"/>
                <a:ea typeface="+mj-ea"/>
              </a:rPr>
              <a:t>Version=1.0</a:t>
            </a:r>
          </a:p>
          <a:p>
            <a:r>
              <a:rPr lang="en-US" altLang="ko-KR" dirty="0">
                <a:latin typeface="+mj-ea"/>
                <a:ea typeface="+mj-ea"/>
              </a:rPr>
              <a:t>Type=Application</a:t>
            </a:r>
          </a:p>
          <a:p>
            <a:r>
              <a:rPr lang="en-US" altLang="ko-KR" dirty="0">
                <a:latin typeface="+mj-ea"/>
                <a:ea typeface="+mj-ea"/>
              </a:rPr>
              <a:t>Terminal=0</a:t>
            </a:r>
            <a:endParaRPr lang="ko-KR" altLang="en-US" dirty="0">
              <a:latin typeface="+mj-ea"/>
              <a:ea typeface="+mj-ea"/>
            </a:endParaRPr>
          </a:p>
        </p:txBody>
      </p:sp>
      <p:sp>
        <p:nvSpPr>
          <p:cNvPr id="8" name="TextBox 7">
            <a:extLst>
              <a:ext uri="{FF2B5EF4-FFF2-40B4-BE49-F238E27FC236}">
                <a16:creationId xmlns:a16="http://schemas.microsoft.com/office/drawing/2014/main" id="{7471A2BF-FAB5-4575-AAC0-416C021CCE7B}"/>
              </a:ext>
            </a:extLst>
          </p:cNvPr>
          <p:cNvSpPr txBox="1"/>
          <p:nvPr/>
        </p:nvSpPr>
        <p:spPr>
          <a:xfrm>
            <a:off x="8515350" y="3429000"/>
            <a:ext cx="2205284"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err="1">
                <a:latin typeface="+mj-ea"/>
                <a:ea typeface="+mj-ea"/>
              </a:rPr>
              <a:t>eclipseide.desktop</a:t>
            </a:r>
            <a:endParaRPr lang="ko-KR" altLang="en-US" dirty="0"/>
          </a:p>
        </p:txBody>
      </p:sp>
      <p:cxnSp>
        <p:nvCxnSpPr>
          <p:cNvPr id="10" name="직선 화살표 연결선 9">
            <a:extLst>
              <a:ext uri="{FF2B5EF4-FFF2-40B4-BE49-F238E27FC236}">
                <a16:creationId xmlns:a16="http://schemas.microsoft.com/office/drawing/2014/main" id="{9DA167AC-8EB5-4D58-A43D-7C94EA205B2D}"/>
              </a:ext>
            </a:extLst>
          </p:cNvPr>
          <p:cNvCxnSpPr/>
          <p:nvPr/>
        </p:nvCxnSpPr>
        <p:spPr>
          <a:xfrm>
            <a:off x="5667375" y="4381500"/>
            <a:ext cx="1333500" cy="14256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021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314FDF-6C4E-4987-84E1-7924518C9698}"/>
              </a:ext>
            </a:extLst>
          </p:cNvPr>
          <p:cNvPicPr>
            <a:picLocks noChangeAspect="1"/>
          </p:cNvPicPr>
          <p:nvPr/>
        </p:nvPicPr>
        <p:blipFill>
          <a:blip r:embed="rId2"/>
          <a:stretch>
            <a:fillRect/>
          </a:stretch>
        </p:blipFill>
        <p:spPr>
          <a:xfrm>
            <a:off x="999573" y="2155917"/>
            <a:ext cx="4908006" cy="3473358"/>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4B269879-F083-4D97-AE25-D2B7A8EFE44D}"/>
              </a:ext>
            </a:extLst>
          </p:cNvPr>
          <p:cNvPicPr>
            <a:picLocks noChangeAspect="1"/>
          </p:cNvPicPr>
          <p:nvPr/>
        </p:nvPicPr>
        <p:blipFill>
          <a:blip r:embed="rId3"/>
          <a:stretch>
            <a:fillRect/>
          </a:stretch>
        </p:blipFill>
        <p:spPr>
          <a:xfrm>
            <a:off x="6284423" y="2155917"/>
            <a:ext cx="4516927" cy="3505297"/>
          </a:xfrm>
          <a:prstGeom prst="rect">
            <a:avLst/>
          </a:prstGeom>
        </p:spPr>
      </p:pic>
      <p:sp>
        <p:nvSpPr>
          <p:cNvPr id="8" name="제목 1">
            <a:extLst>
              <a:ext uri="{FF2B5EF4-FFF2-40B4-BE49-F238E27FC236}">
                <a16:creationId xmlns:a16="http://schemas.microsoft.com/office/drawing/2014/main" id="{492444A6-C660-494E-8AA5-9525857BDFC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9" name="직사각형 8">
            <a:extLst>
              <a:ext uri="{FF2B5EF4-FFF2-40B4-BE49-F238E27FC236}">
                <a16:creationId xmlns:a16="http://schemas.microsoft.com/office/drawing/2014/main" id="{C2AC55F8-2026-43BF-9145-8C9C845E2424}"/>
              </a:ext>
            </a:extLst>
          </p:cNvPr>
          <p:cNvSpPr/>
          <p:nvPr/>
        </p:nvSpPr>
        <p:spPr>
          <a:xfrm>
            <a:off x="7381875" y="3152774"/>
            <a:ext cx="1533525" cy="171451"/>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A61AA5A-F898-4B72-A353-B75199B249E6}"/>
              </a:ext>
            </a:extLst>
          </p:cNvPr>
          <p:cNvSpPr txBox="1"/>
          <p:nvPr/>
        </p:nvSpPr>
        <p:spPr>
          <a:xfrm>
            <a:off x="428625" y="1028468"/>
            <a:ext cx="3010761"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실행 방법</a:t>
            </a:r>
            <a:endParaRPr lang="en-US" altLang="ko-KR" dirty="0">
              <a:latin typeface="+mj-ea"/>
              <a:ea typeface="+mj-ea"/>
            </a:endParaRPr>
          </a:p>
          <a:p>
            <a:r>
              <a:rPr lang="en-US" altLang="ko-KR" dirty="0">
                <a:latin typeface="+mj-ea"/>
                <a:ea typeface="+mj-ea"/>
              </a:rPr>
              <a:t> 1. </a:t>
            </a:r>
            <a:r>
              <a:rPr lang="ko-KR" altLang="en-US" dirty="0">
                <a:latin typeface="+mj-ea"/>
                <a:ea typeface="+mj-ea"/>
              </a:rPr>
              <a:t>메뉴에서 아이콘 클릭</a:t>
            </a:r>
            <a:endParaRPr lang="en-US" altLang="ko-KR" dirty="0">
              <a:latin typeface="+mj-ea"/>
              <a:ea typeface="+mj-ea"/>
            </a:endParaRPr>
          </a:p>
          <a:p>
            <a:r>
              <a:rPr lang="en-US" altLang="ko-KR" dirty="0">
                <a:latin typeface="+mj-ea"/>
                <a:ea typeface="+mj-ea"/>
              </a:rPr>
              <a:t> 2. </a:t>
            </a:r>
            <a:r>
              <a:rPr lang="ko-KR" altLang="en-US" dirty="0">
                <a:latin typeface="+mj-ea"/>
                <a:ea typeface="+mj-ea"/>
              </a:rPr>
              <a:t>터미널에서 </a:t>
            </a:r>
            <a:r>
              <a:rPr lang="en-US" altLang="ko-KR" dirty="0">
                <a:latin typeface="+mj-ea"/>
                <a:ea typeface="+mj-ea"/>
              </a:rPr>
              <a:t>eclipse </a:t>
            </a:r>
            <a:r>
              <a:rPr lang="ko-KR" altLang="en-US" dirty="0">
                <a:latin typeface="+mj-ea"/>
                <a:ea typeface="+mj-ea"/>
              </a:rPr>
              <a:t>입력</a:t>
            </a:r>
          </a:p>
        </p:txBody>
      </p:sp>
    </p:spTree>
    <p:extLst>
      <p:ext uri="{BB962C8B-B14F-4D97-AF65-F5344CB8AC3E}">
        <p14:creationId xmlns:p14="http://schemas.microsoft.com/office/powerpoint/2010/main" val="17141343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4CBB62E-B338-423C-BD21-598877FD3183}"/>
              </a:ext>
            </a:extLst>
          </p:cNvPr>
          <p:cNvPicPr>
            <a:picLocks noChangeAspect="1"/>
          </p:cNvPicPr>
          <p:nvPr/>
        </p:nvPicPr>
        <p:blipFill>
          <a:blip r:embed="rId2"/>
          <a:stretch>
            <a:fillRect/>
          </a:stretch>
        </p:blipFill>
        <p:spPr>
          <a:xfrm>
            <a:off x="4933551" y="993867"/>
            <a:ext cx="6791396" cy="5525544"/>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697647E2-7321-464E-A79F-B53B9AAABE5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4" name="TextBox 3">
            <a:extLst>
              <a:ext uri="{FF2B5EF4-FFF2-40B4-BE49-F238E27FC236}">
                <a16:creationId xmlns:a16="http://schemas.microsoft.com/office/drawing/2014/main" id="{8BB444E5-DEB1-469A-AD6F-DA72CCF1FEE8}"/>
              </a:ext>
            </a:extLst>
          </p:cNvPr>
          <p:cNvSpPr txBox="1"/>
          <p:nvPr/>
        </p:nvSpPr>
        <p:spPr>
          <a:xfrm>
            <a:off x="619125" y="1323743"/>
            <a:ext cx="283160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 </a:t>
            </a:r>
            <a:r>
              <a:rPr lang="ko-KR" altLang="en-US" dirty="0">
                <a:latin typeface="+mj-ea"/>
                <a:ea typeface="+mj-ea"/>
              </a:rPr>
              <a:t>설정 및 코드</a:t>
            </a:r>
            <a:r>
              <a:rPr lang="en-US" altLang="ko-KR" dirty="0">
                <a:latin typeface="+mj-ea"/>
                <a:ea typeface="+mj-ea"/>
              </a:rPr>
              <a:t>/</a:t>
            </a:r>
            <a:r>
              <a:rPr lang="ko-KR" altLang="en-US" dirty="0">
                <a:latin typeface="+mj-ea"/>
                <a:ea typeface="+mj-ea"/>
              </a:rPr>
              <a:t>빌드는</a:t>
            </a:r>
            <a:endParaRPr lang="en-US" altLang="ko-KR" dirty="0">
              <a:latin typeface="+mj-ea"/>
              <a:ea typeface="+mj-ea"/>
            </a:endParaRPr>
          </a:p>
          <a:p>
            <a:r>
              <a:rPr lang="ko-KR" altLang="en-US" dirty="0">
                <a:latin typeface="+mj-ea"/>
                <a:ea typeface="+mj-ea"/>
              </a:rPr>
              <a:t>이전 실습과 동일</a:t>
            </a:r>
            <a:endParaRPr lang="en-US" altLang="ko-KR" dirty="0">
              <a:latin typeface="+mj-ea"/>
              <a:ea typeface="+mj-ea"/>
            </a:endParaRPr>
          </a:p>
        </p:txBody>
      </p:sp>
      <mc:AlternateContent xmlns:mc="http://schemas.openxmlformats.org/markup-compatibility/2006" xmlns:pslz="http://schemas.microsoft.com/office/powerpoint/2016/slidezoom">
        <mc:Choice Requires="pslz">
          <p:graphicFrame>
            <p:nvGraphicFramePr>
              <p:cNvPr id="6" name="슬라이드 확대/축소 5">
                <a:extLst>
                  <a:ext uri="{FF2B5EF4-FFF2-40B4-BE49-F238E27FC236}">
                    <a16:creationId xmlns:a16="http://schemas.microsoft.com/office/drawing/2014/main" id="{32AB0C81-C36C-41AE-9AA8-B57BC88A0092}"/>
                  </a:ext>
                </a:extLst>
              </p:cNvPr>
              <p:cNvGraphicFramePr>
                <a:graphicFrameLocks noChangeAspect="1"/>
              </p:cNvGraphicFramePr>
              <p:nvPr>
                <p:extLst>
                  <p:ext uri="{D42A27DB-BD31-4B8C-83A1-F6EECF244321}">
                    <p14:modId xmlns:p14="http://schemas.microsoft.com/office/powerpoint/2010/main" val="2299574689"/>
                  </p:ext>
                </p:extLst>
              </p:nvPr>
            </p:nvGraphicFramePr>
            <p:xfrm>
              <a:off x="619125" y="2181225"/>
              <a:ext cx="3048000" cy="1714500"/>
            </p:xfrm>
            <a:graphic>
              <a:graphicData uri="http://schemas.microsoft.com/office/powerpoint/2016/slidezoom">
                <pslz:sldZm>
                  <pslz:sldZmObj sldId="382" cId="798690920">
                    <pslz:zmPr id="{C3645C1A-B970-4A3B-83BF-0E5952C482A5}"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슬라이드 확대/축소 5">
                <a:hlinkClick r:id="rId4" action="ppaction://hlinksldjump"/>
                <a:extLst>
                  <a:ext uri="{FF2B5EF4-FFF2-40B4-BE49-F238E27FC236}">
                    <a16:creationId xmlns:a16="http://schemas.microsoft.com/office/drawing/2014/main" id="{32AB0C81-C36C-41AE-9AA8-B57BC88A0092}"/>
                  </a:ext>
                </a:extLst>
              </p:cNvPr>
              <p:cNvPicPr>
                <a:picLocks noGrp="1" noRot="1" noChangeAspect="1" noMove="1" noResize="1" noEditPoints="1" noAdjustHandles="1" noChangeArrowheads="1" noChangeShapeType="1"/>
              </p:cNvPicPr>
              <p:nvPr/>
            </p:nvPicPr>
            <p:blipFill>
              <a:blip r:embed="rId5"/>
              <a:stretch>
                <a:fillRect/>
              </a:stretch>
            </p:blipFill>
            <p:spPr>
              <a:xfrm>
                <a:off x="619125" y="2181225"/>
                <a:ext cx="3048000" cy="1714500"/>
              </a:xfrm>
              <a:prstGeom prst="rect">
                <a:avLst/>
              </a:prstGeom>
              <a:ln w="3175">
                <a:solidFill>
                  <a:prstClr val="ltGray"/>
                </a:solidFill>
              </a:ln>
            </p:spPr>
          </p:pic>
        </mc:Fallback>
      </mc:AlternateContent>
      <p:sp>
        <p:nvSpPr>
          <p:cNvPr id="7" name="TextBox 6">
            <a:extLst>
              <a:ext uri="{FF2B5EF4-FFF2-40B4-BE49-F238E27FC236}">
                <a16:creationId xmlns:a16="http://schemas.microsoft.com/office/drawing/2014/main" id="{BD092549-4A97-4238-9305-3AEE5323B43A}"/>
              </a:ext>
            </a:extLst>
          </p:cNvPr>
          <p:cNvSpPr txBox="1"/>
          <p:nvPr/>
        </p:nvSpPr>
        <p:spPr>
          <a:xfrm>
            <a:off x="619124" y="4263651"/>
            <a:ext cx="304762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빌드 환경은 </a:t>
            </a:r>
            <a:r>
              <a:rPr lang="en-US" altLang="ko-KR" dirty="0">
                <a:latin typeface="+mj-ea"/>
                <a:ea typeface="+mj-ea"/>
              </a:rPr>
              <a:t>JDK 1.8</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35715945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4095A49-E3F3-4574-8272-6BDCA6FC320F}"/>
              </a:ext>
            </a:extLst>
          </p:cNvPr>
          <p:cNvPicPr>
            <a:picLocks noChangeAspect="1"/>
          </p:cNvPicPr>
          <p:nvPr/>
        </p:nvPicPr>
        <p:blipFill>
          <a:blip r:embed="rId2"/>
          <a:stretch>
            <a:fillRect/>
          </a:stretch>
        </p:blipFill>
        <p:spPr>
          <a:xfrm>
            <a:off x="155750" y="1525906"/>
            <a:ext cx="5366808" cy="2107246"/>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1DE0787D-5FFF-439B-BF34-2AD1F3130516}"/>
              </a:ext>
            </a:extLst>
          </p:cNvPr>
          <p:cNvPicPr>
            <a:picLocks noChangeAspect="1"/>
          </p:cNvPicPr>
          <p:nvPr/>
        </p:nvPicPr>
        <p:blipFill>
          <a:blip r:embed="rId3"/>
          <a:stretch>
            <a:fillRect/>
          </a:stretch>
        </p:blipFill>
        <p:spPr>
          <a:xfrm>
            <a:off x="5817141" y="1484791"/>
            <a:ext cx="6219110" cy="2148362"/>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D67FA98-DE09-4391-9C20-BD5FA3B268C5}"/>
              </a:ext>
            </a:extLst>
          </p:cNvPr>
          <p:cNvPicPr>
            <a:picLocks noChangeAspect="1"/>
          </p:cNvPicPr>
          <p:nvPr/>
        </p:nvPicPr>
        <p:blipFill>
          <a:blip r:embed="rId4"/>
          <a:stretch>
            <a:fillRect/>
          </a:stretch>
        </p:blipFill>
        <p:spPr>
          <a:xfrm>
            <a:off x="2313616" y="3800100"/>
            <a:ext cx="7007049" cy="2644039"/>
          </a:xfrm>
          <a:prstGeom prst="rect">
            <a:avLst/>
          </a:prstGeom>
          <a:ln>
            <a:noFill/>
          </a:ln>
          <a:effectLst>
            <a:outerShdw blurRad="292100" dist="139700" dir="2700000" algn="tl" rotWithShape="0">
              <a:srgbClr val="333333">
                <a:alpha val="65000"/>
              </a:srgbClr>
            </a:outerShdw>
          </a:effectLst>
        </p:spPr>
      </p:pic>
      <p:sp>
        <p:nvSpPr>
          <p:cNvPr id="8" name="제목 1">
            <a:extLst>
              <a:ext uri="{FF2B5EF4-FFF2-40B4-BE49-F238E27FC236}">
                <a16:creationId xmlns:a16="http://schemas.microsoft.com/office/drawing/2014/main" id="{23FC9836-350A-42D4-8D2F-FBD6F1089011}"/>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 </a:t>
            </a:r>
            <a:endParaRPr lang="en-US" altLang="ko-KR" dirty="0"/>
          </a:p>
          <a:p>
            <a:r>
              <a:rPr lang="en-US" altLang="ko-KR" dirty="0"/>
              <a:t> – JDK</a:t>
            </a:r>
            <a:r>
              <a:rPr lang="ko-KR" altLang="en-US" dirty="0"/>
              <a:t> 설정 참고</a:t>
            </a:r>
          </a:p>
        </p:txBody>
      </p:sp>
    </p:spTree>
    <p:extLst>
      <p:ext uri="{BB962C8B-B14F-4D97-AF65-F5344CB8AC3E}">
        <p14:creationId xmlns:p14="http://schemas.microsoft.com/office/powerpoint/2010/main" val="3549750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6A4B0-E070-42EB-AB4A-A00AF85F815F}"/>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a:t>
            </a:r>
            <a:endParaRPr lang="ko-KR" altLang="en-US" dirty="0"/>
          </a:p>
        </p:txBody>
      </p:sp>
      <p:sp>
        <p:nvSpPr>
          <p:cNvPr id="3" name="내용 개체 틀 2">
            <a:extLst>
              <a:ext uri="{FF2B5EF4-FFF2-40B4-BE49-F238E27FC236}">
                <a16:creationId xmlns:a16="http://schemas.microsoft.com/office/drawing/2014/main" id="{E1B8C68F-12E4-47BA-9C29-DC20206503BC}"/>
              </a:ext>
            </a:extLst>
          </p:cNvPr>
          <p:cNvSpPr>
            <a:spLocks noGrp="1"/>
          </p:cNvSpPr>
          <p:nvPr>
            <p:ph idx="1"/>
          </p:nvPr>
        </p:nvSpPr>
        <p:spPr/>
        <p:txBody>
          <a:bodyPr/>
          <a:lstStyle/>
          <a:p>
            <a:r>
              <a:rPr lang="en-US" altLang="ko-KR"/>
              <a:t>https://www.youtube.com/watch?v=ERnKeUMEFXU</a:t>
            </a:r>
            <a:endParaRPr lang="ko-KR" altLang="en-US"/>
          </a:p>
        </p:txBody>
      </p:sp>
      <p:pic>
        <p:nvPicPr>
          <p:cNvPr id="6" name="그림 5">
            <a:extLst>
              <a:ext uri="{FF2B5EF4-FFF2-40B4-BE49-F238E27FC236}">
                <a16:creationId xmlns:a16="http://schemas.microsoft.com/office/drawing/2014/main" id="{8CB13531-A71A-48BD-83A2-FAC4CBDABB5A}"/>
              </a:ext>
            </a:extLst>
          </p:cNvPr>
          <p:cNvPicPr>
            <a:picLocks noChangeAspect="1"/>
          </p:cNvPicPr>
          <p:nvPr/>
        </p:nvPicPr>
        <p:blipFill>
          <a:blip r:embed="rId2"/>
          <a:stretch>
            <a:fillRect/>
          </a:stretch>
        </p:blipFill>
        <p:spPr>
          <a:xfrm>
            <a:off x="6444018" y="2887001"/>
            <a:ext cx="3314700" cy="2876550"/>
          </a:xfrm>
          <a:prstGeom prst="rect">
            <a:avLst/>
          </a:prstGeom>
          <a:ln>
            <a:noFill/>
          </a:ln>
          <a:effectLst>
            <a:outerShdw blurRad="292100" dist="139700" dir="2700000" algn="tl" rotWithShape="0">
              <a:srgbClr val="333333">
                <a:alpha val="65000"/>
              </a:srgbClr>
            </a:outerShdw>
          </a:effectLst>
        </p:spPr>
      </p:pic>
      <p:pic>
        <p:nvPicPr>
          <p:cNvPr id="4" name="그림 3">
            <a:extLst>
              <a:ext uri="{FF2B5EF4-FFF2-40B4-BE49-F238E27FC236}">
                <a16:creationId xmlns:a16="http://schemas.microsoft.com/office/drawing/2014/main" id="{6B31A262-C113-4B44-B527-48B2E29A350D}"/>
              </a:ext>
            </a:extLst>
          </p:cNvPr>
          <p:cNvPicPr>
            <a:picLocks noChangeAspect="1"/>
          </p:cNvPicPr>
          <p:nvPr/>
        </p:nvPicPr>
        <p:blipFill>
          <a:blip r:embed="rId3"/>
          <a:stretch>
            <a:fillRect/>
          </a:stretch>
        </p:blipFill>
        <p:spPr>
          <a:xfrm>
            <a:off x="846714" y="2932114"/>
            <a:ext cx="4996729" cy="2902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3268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fontScale="90000"/>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cli commands</a:t>
            </a:r>
          </a:p>
        </p:txBody>
      </p:sp>
    </p:spTree>
    <p:extLst>
      <p:ext uri="{BB962C8B-B14F-4D97-AF65-F5344CB8AC3E}">
        <p14:creationId xmlns:p14="http://schemas.microsoft.com/office/powerpoint/2010/main" val="2152259387"/>
      </p:ext>
    </p:extLst>
  </p:cSld>
  <p:clrMapOvr>
    <a:overrideClrMapping bg1="dk1" tx1="lt1" bg2="dk2" tx2="lt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C08F84F-725E-459D-9957-7F88ABBBD36B}"/>
              </a:ext>
            </a:extLst>
          </p:cNvPr>
          <p:cNvGraphicFramePr>
            <a:graphicFrameLocks noGrp="1"/>
          </p:cNvGraphicFramePr>
          <p:nvPr>
            <p:extLst>
              <p:ext uri="{D42A27DB-BD31-4B8C-83A1-F6EECF244321}">
                <p14:modId xmlns:p14="http://schemas.microsoft.com/office/powerpoint/2010/main" val="3225150959"/>
              </p:ext>
            </p:extLst>
          </p:nvPr>
        </p:nvGraphicFramePr>
        <p:xfrm>
          <a:off x="191911" y="1370364"/>
          <a:ext cx="11842045" cy="4847721"/>
        </p:xfrm>
        <a:graphic>
          <a:graphicData uri="http://schemas.openxmlformats.org/drawingml/2006/table">
            <a:tbl>
              <a:tblPr/>
              <a:tblGrid>
                <a:gridCol w="1794933">
                  <a:extLst>
                    <a:ext uri="{9D8B030D-6E8A-4147-A177-3AD203B41FA5}">
                      <a16:colId xmlns:a16="http://schemas.microsoft.com/office/drawing/2014/main" val="147274130"/>
                    </a:ext>
                  </a:extLst>
                </a:gridCol>
                <a:gridCol w="10047112">
                  <a:extLst>
                    <a:ext uri="{9D8B030D-6E8A-4147-A177-3AD203B41FA5}">
                      <a16:colId xmlns:a16="http://schemas.microsoft.com/office/drawing/2014/main" val="1335342678"/>
                    </a:ext>
                  </a:extLst>
                </a:gridCol>
              </a:tblGrid>
              <a:tr h="35762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731565213"/>
                  </a:ext>
                </a:extLst>
              </a:tr>
              <a:tr h="598271">
                <a:tc>
                  <a:txBody>
                    <a:bodyPr/>
                    <a:lstStyle/>
                    <a:p>
                      <a:pPr algn="ctr"/>
                      <a:r>
                        <a:rPr lang="ko-KR" altLang="en-US" sz="1300" dirty="0">
                          <a:solidFill>
                            <a:srgbClr val="172B4D"/>
                          </a:solidFill>
                          <a:effectLst/>
                          <a:latin typeface="+mj-ea"/>
                          <a:ea typeface="+mj-ea"/>
                        </a:rPr>
                        <a:t>토픽 생성</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--create --topic </a:t>
                      </a:r>
                      <a:r>
                        <a:rPr lang="en-US" sz="1300" dirty="0" err="1">
                          <a:solidFill>
                            <a:srgbClr val="172B4D"/>
                          </a:solidFill>
                          <a:effectLst/>
                          <a:latin typeface="+mj-ea"/>
                          <a:ea typeface="+mj-ea"/>
                        </a:rPr>
                        <a:t>javatopic</a:t>
                      </a:r>
                      <a:r>
                        <a:rPr lang="en-US" sz="1300" dirty="0">
                          <a:solidFill>
                            <a:srgbClr val="172B4D"/>
                          </a:solidFill>
                          <a:effectLst/>
                          <a:latin typeface="+mj-ea"/>
                          <a:ea typeface="+mj-ea"/>
                        </a:rPr>
                        <a:t> --bootstrap-server master:9092,slave1:9092,slave2:9092  --replication-factor 2 --partitions 3</a:t>
                      </a: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21874081"/>
                  </a:ext>
                </a:extLst>
              </a:tr>
              <a:tr h="598271">
                <a:tc>
                  <a:txBody>
                    <a:bodyPr/>
                    <a:lstStyle/>
                    <a:p>
                      <a:pPr algn="ctr"/>
                      <a:r>
                        <a:rPr lang="ko-KR" altLang="en-US" sz="1300" dirty="0">
                          <a:solidFill>
                            <a:srgbClr val="172B4D"/>
                          </a:solidFill>
                          <a:effectLst/>
                          <a:latin typeface="+mj-ea"/>
                          <a:ea typeface="+mj-ea"/>
                        </a:rPr>
                        <a:t>파티션 수 변경</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 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--partitions </a:t>
                      </a:r>
                      <a:r>
                        <a:rPr lang="en-US" sz="1300" b="1" dirty="0">
                          <a:solidFill>
                            <a:srgbClr val="FF0000"/>
                          </a:solidFill>
                          <a:effectLst/>
                          <a:latin typeface="+mj-ea"/>
                          <a:ea typeface="+mj-ea"/>
                        </a:rPr>
                        <a:t>5</a:t>
                      </a: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164937173"/>
                  </a:ext>
                </a:extLst>
              </a:tr>
              <a:tr h="419459">
                <a:tc>
                  <a:txBody>
                    <a:bodyPr/>
                    <a:lstStyle/>
                    <a:p>
                      <a:pPr algn="ctr"/>
                      <a:r>
                        <a:rPr lang="ko-KR" altLang="en-US" sz="1300" dirty="0">
                          <a:solidFill>
                            <a:srgbClr val="172B4D"/>
                          </a:solidFill>
                          <a:effectLst/>
                          <a:latin typeface="+mj-ea"/>
                          <a:ea typeface="+mj-ea"/>
                        </a:rPr>
                        <a:t>토픽 옵션 추가</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b="1" dirty="0">
                          <a:solidFill>
                            <a:schemeClr val="accent5"/>
                          </a:solidFill>
                        </a:rPr>
                        <a:t>retention.ms=3600000</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540388123"/>
                  </a:ext>
                </a:extLst>
              </a:tr>
              <a:tr h="419459">
                <a:tc>
                  <a:txBody>
                    <a:bodyPr/>
                    <a:lstStyle/>
                    <a:p>
                      <a:pPr algn="ctr"/>
                      <a:r>
                        <a:rPr lang="ko-KR" altLang="en-US" sz="1300" dirty="0">
                          <a:solidFill>
                            <a:srgbClr val="172B4D"/>
                          </a:solidFill>
                          <a:effectLst/>
                          <a:latin typeface="+mj-ea"/>
                          <a:ea typeface="+mj-ea"/>
                        </a:rPr>
                        <a:t>토픽 옵션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dirty="0"/>
                        <a:t>--delete-config retention.ms</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732175468"/>
                  </a:ext>
                </a:extLst>
              </a:tr>
              <a:tr h="598271">
                <a:tc>
                  <a:txBody>
                    <a:bodyPr/>
                    <a:lstStyle/>
                    <a:p>
                      <a:pPr algn="ctr"/>
                      <a:r>
                        <a:rPr lang="ko-KR" altLang="en-US" sz="1300" dirty="0">
                          <a:solidFill>
                            <a:srgbClr val="172B4D"/>
                          </a:solidFill>
                          <a:effectLst/>
                          <a:latin typeface="+mj-ea"/>
                          <a:ea typeface="+mj-ea"/>
                        </a:rPr>
                        <a:t>토픽 리스트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--list</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12248058"/>
                  </a:ext>
                </a:extLst>
              </a:tr>
              <a:tr h="838917">
                <a:tc>
                  <a:txBody>
                    <a:bodyPr/>
                    <a:lstStyle/>
                    <a:p>
                      <a:pPr algn="ctr"/>
                      <a:r>
                        <a:rPr lang="ko-KR" altLang="en-US" sz="1300" dirty="0">
                          <a:solidFill>
                            <a:srgbClr val="172B4D"/>
                          </a:solidFill>
                          <a:effectLst/>
                          <a:latin typeface="+mj-ea"/>
                          <a:ea typeface="+mj-ea"/>
                        </a:rPr>
                        <a:t>토픽 상세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--describe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422559456"/>
                  </a:ext>
                </a:extLst>
              </a:tr>
              <a:tr h="838917">
                <a:tc>
                  <a:txBody>
                    <a:bodyPr/>
                    <a:lstStyle/>
                    <a:p>
                      <a:pPr algn="ctr"/>
                      <a:r>
                        <a:rPr lang="ko-KR" altLang="en-US" sz="1300" dirty="0">
                          <a:solidFill>
                            <a:srgbClr val="172B4D"/>
                          </a:solidFill>
                          <a:effectLst/>
                          <a:latin typeface="+mj-ea"/>
                          <a:ea typeface="+mj-ea"/>
                        </a:rPr>
                        <a:t>토픽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delete</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077697245"/>
                  </a:ext>
                </a:extLst>
              </a:tr>
            </a:tbl>
          </a:graphicData>
        </a:graphic>
      </p:graphicFrame>
      <p:sp>
        <p:nvSpPr>
          <p:cNvPr id="5" name="직사각형 4">
            <a:extLst>
              <a:ext uri="{FF2B5EF4-FFF2-40B4-BE49-F238E27FC236}">
                <a16:creationId xmlns:a16="http://schemas.microsoft.com/office/drawing/2014/main" id="{F42C0C70-ED15-453E-BB05-29EE8343C9F6}"/>
              </a:ext>
            </a:extLst>
          </p:cNvPr>
          <p:cNvSpPr/>
          <p:nvPr/>
        </p:nvSpPr>
        <p:spPr>
          <a:xfrm>
            <a:off x="8774246" y="2953646"/>
            <a:ext cx="2043289" cy="263688"/>
          </a:xfrm>
          <a:prstGeom prst="rect">
            <a:avLst/>
          </a:prstGeom>
          <a:solidFill>
            <a:schemeClr val="accent1">
              <a:alpha val="39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E858E53-1DAE-4A46-B41C-587EF56B2B22}"/>
              </a:ext>
            </a:extLst>
          </p:cNvPr>
          <p:cNvSpPr txBox="1"/>
          <p:nvPr/>
        </p:nvSpPr>
        <p:spPr>
          <a:xfrm>
            <a:off x="10340864" y="3165691"/>
            <a:ext cx="1693092" cy="276999"/>
          </a:xfrm>
          <a:prstGeom prst="rect">
            <a:avLst/>
          </a:prstGeom>
          <a:solidFill>
            <a:schemeClr val="bg1"/>
          </a:solidFill>
          <a:ln>
            <a:solidFill>
              <a:srgbClr val="0000FF"/>
            </a:solidFill>
          </a:ln>
        </p:spPr>
        <p:txBody>
          <a:bodyPr wrap="none" rtlCol="0">
            <a:spAutoFit/>
          </a:bodyPr>
          <a:lstStyle/>
          <a:p>
            <a:r>
              <a:rPr lang="en-US" altLang="ko-KR" sz="1200" dirty="0"/>
              <a:t>not overwrite but add</a:t>
            </a:r>
            <a:endParaRPr lang="ko-KR" altLang="en-US" sz="1200" dirty="0"/>
          </a:p>
        </p:txBody>
      </p:sp>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Topic</a:t>
            </a:r>
            <a:endParaRPr lang="ko-KR" altLang="en-US" dirty="0"/>
          </a:p>
        </p:txBody>
      </p:sp>
    </p:spTree>
    <p:extLst>
      <p:ext uri="{BB962C8B-B14F-4D97-AF65-F5344CB8AC3E}">
        <p14:creationId xmlns:p14="http://schemas.microsoft.com/office/powerpoint/2010/main" val="40018978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0C1887-C523-44DC-95DD-8FCADC16495D}"/>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a:t>
            </a:r>
            <a:endParaRPr lang="ko-KR" altLang="en-US" dirty="0"/>
          </a:p>
        </p:txBody>
      </p:sp>
      <p:graphicFrame>
        <p:nvGraphicFramePr>
          <p:cNvPr id="3" name="표 2">
            <a:extLst>
              <a:ext uri="{FF2B5EF4-FFF2-40B4-BE49-F238E27FC236}">
                <a16:creationId xmlns:a16="http://schemas.microsoft.com/office/drawing/2014/main" id="{DFB199D6-26AE-46E4-8B14-2F72E8F72738}"/>
              </a:ext>
            </a:extLst>
          </p:cNvPr>
          <p:cNvGraphicFramePr>
            <a:graphicFrameLocks noGrp="1"/>
          </p:cNvGraphicFramePr>
          <p:nvPr>
            <p:extLst>
              <p:ext uri="{D42A27DB-BD31-4B8C-83A1-F6EECF244321}">
                <p14:modId xmlns:p14="http://schemas.microsoft.com/office/powerpoint/2010/main" val="2904286565"/>
              </p:ext>
            </p:extLst>
          </p:nvPr>
        </p:nvGraphicFramePr>
        <p:xfrm>
          <a:off x="440266" y="2099735"/>
          <a:ext cx="11311467" cy="2889954"/>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송신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Noto Sans DemiLight"/>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Noto Sans DemiLight"/>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endParaRPr lang="ko-KR" altLang="en-US" sz="1300" dirty="0">
                        <a:solidFill>
                          <a:srgbClr val="222222"/>
                        </a:solidFill>
                        <a:effectLst/>
                        <a:latin typeface="Noto Sans DemiLight"/>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송신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parse.key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bl>
          </a:graphicData>
        </a:graphic>
      </p:graphicFrame>
    </p:spTree>
    <p:extLst>
      <p:ext uri="{BB962C8B-B14F-4D97-AF65-F5344CB8AC3E}">
        <p14:creationId xmlns:p14="http://schemas.microsoft.com/office/powerpoint/2010/main" val="2500159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AEA41-D265-4C96-87B9-19C57641B16A}"/>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endParaRPr lang="ko-KR" altLang="en-US" dirty="0"/>
          </a:p>
        </p:txBody>
      </p:sp>
      <p:graphicFrame>
        <p:nvGraphicFramePr>
          <p:cNvPr id="4" name="표 3">
            <a:extLst>
              <a:ext uri="{FF2B5EF4-FFF2-40B4-BE49-F238E27FC236}">
                <a16:creationId xmlns:a16="http://schemas.microsoft.com/office/drawing/2014/main" id="{90EA1D66-9500-4FBA-BCFD-65D020D77F3C}"/>
              </a:ext>
            </a:extLst>
          </p:cNvPr>
          <p:cNvGraphicFramePr>
            <a:graphicFrameLocks noGrp="1"/>
          </p:cNvGraphicFramePr>
          <p:nvPr>
            <p:extLst>
              <p:ext uri="{D42A27DB-BD31-4B8C-83A1-F6EECF244321}">
                <p14:modId xmlns:p14="http://schemas.microsoft.com/office/powerpoint/2010/main" val="2475212713"/>
              </p:ext>
            </p:extLst>
          </p:nvPr>
        </p:nvGraphicFramePr>
        <p:xfrm>
          <a:off x="440266" y="948268"/>
          <a:ext cx="11311467" cy="5701230"/>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수신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수신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print.key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r>
                        <a:rPr lang="en-US" sz="1300" b="1" dirty="0">
                          <a:solidFill>
                            <a:srgbClr val="FF0000"/>
                          </a:solidFill>
                          <a:effectLst/>
                          <a:latin typeface="+mj-ea"/>
                          <a:ea typeface="+mj-ea"/>
                        </a:rPr>
                        <a:t>:</a:t>
                      </a:r>
                      <a:r>
                        <a:rPr lang="en-US" sz="1300" dirty="0">
                          <a:solidFill>
                            <a:srgbClr val="172B4D"/>
                          </a:solidFill>
                          <a:effectLst/>
                          <a:latin typeface="+mj-ea"/>
                          <a:ea typeface="+mj-ea"/>
                        </a:rPr>
                        <a:t>" --from-beginning</a:t>
                      </a: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1405638">
                <a:tc>
                  <a:txBody>
                    <a:bodyPr/>
                    <a:lstStyle/>
                    <a:p>
                      <a:pPr algn="ctr"/>
                      <a:r>
                        <a:rPr lang="ko-KR" altLang="en-US" sz="1300" dirty="0">
                          <a:solidFill>
                            <a:srgbClr val="172B4D"/>
                          </a:solidFill>
                          <a:effectLst/>
                          <a:latin typeface="+mj-ea"/>
                          <a:ea typeface="+mj-ea"/>
                        </a:rPr>
                        <a:t>메시지 수신 </a:t>
                      </a:r>
                      <a:br>
                        <a:rPr lang="en-US" altLang="ko-KR" sz="1300" dirty="0">
                          <a:solidFill>
                            <a:srgbClr val="172B4D"/>
                          </a:solidFill>
                          <a:effectLst/>
                          <a:latin typeface="+mj-ea"/>
                          <a:ea typeface="+mj-ea"/>
                        </a:rPr>
                      </a:br>
                      <a:r>
                        <a:rPr lang="en-US" altLang="ko-KR" sz="1300" dirty="0">
                          <a:solidFill>
                            <a:srgbClr val="172B4D"/>
                          </a:solidFill>
                          <a:effectLst/>
                          <a:latin typeface="+mj-ea"/>
                          <a:ea typeface="+mj-ea"/>
                        </a:rPr>
                        <a:t>by Consumer Group</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group </a:t>
                      </a:r>
                      <a:r>
                        <a:rPr lang="en-US" altLang="ko-KR" sz="1300" b="1" dirty="0" err="1">
                          <a:solidFill>
                            <a:srgbClr val="FF0000"/>
                          </a:solidFill>
                          <a:effectLst/>
                          <a:latin typeface="+mj-ea"/>
                          <a:ea typeface="+mj-ea"/>
                        </a:rPr>
                        <a:t>kopo</a:t>
                      </a:r>
                      <a:r>
                        <a:rPr lang="en-US" altLang="ko-KR" sz="1300" b="1" dirty="0">
                          <a:solidFill>
                            <a:srgbClr val="FF0000"/>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954576723"/>
                  </a:ext>
                </a:extLst>
              </a:tr>
              <a:tr h="1405638">
                <a:tc>
                  <a:txBody>
                    <a:bodyPr/>
                    <a:lstStyle/>
                    <a:p>
                      <a:pPr algn="ctr"/>
                      <a:r>
                        <a:rPr lang="ko-KR" altLang="en-US" sz="1300" dirty="0">
                          <a:solidFill>
                            <a:srgbClr val="172B4D"/>
                          </a:solidFill>
                          <a:effectLst/>
                          <a:latin typeface="+mj-ea"/>
                          <a:ea typeface="+mj-ea"/>
                        </a:rPr>
                        <a:t>메시지 수신</a:t>
                      </a:r>
                      <a:endParaRPr lang="en-US" altLang="ko-KR" sz="1300" dirty="0">
                        <a:solidFill>
                          <a:srgbClr val="172B4D"/>
                        </a:solidFill>
                        <a:effectLst/>
                        <a:latin typeface="+mj-ea"/>
                        <a:ea typeface="+mj-ea"/>
                      </a:endParaRPr>
                    </a:p>
                    <a:p>
                      <a:pPr algn="ctr"/>
                      <a:r>
                        <a:rPr lang="en-US" altLang="ko-KR" sz="1300" dirty="0">
                          <a:solidFill>
                            <a:srgbClr val="172B4D"/>
                          </a:solidFill>
                          <a:effectLst/>
                          <a:latin typeface="+mj-ea"/>
                          <a:ea typeface="+mj-ea"/>
                        </a:rPr>
                        <a:t>by Partition</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partition </a:t>
                      </a:r>
                      <a:r>
                        <a:rPr lang="en-US" sz="1300" b="1" dirty="0">
                          <a:solidFill>
                            <a:srgbClr val="FF0000"/>
                          </a:solidFill>
                          <a:effectLst/>
                          <a:latin typeface="+mj-ea"/>
                          <a:ea typeface="+mj-ea"/>
                        </a:rPr>
                        <a:t>1</a:t>
                      </a:r>
                      <a:r>
                        <a:rPr lang="en-US" sz="1300" dirty="0">
                          <a:solidFill>
                            <a:srgbClr val="172B4D"/>
                          </a:solidFill>
                          <a:effectLst/>
                          <a:latin typeface="+mj-ea"/>
                          <a:ea typeface="+mj-ea"/>
                        </a:rPr>
                        <a:t> --from-</a:t>
                      </a:r>
                      <a:r>
                        <a:rPr lang="en-US" sz="1300" dirty="0" err="1">
                          <a:solidFill>
                            <a:srgbClr val="172B4D"/>
                          </a:solidFill>
                          <a:effectLst/>
                          <a:latin typeface="+mj-ea"/>
                          <a:ea typeface="+mj-ea"/>
                        </a:rPr>
                        <a:t>beginnging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083184484"/>
                  </a:ext>
                </a:extLst>
              </a:tr>
            </a:tbl>
          </a:graphicData>
        </a:graphic>
      </p:graphicFrame>
      <p:sp>
        <p:nvSpPr>
          <p:cNvPr id="5" name="TextBox 4">
            <a:extLst>
              <a:ext uri="{FF2B5EF4-FFF2-40B4-BE49-F238E27FC236}">
                <a16:creationId xmlns:a16="http://schemas.microsoft.com/office/drawing/2014/main" id="{A3CB2722-6233-4C31-AD86-06A0381AE22F}"/>
              </a:ext>
            </a:extLst>
          </p:cNvPr>
          <p:cNvSpPr txBox="1"/>
          <p:nvPr/>
        </p:nvSpPr>
        <p:spPr>
          <a:xfrm>
            <a:off x="2777068" y="2783220"/>
            <a:ext cx="8370689" cy="1015663"/>
          </a:xfrm>
          <a:prstGeom prst="rect">
            <a:avLst/>
          </a:prstGeom>
          <a:solidFill>
            <a:srgbClr val="FFFFFF"/>
          </a:solidFill>
          <a:ln>
            <a:solidFill>
              <a:srgbClr val="0000FF"/>
            </a:solidFill>
          </a:ln>
        </p:spPr>
        <p:txBody>
          <a:bodyPr wrap="none" rtlCol="0">
            <a:spAutoFit/>
          </a:bodyPr>
          <a:lstStyle/>
          <a:p>
            <a:r>
              <a:rPr lang="en-US" altLang="ko-KR" sz="1200" b="0" i="0" dirty="0">
                <a:solidFill>
                  <a:srgbClr val="444444"/>
                </a:solidFill>
                <a:effectLst/>
                <a:latin typeface="Menlo"/>
              </a:rPr>
              <a:t>kafka-</a:t>
            </a:r>
            <a:r>
              <a:rPr lang="en-US" altLang="ko-KR" sz="1200" b="0" i="0" dirty="0">
                <a:solidFill>
                  <a:srgbClr val="397300"/>
                </a:solidFill>
                <a:effectLst/>
                <a:latin typeface="Menlo"/>
              </a:rPr>
              <a:t>console</a:t>
            </a:r>
            <a:r>
              <a:rPr lang="en-US" altLang="ko-KR" sz="1200" b="0" i="0" dirty="0">
                <a:solidFill>
                  <a:srgbClr val="444444"/>
                </a:solidFill>
                <a:effectLst/>
                <a:latin typeface="Menlo"/>
              </a:rPr>
              <a:t>-producer.sh --topic </a:t>
            </a:r>
            <a:r>
              <a:rPr lang="en-US" altLang="ko-KR" sz="1200" b="0" i="0" dirty="0" err="1">
                <a:solidFill>
                  <a:srgbClr val="444444"/>
                </a:solidFill>
                <a:effectLst/>
                <a:latin typeface="Menlo"/>
              </a:rPr>
              <a:t>kopo</a:t>
            </a:r>
            <a:r>
              <a:rPr lang="en-US" altLang="ko-KR" sz="1200" b="0" i="0" dirty="0">
                <a:solidFill>
                  <a:srgbClr val="444444"/>
                </a:solidFill>
                <a:effectLst/>
                <a:latin typeface="Menlo"/>
              </a:rPr>
              <a:t>-topic –bootstrap-server master:</a:t>
            </a:r>
            <a:r>
              <a:rPr lang="en-US" altLang="ko-KR" sz="1200" b="0" i="0" dirty="0">
                <a:solidFill>
                  <a:srgbClr val="880000"/>
                </a:solidFill>
                <a:effectLst/>
                <a:latin typeface="Menlo"/>
              </a:rPr>
              <a:t>9092</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parse.key</a:t>
            </a:r>
            <a:r>
              <a:rPr lang="en-US" altLang="ko-KR" sz="1200" b="0" i="0" dirty="0">
                <a:solidFill>
                  <a:srgbClr val="444444"/>
                </a:solidFill>
                <a:effectLst/>
                <a:latin typeface="Menlo"/>
              </a:rPr>
              <a:t>=</a:t>
            </a:r>
            <a:r>
              <a:rPr lang="en-US" altLang="ko-KR" sz="1200" b="0" i="0" dirty="0">
                <a:solidFill>
                  <a:schemeClr val="accent5"/>
                </a:solidFill>
                <a:effectLst/>
                <a:latin typeface="Menlo"/>
              </a:rPr>
              <a:t>true</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key.separator</a:t>
            </a:r>
            <a:r>
              <a:rPr lang="en-US" altLang="ko-KR" sz="1200" b="0" i="0" dirty="0">
                <a:solidFill>
                  <a:srgbClr val="444444"/>
                </a:solidFill>
                <a:effectLst/>
                <a:latin typeface="Menlo"/>
              </a:rPr>
              <a:t>=</a:t>
            </a:r>
            <a:r>
              <a:rPr lang="en-US" altLang="ko-KR" sz="1200" b="0" i="0" dirty="0">
                <a:solidFill>
                  <a:srgbClr val="880000"/>
                </a:solidFill>
                <a:effectLst/>
                <a:latin typeface="Menlo"/>
              </a:rPr>
              <a:t>":“</a:t>
            </a:r>
          </a:p>
          <a:p>
            <a:pPr marL="171450" indent="-171450">
              <a:buFont typeface="Wingdings" panose="05000000000000000000" pitchFamily="2" charset="2"/>
              <a:buChar char="Ø"/>
            </a:pPr>
            <a:r>
              <a:rPr lang="en-US" altLang="ko-KR" sz="1200" dirty="0">
                <a:solidFill>
                  <a:srgbClr val="880000"/>
                </a:solidFill>
                <a:latin typeface="Menlo"/>
              </a:rPr>
              <a:t>key1 : This</a:t>
            </a:r>
          </a:p>
          <a:p>
            <a:pPr marL="171450" indent="-171450">
              <a:buFont typeface="Wingdings" panose="05000000000000000000" pitchFamily="2" charset="2"/>
              <a:buChar char="Ø"/>
            </a:pPr>
            <a:r>
              <a:rPr lang="en-US" altLang="ko-KR" sz="1200" dirty="0">
                <a:solidFill>
                  <a:srgbClr val="880000"/>
                </a:solidFill>
                <a:latin typeface="Menlo"/>
              </a:rPr>
              <a:t>Key2 : is</a:t>
            </a:r>
          </a:p>
          <a:p>
            <a:pPr marL="171450" indent="-171450">
              <a:buFont typeface="Wingdings" panose="05000000000000000000" pitchFamily="2" charset="2"/>
              <a:buChar char="Ø"/>
            </a:pPr>
            <a:r>
              <a:rPr lang="en-US" altLang="ko-KR" sz="1200" dirty="0">
                <a:solidFill>
                  <a:srgbClr val="880000"/>
                </a:solidFill>
                <a:latin typeface="Menlo"/>
              </a:rPr>
              <a:t>Key3 : a</a:t>
            </a:r>
          </a:p>
          <a:p>
            <a:pPr marL="171450" indent="-171450">
              <a:buFont typeface="Wingdings" panose="05000000000000000000" pitchFamily="2" charset="2"/>
              <a:buChar char="Ø"/>
            </a:pPr>
            <a:r>
              <a:rPr lang="en-US" altLang="ko-KR" sz="1200" dirty="0">
                <a:solidFill>
                  <a:srgbClr val="880000"/>
                </a:solidFill>
                <a:latin typeface="Menlo"/>
              </a:rPr>
              <a:t>Key4 : test.</a:t>
            </a:r>
            <a:endParaRPr lang="ko-KR" altLang="en-US" sz="1200" dirty="0"/>
          </a:p>
        </p:txBody>
      </p:sp>
      <p:sp>
        <p:nvSpPr>
          <p:cNvPr id="6" name="TextBox 5">
            <a:extLst>
              <a:ext uri="{FF2B5EF4-FFF2-40B4-BE49-F238E27FC236}">
                <a16:creationId xmlns:a16="http://schemas.microsoft.com/office/drawing/2014/main" id="{78C49A36-DC3F-439C-B41C-4EADAFDE5CA5}"/>
              </a:ext>
            </a:extLst>
          </p:cNvPr>
          <p:cNvSpPr txBox="1"/>
          <p:nvPr/>
        </p:nvSpPr>
        <p:spPr>
          <a:xfrm>
            <a:off x="8596668" y="2499942"/>
            <a:ext cx="3044423" cy="276999"/>
          </a:xfrm>
          <a:prstGeom prst="rect">
            <a:avLst/>
          </a:prstGeom>
          <a:solidFill>
            <a:schemeClr val="bg1"/>
          </a:solidFill>
          <a:ln>
            <a:solidFill>
              <a:srgbClr val="0000FF"/>
            </a:solidFill>
          </a:ln>
        </p:spPr>
        <p:txBody>
          <a:bodyPr wrap="none" rtlCol="0">
            <a:spAutoFit/>
          </a:bodyPr>
          <a:lstStyle/>
          <a:p>
            <a:r>
              <a:rPr lang="en-US" altLang="ko-KR" sz="1200" dirty="0"/>
              <a:t>key </a:t>
            </a:r>
            <a:r>
              <a:rPr lang="ko-KR" altLang="en-US" sz="1200" dirty="0"/>
              <a:t>없이 수신된 경우는 </a:t>
            </a:r>
            <a:r>
              <a:rPr lang="en-US" altLang="ko-KR" sz="1200" dirty="0"/>
              <a:t>Key</a:t>
            </a:r>
            <a:r>
              <a:rPr lang="ko-KR" altLang="en-US" sz="1200" dirty="0"/>
              <a:t>를 </a:t>
            </a:r>
            <a:r>
              <a:rPr lang="en-US" altLang="ko-KR" sz="1200" dirty="0"/>
              <a:t>null</a:t>
            </a:r>
            <a:r>
              <a:rPr lang="ko-KR" altLang="en-US" sz="1200" dirty="0"/>
              <a:t>로 표시</a:t>
            </a:r>
          </a:p>
        </p:txBody>
      </p:sp>
    </p:spTree>
    <p:extLst>
      <p:ext uri="{BB962C8B-B14F-4D97-AF65-F5344CB8AC3E}">
        <p14:creationId xmlns:p14="http://schemas.microsoft.com/office/powerpoint/2010/main" val="36203673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9599A-5963-488C-9CA5-73CBC459314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r>
              <a:rPr lang="ko-KR" altLang="en-US" dirty="0"/>
              <a:t> </a:t>
            </a:r>
            <a:r>
              <a:rPr lang="en-US" altLang="ko-KR" dirty="0"/>
              <a:t>group</a:t>
            </a:r>
            <a:endParaRPr lang="ko-KR" altLang="en-US" dirty="0"/>
          </a:p>
        </p:txBody>
      </p:sp>
      <p:graphicFrame>
        <p:nvGraphicFramePr>
          <p:cNvPr id="3" name="표 2">
            <a:extLst>
              <a:ext uri="{FF2B5EF4-FFF2-40B4-BE49-F238E27FC236}">
                <a16:creationId xmlns:a16="http://schemas.microsoft.com/office/drawing/2014/main" id="{C310DF00-7CF0-44EB-ABAD-CFC4B0FC1713}"/>
              </a:ext>
            </a:extLst>
          </p:cNvPr>
          <p:cNvGraphicFramePr>
            <a:graphicFrameLocks noGrp="1"/>
          </p:cNvGraphicFramePr>
          <p:nvPr>
            <p:extLst>
              <p:ext uri="{D42A27DB-BD31-4B8C-83A1-F6EECF244321}">
                <p14:modId xmlns:p14="http://schemas.microsoft.com/office/powerpoint/2010/main" val="3106961828"/>
              </p:ext>
            </p:extLst>
          </p:nvPr>
        </p:nvGraphicFramePr>
        <p:xfrm>
          <a:off x="440266" y="2099735"/>
          <a:ext cx="11311467" cy="2889955"/>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err="1">
                          <a:solidFill>
                            <a:srgbClr val="172B4D"/>
                          </a:solidFill>
                          <a:effectLst/>
                          <a:latin typeface="+mj-ea"/>
                          <a:ea typeface="+mj-ea"/>
                        </a:rPr>
                        <a:t>컨슈머</a:t>
                      </a:r>
                      <a:r>
                        <a:rPr lang="ko-KR" altLang="en-US" sz="1300" dirty="0">
                          <a:solidFill>
                            <a:srgbClr val="172B4D"/>
                          </a:solidFill>
                          <a:effectLst/>
                          <a:latin typeface="+mj-ea"/>
                          <a:ea typeface="+mj-ea"/>
                        </a:rPr>
                        <a:t> 그룹 목록 조회</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kern="1200" dirty="0">
                          <a:solidFill>
                            <a:srgbClr val="172B4D"/>
                          </a:solidFill>
                          <a:effectLst/>
                          <a:latin typeface="+mj-ea"/>
                          <a:ea typeface="+mj-ea"/>
                          <a:cs typeface="+mn-cs"/>
                        </a:rPr>
                        <a:t>kafka-consumer-groups.sh --bootstrap-server </a:t>
                      </a:r>
                      <a:r>
                        <a:rPr lang="en-US" altLang="ko-KR" sz="1300" kern="1200" dirty="0">
                          <a:solidFill>
                            <a:srgbClr val="172B4D"/>
                          </a:solidFill>
                          <a:effectLst/>
                          <a:latin typeface="+mj-ea"/>
                          <a:ea typeface="+mj-ea"/>
                          <a:cs typeface="+mn-cs"/>
                        </a:rPr>
                        <a:t>master:9092,slave1:9092,slave:9092 </a:t>
                      </a:r>
                      <a:r>
                        <a:rPr lang="en-US" sz="1300" kern="1200" dirty="0">
                          <a:solidFill>
                            <a:srgbClr val="172B4D"/>
                          </a:solidFill>
                          <a:effectLst/>
                          <a:latin typeface="+mj-ea"/>
                          <a:ea typeface="+mj-ea"/>
                          <a:cs typeface="+mn-cs"/>
                        </a:rPr>
                        <a:t>--list</a:t>
                      </a:r>
                      <a:endParaRPr lang="ko-KR" altLang="en-US" sz="1300" kern="1200" dirty="0">
                        <a:solidFill>
                          <a:srgbClr val="172B4D"/>
                        </a:solidFill>
                        <a:effectLst/>
                        <a:latin typeface="+mj-ea"/>
                        <a:ea typeface="+mj-ea"/>
                        <a:cs typeface="+mn-cs"/>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818445">
                <a:tc>
                  <a:txBody>
                    <a:bodyPr/>
                    <a:lstStyle/>
                    <a:p>
                      <a:pPr algn="ctr"/>
                      <a:r>
                        <a:rPr lang="ko-KR" altLang="en-US" sz="1300" kern="1200" dirty="0" err="1">
                          <a:solidFill>
                            <a:srgbClr val="172B4D"/>
                          </a:solidFill>
                          <a:effectLst/>
                          <a:latin typeface="+mj-ea"/>
                          <a:ea typeface="+mj-ea"/>
                          <a:cs typeface="+mn-cs"/>
                        </a:rPr>
                        <a:t>컨슈머</a:t>
                      </a:r>
                      <a:r>
                        <a:rPr lang="ko-KR" altLang="en-US" sz="1300" kern="1200" dirty="0">
                          <a:solidFill>
                            <a:srgbClr val="172B4D"/>
                          </a:solidFill>
                          <a:effectLst/>
                          <a:latin typeface="+mj-ea"/>
                          <a:ea typeface="+mj-ea"/>
                          <a:cs typeface="+mn-cs"/>
                        </a:rPr>
                        <a:t> 그룹 상세 조회</a:t>
                      </a:r>
                      <a:endParaRPr lang="ko-KR" altLang="en-US" sz="1300" kern="1200" dirty="0">
                        <a:solidFill>
                          <a:srgbClr val="222222"/>
                        </a:solidFill>
                        <a:effectLst/>
                        <a:latin typeface="+mj-ea"/>
                        <a:ea typeface="+mj-ea"/>
                        <a:cs typeface="+mn-cs"/>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172B4D"/>
                          </a:solidFill>
                          <a:effectLst/>
                          <a:latin typeface="+mj-ea"/>
                          <a:ea typeface="+mj-ea"/>
                        </a:rPr>
                        <a:t>--group </a:t>
                      </a:r>
                      <a:r>
                        <a:rPr lang="en-US" altLang="ko-KR" sz="1300" dirty="0" err="1">
                          <a:solidFill>
                            <a:srgbClr val="172B4D"/>
                          </a:solidFill>
                          <a:effectLst/>
                          <a:latin typeface="+mj-ea"/>
                          <a:ea typeface="+mj-ea"/>
                        </a:rPr>
                        <a:t>kopo</a:t>
                      </a:r>
                      <a:r>
                        <a:rPr lang="en-US" altLang="ko-KR" sz="1300" dirty="0">
                          <a:solidFill>
                            <a:srgbClr val="172B4D"/>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describe</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818445">
                <a:tc>
                  <a:txBody>
                    <a:bodyPr/>
                    <a:lstStyle/>
                    <a:p>
                      <a:pPr algn="ctr"/>
                      <a:r>
                        <a:rPr lang="ko-KR" altLang="en-US" sz="1300" dirty="0" err="1">
                          <a:solidFill>
                            <a:srgbClr val="222222"/>
                          </a:solidFill>
                          <a:effectLst/>
                          <a:latin typeface="+mj-ea"/>
                          <a:ea typeface="+mj-ea"/>
                        </a:rPr>
                        <a:t>컨슈머</a:t>
                      </a:r>
                      <a:r>
                        <a:rPr lang="ko-KR" altLang="en-US" sz="1300" dirty="0">
                          <a:solidFill>
                            <a:srgbClr val="222222"/>
                          </a:solidFill>
                          <a:effectLst/>
                          <a:latin typeface="+mj-ea"/>
                          <a:ea typeface="+mj-ea"/>
                        </a:rPr>
                        <a:t> 그룹 삭제</a:t>
                      </a: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222222"/>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222222"/>
                          </a:solidFill>
                          <a:effectLst/>
                          <a:latin typeface="+mj-ea"/>
                          <a:ea typeface="+mj-ea"/>
                        </a:rPr>
                        <a:t>--group </a:t>
                      </a:r>
                      <a:r>
                        <a:rPr lang="en-US" altLang="ko-KR" sz="1300" dirty="0" err="1">
                          <a:solidFill>
                            <a:srgbClr val="222222"/>
                          </a:solidFill>
                          <a:effectLst/>
                          <a:latin typeface="+mj-ea"/>
                          <a:ea typeface="+mj-ea"/>
                        </a:rPr>
                        <a:t>kopo</a:t>
                      </a:r>
                      <a:r>
                        <a:rPr lang="en-US" altLang="ko-KR" sz="1300" dirty="0">
                          <a:solidFill>
                            <a:srgbClr val="222222"/>
                          </a:solidFill>
                          <a:effectLst/>
                          <a:latin typeface="+mj-ea"/>
                          <a:ea typeface="+mj-ea"/>
                        </a:rPr>
                        <a:t>-group</a:t>
                      </a:r>
                      <a:r>
                        <a:rPr lang="ko-KR" altLang="en-US" sz="1300" dirty="0">
                          <a:solidFill>
                            <a:srgbClr val="222222"/>
                          </a:solidFill>
                          <a:effectLst/>
                          <a:latin typeface="+mj-ea"/>
                          <a:ea typeface="+mj-ea"/>
                        </a:rPr>
                        <a:t> </a:t>
                      </a:r>
                      <a:r>
                        <a:rPr lang="en-US" altLang="ko-KR" sz="1300" dirty="0">
                          <a:solidFill>
                            <a:srgbClr val="222222"/>
                          </a:solidFill>
                          <a:effectLst/>
                          <a:latin typeface="+mj-ea"/>
                          <a:ea typeface="+mj-ea"/>
                        </a:rPr>
                        <a:t>--</a:t>
                      </a:r>
                      <a:r>
                        <a:rPr lang="en-US" sz="1300" dirty="0">
                          <a:solidFill>
                            <a:srgbClr val="222222"/>
                          </a:solidFill>
                          <a:effectLst/>
                          <a:latin typeface="+mj-ea"/>
                          <a:ea typeface="+mj-ea"/>
                        </a:rPr>
                        <a:t>delete</a:t>
                      </a: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681010461"/>
                  </a:ext>
                </a:extLst>
              </a:tr>
            </a:tbl>
          </a:graphicData>
        </a:graphic>
      </p:graphicFrame>
    </p:spTree>
    <p:extLst>
      <p:ext uri="{BB962C8B-B14F-4D97-AF65-F5344CB8AC3E}">
        <p14:creationId xmlns:p14="http://schemas.microsoft.com/office/powerpoint/2010/main" val="26107278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24EC4-1B17-4570-8CA3-7CE0AB06202A}"/>
              </a:ext>
            </a:extLst>
          </p:cNvPr>
          <p:cNvSpPr txBox="1"/>
          <p:nvPr/>
        </p:nvSpPr>
        <p:spPr>
          <a:xfrm>
            <a:off x="466725" y="1238250"/>
            <a:ext cx="6120586" cy="1703480"/>
          </a:xfrm>
          <a:prstGeom prst="rect">
            <a:avLst/>
          </a:prstGeom>
          <a:noFill/>
        </p:spPr>
        <p:txBody>
          <a:bodyPr wrap="none" rtlCol="0">
            <a:spAutoFit/>
          </a:bodyPr>
          <a:lstStyle/>
          <a:p>
            <a:pPr>
              <a:lnSpc>
                <a:spcPct val="150000"/>
              </a:lnSpc>
            </a:pPr>
            <a:r>
              <a:rPr lang="en-US" altLang="ko-KR" dirty="0"/>
              <a:t>Optimizing Kafka producers</a:t>
            </a:r>
          </a:p>
          <a:p>
            <a:pPr>
              <a:lnSpc>
                <a:spcPct val="150000"/>
              </a:lnSpc>
            </a:pPr>
            <a:r>
              <a:rPr lang="en-US" altLang="ko-KR" dirty="0"/>
              <a:t>  - </a:t>
            </a:r>
            <a:r>
              <a:rPr lang="en-US" altLang="ko-KR" dirty="0">
                <a:hlinkClick r:id="rId2"/>
              </a:rPr>
              <a:t>https://strimzi.io/blog/2020/10/15/producer-tuning/</a:t>
            </a:r>
            <a:endParaRPr lang="en-US" altLang="ko-KR" dirty="0"/>
          </a:p>
          <a:p>
            <a:pPr>
              <a:lnSpc>
                <a:spcPct val="150000"/>
              </a:lnSpc>
            </a:pPr>
            <a:r>
              <a:rPr lang="en-US" altLang="ko-KR" dirty="0"/>
              <a:t>Kafka </a:t>
            </a:r>
            <a:r>
              <a:rPr lang="ko-KR" altLang="en-US" dirty="0"/>
              <a:t>운영자 블로그</a:t>
            </a:r>
            <a:r>
              <a:rPr lang="en-US" altLang="ko-KR" dirty="0"/>
              <a:t>(</a:t>
            </a:r>
            <a:r>
              <a:rPr lang="ko-KR" altLang="en-US" dirty="0"/>
              <a:t>카카오톡</a:t>
            </a:r>
            <a:r>
              <a:rPr lang="en-US" altLang="ko-KR" dirty="0"/>
              <a:t>)</a:t>
            </a:r>
          </a:p>
          <a:p>
            <a:pPr>
              <a:lnSpc>
                <a:spcPct val="150000"/>
              </a:lnSpc>
            </a:pPr>
            <a:r>
              <a:rPr lang="en-US" altLang="ko-KR" dirty="0"/>
              <a:t> - https://popit.kr/tag/kafka</a:t>
            </a:r>
            <a:endParaRPr lang="ko-KR" altLang="en-US" dirty="0"/>
          </a:p>
        </p:txBody>
      </p:sp>
      <p:sp>
        <p:nvSpPr>
          <p:cNvPr id="3" name="제목 1">
            <a:extLst>
              <a:ext uri="{FF2B5EF4-FFF2-40B4-BE49-F238E27FC236}">
                <a16:creationId xmlns:a16="http://schemas.microsoft.com/office/drawing/2014/main" id="{5163C65C-F2E8-4FC7-9D19-E599045BE1E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Configuration on Performance</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18379443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21585" y="1718405"/>
            <a:ext cx="10267244" cy="1646302"/>
          </a:xfrm>
        </p:spPr>
        <p:txBody>
          <a:bodyPr vert="horz" lIns="91440" tIns="45720" rIns="91440" bIns="45720" rtlCol="0" anchor="b">
            <a:normAutofit/>
          </a:bodyPr>
          <a:lstStyle/>
          <a:p>
            <a:pPr algn="ctr" latinLnBrk="0"/>
            <a:r>
              <a:rPr lang="en-US" altLang="ko-KR" sz="4400" dirty="0"/>
              <a:t>[</a:t>
            </a:r>
            <a:r>
              <a:rPr lang="ko-KR" altLang="en-US" sz="4400" dirty="0"/>
              <a:t>참고</a:t>
            </a:r>
            <a:r>
              <a:rPr lang="en-US" altLang="ko-KR" sz="4400" dirty="0"/>
              <a:t>] Kafka</a:t>
            </a:r>
            <a:r>
              <a:rPr lang="ko-KR" altLang="en-US" sz="4400" dirty="0"/>
              <a:t>에서 </a:t>
            </a:r>
            <a:r>
              <a:rPr lang="en-US" altLang="ko-KR" sz="4400" dirty="0"/>
              <a:t>Zookeeper</a:t>
            </a:r>
            <a:r>
              <a:rPr lang="ko-KR" altLang="en-US" sz="4400" dirty="0"/>
              <a:t>의 역할</a:t>
            </a:r>
            <a:endParaRPr lang="en-US" altLang="ko-KR" sz="4400" dirty="0"/>
          </a:p>
        </p:txBody>
      </p:sp>
    </p:spTree>
    <p:extLst>
      <p:ext uri="{BB962C8B-B14F-4D97-AF65-F5344CB8AC3E}">
        <p14:creationId xmlns:p14="http://schemas.microsoft.com/office/powerpoint/2010/main" val="3230873886"/>
      </p:ext>
    </p:extLst>
  </p:cSld>
  <p:clrMapOvr>
    <a:overrideClrMapping bg1="dk1" tx1="lt1" bg2="dk2" tx2="lt2" accent1="accent1" accent2="accent2" accent3="accent3" accent4="accent4" accent5="accent5" accent6="accent6" hlink="hlink" folHlink="folHlink"/>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9DA0814-D1EF-4BEB-B420-44591D7180F3}"/>
              </a:ext>
            </a:extLst>
          </p:cNvPr>
          <p:cNvPicPr>
            <a:picLocks noChangeAspect="1"/>
          </p:cNvPicPr>
          <p:nvPr/>
        </p:nvPicPr>
        <p:blipFill>
          <a:blip r:embed="rId3">
            <a:alphaModFix amt="7000"/>
          </a:blip>
          <a:stretch>
            <a:fillRect/>
          </a:stretch>
        </p:blipFill>
        <p:spPr>
          <a:xfrm>
            <a:off x="553374" y="1313900"/>
            <a:ext cx="11415427" cy="514334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90528AC-A79D-4D9E-82D3-C2A524EAB499}"/>
              </a:ext>
            </a:extLst>
          </p:cNvPr>
          <p:cNvSpPr txBox="1"/>
          <p:nvPr/>
        </p:nvSpPr>
        <p:spPr>
          <a:xfrm>
            <a:off x="553374" y="959486"/>
            <a:ext cx="7383753" cy="869790"/>
          </a:xfrm>
          <a:prstGeom prst="rect">
            <a:avLst/>
          </a:prstGeom>
          <a:noFill/>
        </p:spPr>
        <p:txBody>
          <a:bodyPr wrap="none" rtlCol="0">
            <a:spAutoFit/>
          </a:bodyPr>
          <a:lstStyle/>
          <a:p>
            <a:pPr>
              <a:lnSpc>
                <a:spcPct val="150000"/>
              </a:lnSpc>
            </a:pPr>
            <a:r>
              <a:rPr lang="en-US" altLang="ko-KR" b="1" dirty="0">
                <a:latin typeface="+mj-ea"/>
                <a:ea typeface="+mj-ea"/>
              </a:rPr>
              <a:t>Kafka </a:t>
            </a:r>
            <a:r>
              <a:rPr lang="ko-KR" altLang="en-US" b="1" dirty="0">
                <a:latin typeface="+mj-ea"/>
                <a:ea typeface="+mj-ea"/>
              </a:rPr>
              <a:t>클러스터의 모든 분산 처리는 </a:t>
            </a:r>
            <a:r>
              <a:rPr lang="en-US" altLang="ko-KR" b="1" dirty="0">
                <a:latin typeface="+mj-ea"/>
                <a:ea typeface="+mj-ea"/>
              </a:rPr>
              <a:t>Zookeeper</a:t>
            </a:r>
            <a:r>
              <a:rPr lang="ko-KR" altLang="en-US" b="1" dirty="0">
                <a:latin typeface="+mj-ea"/>
                <a:ea typeface="+mj-ea"/>
              </a:rPr>
              <a:t>를 매개로 동작</a:t>
            </a:r>
            <a:endParaRPr lang="en-US" altLang="ko-KR" b="1" dirty="0">
              <a:latin typeface="+mj-ea"/>
              <a:ea typeface="+mj-ea"/>
            </a:endParaRPr>
          </a:p>
          <a:p>
            <a:pPr>
              <a:lnSpc>
                <a:spcPct val="150000"/>
              </a:lnSpc>
            </a:pPr>
            <a:r>
              <a:rPr lang="ko-KR" altLang="en-US" b="1" dirty="0">
                <a:latin typeface="+mj-ea"/>
                <a:ea typeface="+mj-ea"/>
              </a:rPr>
              <a:t>분산 환경에서 서버들 간에 상호 조정이 필요한 다양한 서비스를 제공</a:t>
            </a:r>
            <a:endParaRPr lang="en-US" altLang="ko-KR" b="1" dirty="0">
              <a:latin typeface="+mj-ea"/>
              <a:ea typeface="+mj-ea"/>
            </a:endParaRPr>
          </a:p>
        </p:txBody>
      </p:sp>
      <p:sp>
        <p:nvSpPr>
          <p:cNvPr id="3" name="직사각형 2">
            <a:extLst>
              <a:ext uri="{FF2B5EF4-FFF2-40B4-BE49-F238E27FC236}">
                <a16:creationId xmlns:a16="http://schemas.microsoft.com/office/drawing/2014/main" id="{24F51206-89A1-4E6E-8D02-A9751CB55C3A}"/>
              </a:ext>
            </a:extLst>
          </p:cNvPr>
          <p:cNvSpPr/>
          <p:nvPr/>
        </p:nvSpPr>
        <p:spPr>
          <a:xfrm flipH="1">
            <a:off x="563642" y="4591510"/>
            <a:ext cx="45719" cy="2081901"/>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45308529-D64A-4918-AABD-12980C8FBA05}"/>
              </a:ext>
            </a:extLst>
          </p:cNvPr>
          <p:cNvSpPr txBox="1"/>
          <p:nvPr/>
        </p:nvSpPr>
        <p:spPr>
          <a:xfrm>
            <a:off x="553374" y="1977122"/>
            <a:ext cx="10329944" cy="4193777"/>
          </a:xfrm>
          <a:prstGeom prst="rect">
            <a:avLst/>
          </a:prstGeom>
          <a:noFill/>
        </p:spPr>
        <p:txBody>
          <a:bodyPr wrap="none" rtlCol="0">
            <a:spAutoFit/>
          </a:bodyPr>
          <a:lstStyle/>
          <a:p>
            <a:pPr>
              <a:lnSpc>
                <a:spcPct val="150000"/>
              </a:lnSpc>
            </a:pPr>
            <a:r>
              <a:rPr lang="en-US" altLang="ko-KR" dirty="0">
                <a:highlight>
                  <a:srgbClr val="FFFF00"/>
                </a:highlight>
                <a:latin typeface="+mj-ea"/>
                <a:ea typeface="+mj-ea"/>
              </a:rPr>
              <a:t>1.</a:t>
            </a:r>
            <a:r>
              <a:rPr lang="ko-KR" altLang="en-US" dirty="0">
                <a:highlight>
                  <a:srgbClr val="FFFF00"/>
                </a:highlight>
                <a:latin typeface="+mj-ea"/>
                <a:ea typeface="+mj-ea"/>
              </a:rPr>
              <a:t>상태관리</a:t>
            </a:r>
            <a:endParaRPr lang="en-US" altLang="ko-KR" dirty="0">
              <a:highlight>
                <a:srgbClr val="FFFF00"/>
              </a:highlight>
              <a:latin typeface="+mj-ea"/>
              <a:ea typeface="+mj-ea"/>
            </a:endParaRPr>
          </a:p>
          <a:p>
            <a:pPr>
              <a:lnSpc>
                <a:spcPct val="150000"/>
              </a:lnSpc>
            </a:pPr>
            <a:r>
              <a:rPr lang="en-US" altLang="ko-KR" dirty="0">
                <a:latin typeface="+mj-ea"/>
                <a:ea typeface="+mj-ea"/>
              </a:rPr>
              <a:t>Kafka Broker</a:t>
            </a:r>
            <a:r>
              <a:rPr lang="ko-KR" altLang="en-US" dirty="0">
                <a:latin typeface="+mj-ea"/>
                <a:ea typeface="+mj-ea"/>
              </a:rPr>
              <a:t>가 살아 있다면 항상 정기적으로 </a:t>
            </a:r>
            <a:r>
              <a:rPr lang="en-US" altLang="ko-KR" dirty="0" err="1">
                <a:latin typeface="+mj-ea"/>
                <a:ea typeface="+mj-ea"/>
              </a:rPr>
              <a:t>HeartBeat</a:t>
            </a:r>
            <a:r>
              <a:rPr lang="en-US" altLang="ko-KR" dirty="0">
                <a:latin typeface="+mj-ea"/>
                <a:ea typeface="+mj-ea"/>
              </a:rPr>
              <a:t> </a:t>
            </a:r>
            <a:r>
              <a:rPr lang="ko-KR" altLang="en-US" dirty="0">
                <a:latin typeface="+mj-ea"/>
                <a:ea typeface="+mj-ea"/>
              </a:rPr>
              <a:t>요청을 보내 </a:t>
            </a:r>
            <a:r>
              <a:rPr lang="en-US" altLang="ko-KR" dirty="0" err="1">
                <a:latin typeface="+mj-ea"/>
                <a:ea typeface="+mj-ea"/>
              </a:rPr>
              <a:t>ZooKeeper</a:t>
            </a:r>
            <a:r>
              <a:rPr lang="ko-KR" altLang="en-US" dirty="0">
                <a:latin typeface="+mj-ea"/>
                <a:ea typeface="+mj-ea"/>
              </a:rPr>
              <a:t>가 상태를 결정</a:t>
            </a:r>
            <a:endParaRPr lang="en-US" altLang="ko-KR" dirty="0">
              <a:latin typeface="+mj-ea"/>
              <a:ea typeface="+mj-ea"/>
            </a:endParaRPr>
          </a:p>
          <a:p>
            <a:pPr>
              <a:lnSpc>
                <a:spcPct val="150000"/>
              </a:lnSpc>
            </a:pPr>
            <a:r>
              <a:rPr lang="ko-KR" altLang="en-US" dirty="0">
                <a:latin typeface="+mj-ea"/>
                <a:ea typeface="+mj-ea"/>
              </a:rPr>
              <a:t>새로운 </a:t>
            </a:r>
            <a:r>
              <a:rPr lang="en-US" altLang="ko-KR" dirty="0">
                <a:latin typeface="+mj-ea"/>
                <a:ea typeface="+mj-ea"/>
              </a:rPr>
              <a:t>Broker </a:t>
            </a:r>
            <a:r>
              <a:rPr lang="ko-KR" altLang="en-US" dirty="0">
                <a:latin typeface="+mj-ea"/>
                <a:ea typeface="+mj-ea"/>
              </a:rPr>
              <a:t>추가 및 장애 감지</a:t>
            </a:r>
            <a:r>
              <a:rPr lang="en-US" altLang="ko-KR" dirty="0">
                <a:latin typeface="+mj-ea"/>
                <a:ea typeface="+mj-ea"/>
              </a:rPr>
              <a:t>, Leader Broker </a:t>
            </a:r>
            <a:r>
              <a:rPr lang="ko-KR" altLang="en-US" dirty="0">
                <a:latin typeface="+mj-ea"/>
                <a:ea typeface="+mj-ea"/>
              </a:rPr>
              <a:t>선출</a:t>
            </a:r>
            <a:endParaRPr lang="en-US" altLang="ko-KR" dirty="0">
              <a:latin typeface="+mj-ea"/>
              <a:ea typeface="+mj-ea"/>
            </a:endParaRPr>
          </a:p>
          <a:p>
            <a:pPr>
              <a:lnSpc>
                <a:spcPct val="150000"/>
              </a:lnSpc>
            </a:pPr>
            <a:r>
              <a:rPr lang="en-US" altLang="ko-KR" dirty="0">
                <a:highlight>
                  <a:srgbClr val="FFFF00"/>
                </a:highlight>
                <a:latin typeface="+mj-ea"/>
                <a:ea typeface="+mj-ea"/>
              </a:rPr>
              <a:t>2.</a:t>
            </a:r>
            <a:r>
              <a:rPr lang="ko-KR" altLang="en-US" dirty="0">
                <a:highlight>
                  <a:srgbClr val="FFFF00"/>
                </a:highlight>
                <a:latin typeface="+mj-ea"/>
                <a:ea typeface="+mj-ea"/>
              </a:rPr>
              <a:t>할당량</a:t>
            </a:r>
            <a:endParaRPr lang="en-US" altLang="ko-KR" dirty="0">
              <a:highlight>
                <a:srgbClr val="FFFF00"/>
              </a:highlight>
              <a:latin typeface="+mj-ea"/>
              <a:ea typeface="+mj-ea"/>
            </a:endParaRPr>
          </a:p>
          <a:p>
            <a:pPr>
              <a:lnSpc>
                <a:spcPct val="150000"/>
              </a:lnSpc>
            </a:pPr>
            <a:r>
              <a:rPr lang="ko-KR" altLang="en-US" dirty="0">
                <a:latin typeface="+mj-ea"/>
                <a:ea typeface="+mj-ea"/>
              </a:rPr>
              <a:t>다른 생산 및 소비 할당량을 가지기 위해 </a:t>
            </a:r>
            <a:r>
              <a:rPr lang="en-US" altLang="ko-KR" dirty="0">
                <a:latin typeface="+mj-ea"/>
                <a:ea typeface="+mj-ea"/>
              </a:rPr>
              <a:t>Kafka Broker</a:t>
            </a:r>
            <a:r>
              <a:rPr lang="ko-KR" altLang="en-US" dirty="0">
                <a:latin typeface="+mj-ea"/>
                <a:ea typeface="+mj-ea"/>
              </a:rPr>
              <a:t>는 일부 </a:t>
            </a:r>
            <a:r>
              <a:rPr lang="en-US" altLang="ko-KR" dirty="0">
                <a:latin typeface="+mj-ea"/>
                <a:ea typeface="+mj-ea"/>
              </a:rPr>
              <a:t>consume</a:t>
            </a:r>
            <a:r>
              <a:rPr lang="ko-KR" altLang="en-US" dirty="0">
                <a:latin typeface="+mj-ea"/>
                <a:ea typeface="+mj-ea"/>
              </a:rPr>
              <a:t>를 허용</a:t>
            </a:r>
            <a:endParaRPr lang="en-US" altLang="ko-KR" dirty="0">
              <a:latin typeface="+mj-ea"/>
              <a:ea typeface="+mj-ea"/>
            </a:endParaRPr>
          </a:p>
          <a:p>
            <a:pPr>
              <a:lnSpc>
                <a:spcPct val="150000"/>
              </a:lnSpc>
            </a:pPr>
            <a:r>
              <a:rPr lang="en-US" altLang="ko-KR" dirty="0">
                <a:highlight>
                  <a:srgbClr val="FFFF00"/>
                </a:highlight>
                <a:latin typeface="+mj-ea"/>
                <a:ea typeface="+mj-ea"/>
              </a:rPr>
              <a:t>3.Replicas</a:t>
            </a:r>
          </a:p>
          <a:p>
            <a:pPr>
              <a:lnSpc>
                <a:spcPct val="150000"/>
              </a:lnSpc>
            </a:pPr>
            <a:r>
              <a:rPr lang="ko-KR" altLang="en-US" dirty="0">
                <a:latin typeface="+mj-ea"/>
                <a:ea typeface="+mj-ea"/>
              </a:rPr>
              <a:t>각 토픽에 대해 </a:t>
            </a:r>
            <a:r>
              <a:rPr lang="en-US" altLang="ko-KR" dirty="0">
                <a:latin typeface="+mj-ea"/>
                <a:ea typeface="+mj-ea"/>
              </a:rPr>
              <a:t>Kafka</a:t>
            </a:r>
            <a:r>
              <a:rPr lang="ko-KR" altLang="en-US" dirty="0">
                <a:latin typeface="+mj-ea"/>
                <a:ea typeface="+mj-ea"/>
              </a:rPr>
              <a:t>의 </a:t>
            </a:r>
            <a:r>
              <a:rPr lang="en-US" altLang="ko-KR" dirty="0">
                <a:latin typeface="+mj-ea"/>
                <a:ea typeface="+mj-ea"/>
              </a:rPr>
              <a:t>Zookeeper</a:t>
            </a:r>
            <a:r>
              <a:rPr lang="ko-KR" altLang="en-US" dirty="0">
                <a:latin typeface="+mj-ea"/>
                <a:ea typeface="+mj-ea"/>
              </a:rPr>
              <a:t>는 일련의 </a:t>
            </a:r>
            <a:r>
              <a:rPr lang="en-US" altLang="ko-KR" dirty="0">
                <a:latin typeface="+mj-ea"/>
                <a:ea typeface="+mj-ea"/>
              </a:rPr>
              <a:t>ISR</a:t>
            </a:r>
            <a:r>
              <a:rPr lang="ko-KR" altLang="en-US" dirty="0">
                <a:latin typeface="+mj-ea"/>
                <a:ea typeface="+mj-ea"/>
              </a:rPr>
              <a:t>를 유지하고</a:t>
            </a:r>
            <a:r>
              <a:rPr lang="en-US" altLang="ko-KR" dirty="0">
                <a:latin typeface="+mj-ea"/>
                <a:ea typeface="+mj-ea"/>
              </a:rPr>
              <a:t> </a:t>
            </a:r>
            <a:r>
              <a:rPr lang="ko-KR" altLang="en-US" dirty="0">
                <a:latin typeface="+mj-ea"/>
                <a:ea typeface="+mj-ea"/>
              </a:rPr>
              <a:t>이전에 선택된 리더 노드가 다운되면</a:t>
            </a:r>
            <a:endParaRPr lang="en-US" altLang="ko-KR" dirty="0">
              <a:latin typeface="+mj-ea"/>
              <a:ea typeface="+mj-ea"/>
            </a:endParaRPr>
          </a:p>
          <a:p>
            <a:pPr>
              <a:lnSpc>
                <a:spcPct val="150000"/>
              </a:lnSpc>
            </a:pPr>
            <a:r>
              <a:rPr lang="ko-KR" altLang="en-US" dirty="0">
                <a:latin typeface="+mj-ea"/>
                <a:ea typeface="+mj-ea"/>
              </a:rPr>
              <a:t>현재 살아있는 노드를 기반으로 </a:t>
            </a:r>
            <a:r>
              <a:rPr lang="en-US" altLang="ko-KR" dirty="0" err="1">
                <a:latin typeface="+mj-ea"/>
                <a:ea typeface="+mj-ea"/>
              </a:rPr>
              <a:t>ZooKeeper</a:t>
            </a:r>
            <a:r>
              <a:rPr lang="ko-KR" altLang="en-US" dirty="0">
                <a:latin typeface="+mj-ea"/>
                <a:ea typeface="+mj-ea"/>
              </a:rPr>
              <a:t>가 새로운 리더를 선출함</a:t>
            </a:r>
            <a:r>
              <a:rPr lang="en-US" altLang="ko-KR" dirty="0">
                <a:latin typeface="+mj-ea"/>
                <a:ea typeface="+mj-ea"/>
              </a:rPr>
              <a:t>.</a:t>
            </a:r>
          </a:p>
          <a:p>
            <a:pPr>
              <a:lnSpc>
                <a:spcPct val="150000"/>
              </a:lnSpc>
            </a:pPr>
            <a:r>
              <a:rPr lang="en-US" altLang="ko-KR" dirty="0">
                <a:highlight>
                  <a:srgbClr val="FFFF00"/>
                </a:highlight>
                <a:latin typeface="+mj-ea"/>
                <a:ea typeface="+mj-ea"/>
              </a:rPr>
              <a:t>4.Node</a:t>
            </a:r>
            <a:r>
              <a:rPr lang="ko-KR" altLang="en-US" dirty="0">
                <a:highlight>
                  <a:srgbClr val="FFFF00"/>
                </a:highlight>
                <a:latin typeface="+mj-ea"/>
                <a:ea typeface="+mj-ea"/>
              </a:rPr>
              <a:t>와 </a:t>
            </a:r>
            <a:r>
              <a:rPr lang="en-US" altLang="ko-KR" dirty="0">
                <a:highlight>
                  <a:srgbClr val="FFFF00"/>
                </a:highlight>
                <a:latin typeface="+mj-ea"/>
                <a:ea typeface="+mj-ea"/>
              </a:rPr>
              <a:t>topic </a:t>
            </a:r>
            <a:r>
              <a:rPr lang="ko-KR" altLang="en-US" dirty="0">
                <a:highlight>
                  <a:srgbClr val="FFFF00"/>
                </a:highlight>
                <a:latin typeface="+mj-ea"/>
                <a:ea typeface="+mj-ea"/>
              </a:rPr>
              <a:t>레지스트리</a:t>
            </a:r>
            <a:endParaRPr lang="en-US" altLang="ko-KR" dirty="0">
              <a:highlight>
                <a:srgbClr val="FFFF00"/>
              </a:highlight>
              <a:latin typeface="+mj-ea"/>
              <a:ea typeface="+mj-ea"/>
            </a:endParaRPr>
          </a:p>
          <a:p>
            <a:pPr>
              <a:lnSpc>
                <a:spcPct val="150000"/>
              </a:lnSpc>
            </a:pPr>
            <a:r>
              <a:rPr lang="en-US" altLang="ko-KR" dirty="0">
                <a:latin typeface="+mj-ea"/>
                <a:ea typeface="+mj-ea"/>
              </a:rPr>
              <a:t>Partition </a:t>
            </a:r>
            <a:r>
              <a:rPr lang="ko-KR" altLang="en-US" dirty="0">
                <a:latin typeface="+mj-ea"/>
                <a:ea typeface="+mj-ea"/>
              </a:rPr>
              <a:t>등 설정 관리</a:t>
            </a:r>
            <a:endParaRPr lang="en-US" altLang="ko-KR" dirty="0">
              <a:latin typeface="+mj-ea"/>
              <a:ea typeface="+mj-ea"/>
            </a:endParaRPr>
          </a:p>
        </p:txBody>
      </p:sp>
      <p:pic>
        <p:nvPicPr>
          <p:cNvPr id="7" name="그림 6">
            <a:extLst>
              <a:ext uri="{FF2B5EF4-FFF2-40B4-BE49-F238E27FC236}">
                <a16:creationId xmlns:a16="http://schemas.microsoft.com/office/drawing/2014/main" id="{23924F1A-78E9-40DF-8F8B-1BC0DB37D7C7}"/>
              </a:ext>
            </a:extLst>
          </p:cNvPr>
          <p:cNvPicPr>
            <a:picLocks noChangeAspect="1"/>
          </p:cNvPicPr>
          <p:nvPr/>
        </p:nvPicPr>
        <p:blipFill>
          <a:blip r:embed="rId4"/>
          <a:stretch>
            <a:fillRect/>
          </a:stretch>
        </p:blipFill>
        <p:spPr>
          <a:xfrm>
            <a:off x="5565422" y="5368570"/>
            <a:ext cx="6520568" cy="1196757"/>
          </a:xfrm>
          <a:prstGeom prst="rect">
            <a:avLst/>
          </a:prstGeom>
          <a:ln>
            <a:noFill/>
          </a:ln>
          <a:effectLst>
            <a:outerShdw blurRad="292100" dist="139700" dir="2700000" algn="tl" rotWithShape="0">
              <a:srgbClr val="333333">
                <a:alpha val="65000"/>
              </a:srgbClr>
            </a:outerShdw>
          </a:effectLst>
        </p:spPr>
      </p:pic>
      <p:sp>
        <p:nvSpPr>
          <p:cNvPr id="11" name="제목 1">
            <a:extLst>
              <a:ext uri="{FF2B5EF4-FFF2-40B4-BE49-F238E27FC236}">
                <a16:creationId xmlns:a16="http://schemas.microsoft.com/office/drawing/2014/main" id="{D340AD50-8B39-4BCA-B6C3-A3EA3BB7FE3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2984456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8DC5E2C-9FCD-4CD1-9CCE-D531C2DC3BCA}"/>
              </a:ext>
            </a:extLst>
          </p:cNvPr>
          <p:cNvPicPr>
            <a:picLocks noChangeAspect="1"/>
          </p:cNvPicPr>
          <p:nvPr/>
        </p:nvPicPr>
        <p:blipFill>
          <a:blip r:embed="rId2"/>
          <a:stretch>
            <a:fillRect/>
          </a:stretch>
        </p:blipFill>
        <p:spPr>
          <a:xfrm>
            <a:off x="846666" y="1129641"/>
            <a:ext cx="10836872" cy="5478735"/>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DB89EFE3-A1FD-442F-B4AC-A0A663F69F18}"/>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8562041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468B086-3E44-4CF1-9159-B05396C4C045}"/>
              </a:ext>
            </a:extLst>
          </p:cNvPr>
          <p:cNvPicPr>
            <a:picLocks noChangeAspect="1"/>
          </p:cNvPicPr>
          <p:nvPr/>
        </p:nvPicPr>
        <p:blipFill>
          <a:blip r:embed="rId3"/>
          <a:stretch>
            <a:fillRect/>
          </a:stretch>
        </p:blipFill>
        <p:spPr>
          <a:xfrm>
            <a:off x="178723" y="3527777"/>
            <a:ext cx="11834553" cy="27120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F39754A-DD41-43DC-8FB6-C40F171EB215}"/>
              </a:ext>
            </a:extLst>
          </p:cNvPr>
          <p:cNvSpPr txBox="1"/>
          <p:nvPr/>
        </p:nvSpPr>
        <p:spPr>
          <a:xfrm>
            <a:off x="178723" y="1571244"/>
            <a:ext cx="11966096"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a:t>
            </a:r>
            <a:r>
              <a:rPr lang="en-US" altLang="ko-KR" dirty="0" err="1">
                <a:latin typeface="+mj-ea"/>
                <a:ea typeface="+mj-ea"/>
              </a:rPr>
              <a:t>zk</a:t>
            </a:r>
            <a:r>
              <a:rPr lang="en-US" altLang="ko-KR" dirty="0">
                <a:latin typeface="+mj-ea"/>
                <a:ea typeface="+mj-ea"/>
              </a:rPr>
              <a:t>: localhost:2181(CONNECTED) 0] get /</a:t>
            </a:r>
            <a:r>
              <a:rPr lang="en-US" altLang="ko-KR" dirty="0" err="1">
                <a:latin typeface="+mj-ea"/>
                <a:ea typeface="+mj-ea"/>
              </a:rPr>
              <a:t>kopo-kafka</a:t>
            </a:r>
            <a:r>
              <a:rPr lang="en-US" altLang="ko-KR" dirty="0">
                <a:latin typeface="+mj-ea"/>
                <a:ea typeface="+mj-ea"/>
              </a:rPr>
              <a:t>/brokers/ids/1</a:t>
            </a:r>
          </a:p>
          <a:p>
            <a:r>
              <a:rPr lang="en-US" altLang="ko-KR" dirty="0">
                <a:latin typeface="+mj-ea"/>
                <a:ea typeface="+mj-ea"/>
              </a:rPr>
              <a:t>{"features":{},"</a:t>
            </a:r>
            <a:r>
              <a:rPr lang="en-US" altLang="ko-KR" dirty="0" err="1">
                <a:latin typeface="+mj-ea"/>
                <a:ea typeface="+mj-ea"/>
              </a:rPr>
              <a:t>listener_security_protocol_map</a:t>
            </a:r>
            <a:r>
              <a:rPr lang="en-US" altLang="ko-KR" dirty="0">
                <a:latin typeface="+mj-ea"/>
                <a:ea typeface="+mj-ea"/>
              </a:rPr>
              <a:t>":{"PLAINTEXT":"PLAINTEXT"},"endpoints":["PLAINTEXT://</a:t>
            </a:r>
            <a:r>
              <a:rPr lang="en-US" altLang="ko-KR" dirty="0" err="1">
                <a:latin typeface="+mj-ea"/>
                <a:ea typeface="+mj-ea"/>
              </a:rPr>
              <a:t>master.kopo</a:t>
            </a:r>
            <a:r>
              <a:rPr lang="en-US" altLang="ko-KR" dirty="0">
                <a:latin typeface="+mj-ea"/>
                <a:ea typeface="+mj-ea"/>
              </a:rPr>
              <a:t>:</a:t>
            </a:r>
            <a:br>
              <a:rPr lang="en-US" altLang="ko-KR" dirty="0">
                <a:latin typeface="+mj-ea"/>
                <a:ea typeface="+mj-ea"/>
              </a:rPr>
            </a:br>
            <a:r>
              <a:rPr lang="en-US" altLang="ko-KR" dirty="0">
                <a:latin typeface="+mj-ea"/>
                <a:ea typeface="+mj-ea"/>
              </a:rPr>
              <a:t>9092"],"</a:t>
            </a:r>
            <a:r>
              <a:rPr lang="en-US" altLang="ko-KR" dirty="0" err="1">
                <a:latin typeface="+mj-ea"/>
                <a:ea typeface="+mj-ea"/>
              </a:rPr>
              <a:t>jmx_port</a:t>
            </a:r>
            <a:r>
              <a:rPr lang="en-US" altLang="ko-KR" dirty="0">
                <a:latin typeface="+mj-ea"/>
                <a:ea typeface="+mj-ea"/>
              </a:rPr>
              <a:t>":-1,"port":9092,"host":"master.kopo","version":5,"timestamp":"1644299760770"}</a:t>
            </a:r>
          </a:p>
          <a:p>
            <a:endParaRPr lang="ko-KR" altLang="en-US" dirty="0">
              <a:latin typeface="+mj-ea"/>
              <a:ea typeface="+mj-ea"/>
            </a:endParaRPr>
          </a:p>
          <a:p>
            <a:endParaRPr lang="ko-KR" altLang="en-US" dirty="0">
              <a:latin typeface="+mj-ea"/>
              <a:ea typeface="+mj-ea"/>
            </a:endParaRPr>
          </a:p>
        </p:txBody>
      </p:sp>
      <p:sp>
        <p:nvSpPr>
          <p:cNvPr id="6" name="TextBox 5">
            <a:extLst>
              <a:ext uri="{FF2B5EF4-FFF2-40B4-BE49-F238E27FC236}">
                <a16:creationId xmlns:a16="http://schemas.microsoft.com/office/drawing/2014/main" id="{52AB60EA-2141-4FEB-B9EB-691D0F32926D}"/>
              </a:ext>
            </a:extLst>
          </p:cNvPr>
          <p:cNvSpPr txBox="1"/>
          <p:nvPr/>
        </p:nvSpPr>
        <p:spPr>
          <a:xfrm>
            <a:off x="178723" y="1201912"/>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ECB5A7B2-C5BF-4E54-96EB-DADEBC914401}"/>
              </a:ext>
            </a:extLst>
          </p:cNvPr>
          <p:cNvSpPr txBox="1"/>
          <p:nvPr/>
        </p:nvSpPr>
        <p:spPr>
          <a:xfrm>
            <a:off x="178722" y="3135419"/>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368D4757-C21A-4359-8D6E-91D84F6F127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54793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45DA39D2-7B53-4139-A61B-DE43F8363E2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endParaRPr kumimoji="1" lang="ko-KR" altLang="en-US" dirty="0"/>
          </a:p>
        </p:txBody>
      </p:sp>
      <p:sp>
        <p:nvSpPr>
          <p:cNvPr id="10" name="텍스트 상자 5">
            <a:extLst>
              <a:ext uri="{FF2B5EF4-FFF2-40B4-BE49-F238E27FC236}">
                <a16:creationId xmlns:a16="http://schemas.microsoft.com/office/drawing/2014/main" id="{B0EE70E6-B5CE-4F22-90FD-C2D688C64E1C}"/>
              </a:ext>
            </a:extLst>
          </p:cNvPr>
          <p:cNvSpPr txBox="1"/>
          <p:nvPr/>
        </p:nvSpPr>
        <p:spPr>
          <a:xfrm>
            <a:off x="2123753" y="1975176"/>
            <a:ext cx="2547056" cy="462627"/>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en-US" altLang="ko-KR" b="1" dirty="0"/>
              <a:t>VirtualBox</a:t>
            </a:r>
            <a:r>
              <a:rPr kumimoji="1" lang="ko-KR" altLang="en-US" b="1" dirty="0"/>
              <a:t> 이용</a:t>
            </a:r>
            <a:endParaRPr kumimoji="1" lang="en-US" altLang="ko-KR" b="1" dirty="0"/>
          </a:p>
        </p:txBody>
      </p:sp>
      <p:sp>
        <p:nvSpPr>
          <p:cNvPr id="11" name="텍스트 상자 6">
            <a:extLst>
              <a:ext uri="{FF2B5EF4-FFF2-40B4-BE49-F238E27FC236}">
                <a16:creationId xmlns:a16="http://schemas.microsoft.com/office/drawing/2014/main" id="{1BE0ACC0-9AA7-4997-9CCC-0D4E6D9DA56F}"/>
              </a:ext>
            </a:extLst>
          </p:cNvPr>
          <p:cNvSpPr txBox="1"/>
          <p:nvPr/>
        </p:nvSpPr>
        <p:spPr>
          <a:xfrm>
            <a:off x="2123753" y="2437803"/>
            <a:ext cx="2547056" cy="2307042"/>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ko-KR" altLang="en-US" b="1" dirty="0"/>
              <a:t>준비 및 점검 사항</a:t>
            </a:r>
            <a:endParaRPr kumimoji="1" lang="en-US" altLang="ko-KR" b="1" dirty="0"/>
          </a:p>
          <a:p>
            <a:pPr>
              <a:lnSpc>
                <a:spcPct val="150000"/>
              </a:lnSpc>
            </a:pPr>
            <a:r>
              <a:rPr kumimoji="1" lang="ko-KR" altLang="en-US" sz="1600" dirty="0"/>
              <a:t> </a:t>
            </a:r>
            <a:r>
              <a:rPr kumimoji="1" lang="en-US" altLang="ko-KR" sz="1600" dirty="0"/>
              <a:t>-</a:t>
            </a:r>
            <a:r>
              <a:rPr kumimoji="1" lang="ko-KR" altLang="en-US" sz="1600" dirty="0"/>
              <a:t> </a:t>
            </a:r>
            <a:r>
              <a:rPr kumimoji="1" lang="en-US" altLang="ko-KR" sz="1600" dirty="0"/>
              <a:t>VirtualBox Latest Ver.</a:t>
            </a:r>
          </a:p>
          <a:p>
            <a:pPr>
              <a:lnSpc>
                <a:spcPct val="150000"/>
              </a:lnSpc>
            </a:pPr>
            <a:r>
              <a:rPr kumimoji="1" lang="en-US" altLang="ko-KR" sz="1600" dirty="0"/>
              <a:t> - CentOS 7 (DVD Ver.)</a:t>
            </a:r>
          </a:p>
          <a:p>
            <a:pPr>
              <a:lnSpc>
                <a:spcPct val="150000"/>
              </a:lnSpc>
            </a:pPr>
            <a:r>
              <a:rPr kumimoji="1" lang="en-US" altLang="ko-KR" sz="1600" dirty="0"/>
              <a:t> - JDK 1.8</a:t>
            </a:r>
          </a:p>
          <a:p>
            <a:pPr>
              <a:lnSpc>
                <a:spcPct val="150000"/>
              </a:lnSpc>
            </a:pPr>
            <a:r>
              <a:rPr kumimoji="1" lang="en-US" altLang="ko-KR" sz="1600" dirty="0"/>
              <a:t> - </a:t>
            </a:r>
            <a:r>
              <a:rPr kumimoji="1" lang="ko-KR" altLang="en-US" sz="1600" dirty="0"/>
              <a:t>실습편의상 설치는</a:t>
            </a:r>
            <a:r>
              <a:rPr kumimoji="1" lang="en-US" altLang="ko-KR" sz="1600" dirty="0"/>
              <a:t> root</a:t>
            </a:r>
            <a:r>
              <a:rPr kumimoji="1" lang="ko-KR" altLang="en-US" sz="1600" dirty="0"/>
              <a:t>권한으로 수행함</a:t>
            </a:r>
            <a:endParaRPr kumimoji="1" lang="en-US" altLang="ko-KR" sz="1600" dirty="0"/>
          </a:p>
        </p:txBody>
      </p:sp>
      <p:pic>
        <p:nvPicPr>
          <p:cNvPr id="12" name="그림 11">
            <a:extLst>
              <a:ext uri="{FF2B5EF4-FFF2-40B4-BE49-F238E27FC236}">
                <a16:creationId xmlns:a16="http://schemas.microsoft.com/office/drawing/2014/main" id="{0A6F41F2-F613-46CD-9591-C7C9871E1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22" y="1816130"/>
            <a:ext cx="5988357" cy="4320480"/>
          </a:xfrm>
          <a:prstGeom prst="rect">
            <a:avLst/>
          </a:prstGeom>
        </p:spPr>
      </p:pic>
      <p:pic>
        <p:nvPicPr>
          <p:cNvPr id="13" name="그림 12">
            <a:extLst>
              <a:ext uri="{FF2B5EF4-FFF2-40B4-BE49-F238E27FC236}">
                <a16:creationId xmlns:a16="http://schemas.microsoft.com/office/drawing/2014/main" id="{ED58C3AD-F2E2-4B87-828E-5F8F30D386AF}"/>
              </a:ext>
            </a:extLst>
          </p:cNvPr>
          <p:cNvPicPr>
            <a:picLocks noChangeAspect="1"/>
          </p:cNvPicPr>
          <p:nvPr/>
        </p:nvPicPr>
        <p:blipFill>
          <a:blip r:embed="rId4"/>
          <a:stretch>
            <a:fillRect/>
          </a:stretch>
        </p:blipFill>
        <p:spPr>
          <a:xfrm>
            <a:off x="4953000" y="2966720"/>
            <a:ext cx="255842" cy="263367"/>
          </a:xfrm>
          <a:prstGeom prst="rect">
            <a:avLst/>
          </a:prstGeom>
        </p:spPr>
      </p:pic>
      <p:pic>
        <p:nvPicPr>
          <p:cNvPr id="14" name="그림 13">
            <a:extLst>
              <a:ext uri="{FF2B5EF4-FFF2-40B4-BE49-F238E27FC236}">
                <a16:creationId xmlns:a16="http://schemas.microsoft.com/office/drawing/2014/main" id="{90137F6B-E394-42C8-A83E-D0A211CB294F}"/>
              </a:ext>
            </a:extLst>
          </p:cNvPr>
          <p:cNvPicPr>
            <a:picLocks noChangeAspect="1"/>
          </p:cNvPicPr>
          <p:nvPr/>
        </p:nvPicPr>
        <p:blipFill>
          <a:blip r:embed="rId4"/>
          <a:stretch>
            <a:fillRect/>
          </a:stretch>
        </p:blipFill>
        <p:spPr>
          <a:xfrm>
            <a:off x="4953000" y="3304540"/>
            <a:ext cx="255842" cy="263367"/>
          </a:xfrm>
          <a:prstGeom prst="rect">
            <a:avLst/>
          </a:prstGeom>
        </p:spPr>
      </p:pic>
      <p:pic>
        <p:nvPicPr>
          <p:cNvPr id="15" name="그림 14">
            <a:extLst>
              <a:ext uri="{FF2B5EF4-FFF2-40B4-BE49-F238E27FC236}">
                <a16:creationId xmlns:a16="http://schemas.microsoft.com/office/drawing/2014/main" id="{EEE9C715-BDCB-4727-9CF4-A4C132B4CD06}"/>
              </a:ext>
            </a:extLst>
          </p:cNvPr>
          <p:cNvPicPr>
            <a:picLocks noChangeAspect="1"/>
          </p:cNvPicPr>
          <p:nvPr/>
        </p:nvPicPr>
        <p:blipFill>
          <a:blip r:embed="rId4"/>
          <a:stretch>
            <a:fillRect/>
          </a:stretch>
        </p:blipFill>
        <p:spPr>
          <a:xfrm>
            <a:off x="4953000" y="3638550"/>
            <a:ext cx="255842" cy="263367"/>
          </a:xfrm>
          <a:prstGeom prst="rect">
            <a:avLst/>
          </a:prstGeom>
        </p:spPr>
      </p:pic>
      <p:pic>
        <p:nvPicPr>
          <p:cNvPr id="16" name="그림 15">
            <a:extLst>
              <a:ext uri="{FF2B5EF4-FFF2-40B4-BE49-F238E27FC236}">
                <a16:creationId xmlns:a16="http://schemas.microsoft.com/office/drawing/2014/main" id="{56BB4B29-7800-4061-9902-46ADA8D1275E}"/>
              </a:ext>
            </a:extLst>
          </p:cNvPr>
          <p:cNvPicPr>
            <a:picLocks noChangeAspect="1"/>
          </p:cNvPicPr>
          <p:nvPr/>
        </p:nvPicPr>
        <p:blipFill>
          <a:blip r:embed="rId4"/>
          <a:stretch>
            <a:fillRect/>
          </a:stretch>
        </p:blipFill>
        <p:spPr>
          <a:xfrm>
            <a:off x="4953000" y="3976370"/>
            <a:ext cx="255842" cy="263367"/>
          </a:xfrm>
          <a:prstGeom prst="rect">
            <a:avLst/>
          </a:prstGeom>
        </p:spPr>
      </p:pic>
      <p:pic>
        <p:nvPicPr>
          <p:cNvPr id="17" name="그림 16">
            <a:extLst>
              <a:ext uri="{FF2B5EF4-FFF2-40B4-BE49-F238E27FC236}">
                <a16:creationId xmlns:a16="http://schemas.microsoft.com/office/drawing/2014/main" id="{B0A88546-3D4E-4159-B260-967432988154}"/>
              </a:ext>
            </a:extLst>
          </p:cNvPr>
          <p:cNvPicPr>
            <a:picLocks noChangeAspect="1"/>
          </p:cNvPicPr>
          <p:nvPr/>
        </p:nvPicPr>
        <p:blipFill>
          <a:blip r:embed="rId4"/>
          <a:stretch>
            <a:fillRect/>
          </a:stretch>
        </p:blipFill>
        <p:spPr>
          <a:xfrm>
            <a:off x="4953000" y="4310380"/>
            <a:ext cx="255842" cy="263367"/>
          </a:xfrm>
          <a:prstGeom prst="rect">
            <a:avLst/>
          </a:prstGeom>
        </p:spPr>
      </p:pic>
      <p:pic>
        <p:nvPicPr>
          <p:cNvPr id="18" name="그림 17">
            <a:extLst>
              <a:ext uri="{FF2B5EF4-FFF2-40B4-BE49-F238E27FC236}">
                <a16:creationId xmlns:a16="http://schemas.microsoft.com/office/drawing/2014/main" id="{BE743AF5-3784-465F-8E50-90BA30089A12}"/>
              </a:ext>
            </a:extLst>
          </p:cNvPr>
          <p:cNvPicPr>
            <a:picLocks noChangeAspect="1"/>
          </p:cNvPicPr>
          <p:nvPr/>
        </p:nvPicPr>
        <p:blipFill>
          <a:blip r:embed="rId4"/>
          <a:stretch>
            <a:fillRect/>
          </a:stretch>
        </p:blipFill>
        <p:spPr>
          <a:xfrm>
            <a:off x="4953000" y="4640580"/>
            <a:ext cx="255842" cy="263367"/>
          </a:xfrm>
          <a:prstGeom prst="rect">
            <a:avLst/>
          </a:prstGeom>
        </p:spPr>
      </p:pic>
      <p:pic>
        <p:nvPicPr>
          <p:cNvPr id="19" name="그림 18">
            <a:extLst>
              <a:ext uri="{FF2B5EF4-FFF2-40B4-BE49-F238E27FC236}">
                <a16:creationId xmlns:a16="http://schemas.microsoft.com/office/drawing/2014/main" id="{426AE36E-8E53-4996-B048-9CEE3C8CFBCC}"/>
              </a:ext>
            </a:extLst>
          </p:cNvPr>
          <p:cNvPicPr>
            <a:picLocks noChangeAspect="1"/>
          </p:cNvPicPr>
          <p:nvPr/>
        </p:nvPicPr>
        <p:blipFill>
          <a:blip r:embed="rId4"/>
          <a:stretch>
            <a:fillRect/>
          </a:stretch>
        </p:blipFill>
        <p:spPr>
          <a:xfrm>
            <a:off x="4953000" y="2647838"/>
            <a:ext cx="255842" cy="263367"/>
          </a:xfrm>
          <a:prstGeom prst="rect">
            <a:avLst/>
          </a:prstGeom>
        </p:spPr>
      </p:pic>
      <p:pic>
        <p:nvPicPr>
          <p:cNvPr id="20" name="Picture 4" descr="virtualboxì ëí ì´ë¯¸ì§ ê²ìê²°ê³¼">
            <a:extLst>
              <a:ext uri="{FF2B5EF4-FFF2-40B4-BE49-F238E27FC236}">
                <a16:creationId xmlns:a16="http://schemas.microsoft.com/office/drawing/2014/main" id="{25EDBE49-CCD1-424B-9FC6-FCA4FDDE6F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1681" y="574517"/>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entos logoì ëí ì´ë¯¸ì§ ê²ìê²°ê³¼">
            <a:extLst>
              <a:ext uri="{FF2B5EF4-FFF2-40B4-BE49-F238E27FC236}">
                <a16:creationId xmlns:a16="http://schemas.microsoft.com/office/drawing/2014/main" id="{8945D2E9-0F31-4562-ADCC-C989D99AFC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0281" y="633650"/>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85B78BF-8D84-45CA-BF31-65CEBD7259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1466253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F4816B0-238F-45C8-BDE2-E20127DAB1A0}"/>
              </a:ext>
            </a:extLst>
          </p:cNvPr>
          <p:cNvPicPr>
            <a:picLocks noChangeAspect="1"/>
          </p:cNvPicPr>
          <p:nvPr/>
        </p:nvPicPr>
        <p:blipFill>
          <a:blip r:embed="rId3"/>
          <a:stretch>
            <a:fillRect/>
          </a:stretch>
        </p:blipFill>
        <p:spPr>
          <a:xfrm>
            <a:off x="666623" y="3532977"/>
            <a:ext cx="10960934" cy="29519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EA914B-F34C-48F7-86AE-3E7FA9612451}"/>
              </a:ext>
            </a:extLst>
          </p:cNvPr>
          <p:cNvSpPr txBox="1"/>
          <p:nvPr/>
        </p:nvSpPr>
        <p:spPr>
          <a:xfrm>
            <a:off x="666623" y="2045377"/>
            <a:ext cx="750910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get /</a:t>
            </a:r>
            <a:r>
              <a:rPr lang="en-US" altLang="ko-KR" dirty="0" err="1">
                <a:latin typeface="+mj-ea"/>
                <a:ea typeface="+mj-ea"/>
              </a:rPr>
              <a:t>kopo-kafka</a:t>
            </a:r>
            <a:r>
              <a:rPr lang="en-US" altLang="ko-KR" dirty="0">
                <a:latin typeface="+mj-ea"/>
                <a:ea typeface="+mj-ea"/>
              </a:rPr>
              <a:t>/brokers/topics/</a:t>
            </a:r>
            <a:r>
              <a:rPr lang="en-US" altLang="ko-KR" dirty="0" err="1">
                <a:latin typeface="+mj-ea"/>
                <a:ea typeface="+mj-ea"/>
              </a:rPr>
              <a:t>kopo</a:t>
            </a:r>
            <a:r>
              <a:rPr lang="en-US" altLang="ko-KR" dirty="0">
                <a:latin typeface="+mj-ea"/>
                <a:ea typeface="+mj-ea"/>
              </a:rPr>
              <a:t>-topic/partitions/0/state</a:t>
            </a:r>
          </a:p>
          <a:p>
            <a:r>
              <a:rPr lang="en-US" altLang="ko-KR" dirty="0">
                <a:latin typeface="+mj-ea"/>
                <a:ea typeface="+mj-ea"/>
              </a:rPr>
              <a:t>{"controller_epoch":8,"leader":1,"version":1,"leader_epoch":10,"isr":[1,3]}</a:t>
            </a:r>
          </a:p>
        </p:txBody>
      </p:sp>
      <p:sp>
        <p:nvSpPr>
          <p:cNvPr id="6" name="TextBox 5">
            <a:extLst>
              <a:ext uri="{FF2B5EF4-FFF2-40B4-BE49-F238E27FC236}">
                <a16:creationId xmlns:a16="http://schemas.microsoft.com/office/drawing/2014/main" id="{64BAF80E-383F-40D5-AE36-D3CAF7362D6A}"/>
              </a:ext>
            </a:extLst>
          </p:cNvPr>
          <p:cNvSpPr txBox="1"/>
          <p:nvPr/>
        </p:nvSpPr>
        <p:spPr>
          <a:xfrm>
            <a:off x="666623" y="16760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A422FE9A-FDFB-4649-882A-F25D74165E71}"/>
              </a:ext>
            </a:extLst>
          </p:cNvPr>
          <p:cNvSpPr txBox="1"/>
          <p:nvPr/>
        </p:nvSpPr>
        <p:spPr>
          <a:xfrm>
            <a:off x="666623" y="31636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B6A1F70B-E77B-477F-82E1-9B5DFBBE7B52}"/>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14406529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EE0B8B-80B5-46C9-B347-4E623E1B5541}"/>
              </a:ext>
            </a:extLst>
          </p:cNvPr>
          <p:cNvSpPr>
            <a:spLocks noGrp="1"/>
          </p:cNvSpPr>
          <p:nvPr>
            <p:ph type="title"/>
          </p:nvPr>
        </p:nvSpPr>
        <p:spPr>
          <a:xfrm>
            <a:off x="0" y="0"/>
            <a:ext cx="8596668" cy="1320800"/>
          </a:xfrm>
        </p:spPr>
        <p:txBody>
          <a:bodyPr/>
          <a:lstStyle/>
          <a:p>
            <a:r>
              <a:rPr lang="en-US" altLang="ko-KR" dirty="0"/>
              <a:t>How to find Zookeeper Leader in zookeeper ensemble?</a:t>
            </a:r>
            <a:endParaRPr lang="ko-KR" altLang="en-US" dirty="0"/>
          </a:p>
        </p:txBody>
      </p:sp>
      <p:sp>
        <p:nvSpPr>
          <p:cNvPr id="6" name="TextBox 5">
            <a:extLst>
              <a:ext uri="{FF2B5EF4-FFF2-40B4-BE49-F238E27FC236}">
                <a16:creationId xmlns:a16="http://schemas.microsoft.com/office/drawing/2014/main" id="{C12B7CD7-0292-4BCC-AD49-15FCCE82BE71}"/>
              </a:ext>
            </a:extLst>
          </p:cNvPr>
          <p:cNvSpPr txBox="1"/>
          <p:nvPr/>
        </p:nvSpPr>
        <p:spPr>
          <a:xfrm>
            <a:off x="4327188" y="1129399"/>
            <a:ext cx="8217314" cy="5339923"/>
          </a:xfrm>
          <a:prstGeom prst="rect">
            <a:avLst/>
          </a:prstGeom>
          <a:noFill/>
        </p:spPr>
        <p:txBody>
          <a:bodyPr wrap="none" rtlCol="0">
            <a:spAutoFit/>
          </a:bodyPr>
          <a:lstStyle/>
          <a:p>
            <a:r>
              <a:rPr lang="en-US" altLang="ko-KR" sz="1100" dirty="0"/>
              <a:t>To identify a Zookeeper leader/follower, there are few possible options. Mentioning 2 for keeping this document simple. </a:t>
            </a:r>
            <a:br>
              <a:rPr lang="en-US" altLang="ko-KR" sz="1100" dirty="0"/>
            </a:br>
            <a:br>
              <a:rPr lang="en-US" altLang="ko-KR" sz="1100" dirty="0"/>
            </a:br>
            <a:br>
              <a:rPr lang="en-US" altLang="ko-KR" sz="1100" dirty="0"/>
            </a:br>
            <a:r>
              <a:rPr lang="en-US" altLang="ko-KR" sz="1100" dirty="0"/>
              <a:t>Use "</a:t>
            </a:r>
            <a:r>
              <a:rPr lang="en-US" altLang="ko-KR" sz="1100" dirty="0" err="1"/>
              <a:t>nc</a:t>
            </a:r>
            <a:r>
              <a:rPr lang="en-US" altLang="ko-KR" sz="1100" dirty="0"/>
              <a:t>" command to listen TCP communication on port 2181 and determine if the </a:t>
            </a:r>
            <a:r>
              <a:rPr lang="en-US" altLang="ko-KR" sz="1100" dirty="0" err="1"/>
              <a:t>ZooKeeper</a:t>
            </a:r>
            <a:r>
              <a:rPr lang="en-US" altLang="ko-KR" sz="1100" dirty="0"/>
              <a:t> server is a leader or a follower. </a:t>
            </a:r>
            <a:br>
              <a:rPr lang="en-US" altLang="ko-KR" sz="1100" dirty="0"/>
            </a:br>
            <a:br>
              <a:rPr lang="en-US" altLang="ko-KR" sz="1100" dirty="0"/>
            </a:br>
            <a:r>
              <a:rPr lang="en-US" altLang="ko-KR" sz="1100" dirty="0"/>
              <a:t>Bellow is a way to check the same: </a:t>
            </a:r>
            <a:br>
              <a:rPr lang="en-US" altLang="ko-KR" sz="1100" dirty="0"/>
            </a:br>
            <a:br>
              <a:rPr lang="en-US" altLang="ko-KR" sz="1100" dirty="0"/>
            </a:br>
            <a:r>
              <a:rPr lang="en-US" altLang="ko-KR" sz="1100" dirty="0"/>
              <a:t># </a:t>
            </a:r>
            <a:r>
              <a:rPr lang="en-US" altLang="ko-KR" sz="1100" b="1" dirty="0">
                <a:solidFill>
                  <a:srgbClr val="0000FF"/>
                </a:solidFill>
              </a:rPr>
              <a:t>echo stat | </a:t>
            </a:r>
            <a:r>
              <a:rPr lang="en-US" altLang="ko-KR" sz="1100" b="1" dirty="0" err="1">
                <a:solidFill>
                  <a:srgbClr val="0000FF"/>
                </a:solidFill>
              </a:rPr>
              <a:t>nc</a:t>
            </a:r>
            <a:r>
              <a:rPr lang="en-US" altLang="ko-KR" sz="1100" b="1" dirty="0">
                <a:solidFill>
                  <a:srgbClr val="0000FF"/>
                </a:solidFill>
              </a:rPr>
              <a:t> localhost 2181 </a:t>
            </a:r>
            <a:br>
              <a:rPr lang="en-US" altLang="ko-KR" sz="1100" dirty="0"/>
            </a:br>
            <a:r>
              <a:rPr lang="en-US" altLang="ko-KR" sz="1100" dirty="0"/>
              <a:t>Zookeeper version: 3.4.6-3485--1, built on 12/16/2015 02:35 GMT </a:t>
            </a:r>
            <a:br>
              <a:rPr lang="en-US" altLang="ko-KR" sz="1100" dirty="0"/>
            </a:br>
            <a:r>
              <a:rPr lang="en-US" altLang="ko-KR" sz="1100" dirty="0"/>
              <a:t>Clients: </a:t>
            </a:r>
            <a:br>
              <a:rPr lang="en-US" altLang="ko-KR" sz="1100" dirty="0"/>
            </a:br>
            <a:r>
              <a:rPr lang="en-US" altLang="ko-KR" sz="1100" dirty="0"/>
              <a:t> /172.25.16.243:37619[1](queued=0,recved=54,sent=54) </a:t>
            </a:r>
            <a:br>
              <a:rPr lang="en-US" altLang="ko-KR" sz="1100" dirty="0"/>
            </a:br>
            <a:r>
              <a:rPr lang="en-US" altLang="ko-KR" sz="1100" dirty="0"/>
              <a:t> /172.25.16.253:58745[1](queued=0,recved=53,sent=53) </a:t>
            </a:r>
            <a:br>
              <a:rPr lang="en-US" altLang="ko-KR" sz="1100" dirty="0"/>
            </a:br>
            <a:br>
              <a:rPr lang="en-US" altLang="ko-KR" sz="1100" dirty="0"/>
            </a:br>
            <a:r>
              <a:rPr lang="en-US" altLang="ko-KR" sz="1100" dirty="0"/>
              <a:t>Latency min/avg/max: 0/1/362 </a:t>
            </a:r>
            <a:br>
              <a:rPr lang="en-US" altLang="ko-KR" sz="1100" dirty="0"/>
            </a:br>
            <a:r>
              <a:rPr lang="en-US" altLang="ko-KR" sz="1100" dirty="0"/>
              <a:t>Received: 627 </a:t>
            </a:r>
            <a:br>
              <a:rPr lang="en-US" altLang="ko-KR" sz="1100" dirty="0"/>
            </a:br>
            <a:r>
              <a:rPr lang="en-US" altLang="ko-KR" sz="1100" dirty="0"/>
              <a:t>Sent: 626 </a:t>
            </a:r>
            <a:br>
              <a:rPr lang="en-US" altLang="ko-KR" sz="1100" dirty="0"/>
            </a:br>
            <a:r>
              <a:rPr lang="en-US" altLang="ko-KR" sz="1100" dirty="0"/>
              <a:t>Connections: 9 </a:t>
            </a:r>
            <a:br>
              <a:rPr lang="en-US" altLang="ko-KR" sz="1100" dirty="0"/>
            </a:br>
            <a:r>
              <a:rPr lang="en-US" altLang="ko-KR" sz="1100" dirty="0"/>
              <a:t>Outstanding: 0 </a:t>
            </a:r>
            <a:br>
              <a:rPr lang="en-US" altLang="ko-KR" sz="1100" dirty="0"/>
            </a:br>
            <a:r>
              <a:rPr lang="en-US" altLang="ko-KR" sz="1100" dirty="0" err="1"/>
              <a:t>Zxid</a:t>
            </a:r>
            <a:r>
              <a:rPr lang="en-US" altLang="ko-KR" sz="1100" dirty="0"/>
              <a:t>: 0x400000003 </a:t>
            </a:r>
            <a:br>
              <a:rPr lang="en-US" altLang="ko-KR" sz="1100" dirty="0"/>
            </a:br>
            <a:r>
              <a:rPr lang="en-US" altLang="ko-KR" sz="1100" b="1" dirty="0">
                <a:solidFill>
                  <a:srgbClr val="0000FF"/>
                </a:solidFill>
              </a:rPr>
              <a:t>Mode: leader </a:t>
            </a:r>
            <a:br>
              <a:rPr lang="en-US" altLang="ko-KR" sz="1100" dirty="0"/>
            </a:br>
            <a:r>
              <a:rPr lang="en-US" altLang="ko-KR" sz="1100" dirty="0"/>
              <a:t>Node count: 182 </a:t>
            </a:r>
            <a:br>
              <a:rPr lang="en-US" altLang="ko-KR" sz="1100" dirty="0"/>
            </a:br>
            <a:br>
              <a:rPr lang="en-US" altLang="ko-KR" sz="1100" dirty="0"/>
            </a:br>
            <a:r>
              <a:rPr lang="en-US" altLang="ko-KR" sz="1100" dirty="0"/>
              <a:t>Here, we see that the Mode is shown as "leader". If it is a follower, the Mode will be seen as "follower". </a:t>
            </a:r>
            <a:br>
              <a:rPr lang="en-US" altLang="ko-KR" sz="1100" dirty="0"/>
            </a:br>
            <a:br>
              <a:rPr lang="en-US" altLang="ko-KR" sz="1100" dirty="0"/>
            </a:br>
            <a:r>
              <a:rPr lang="en-US" altLang="ko-KR" sz="1100" dirty="0"/>
              <a:t>For example: </a:t>
            </a:r>
            <a:br>
              <a:rPr lang="en-US" altLang="ko-KR" sz="1100" dirty="0"/>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leader </a:t>
            </a:r>
            <a:br>
              <a:rPr lang="en-US" altLang="ko-KR" sz="1100" b="1" dirty="0">
                <a:solidFill>
                  <a:srgbClr val="0000FF"/>
                </a:solidFill>
              </a:rPr>
            </a:br>
            <a:br>
              <a:rPr lang="en-US" altLang="ko-KR" sz="1100" b="1" dirty="0">
                <a:solidFill>
                  <a:srgbClr val="0000FF"/>
                </a:solidFill>
              </a:rPr>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follower </a:t>
            </a:r>
            <a:br>
              <a:rPr lang="en-US" altLang="ko-KR" sz="1100" dirty="0"/>
            </a:br>
            <a:endParaRPr lang="ko-KR" altLang="en-US" sz="1100" dirty="0"/>
          </a:p>
        </p:txBody>
      </p:sp>
      <p:sp>
        <p:nvSpPr>
          <p:cNvPr id="7" name="TextBox 6">
            <a:extLst>
              <a:ext uri="{FF2B5EF4-FFF2-40B4-BE49-F238E27FC236}">
                <a16:creationId xmlns:a16="http://schemas.microsoft.com/office/drawing/2014/main" id="{62A05049-033E-4D25-9DFB-2D7D6CEF4C81}"/>
              </a:ext>
            </a:extLst>
          </p:cNvPr>
          <p:cNvSpPr txBox="1"/>
          <p:nvPr/>
        </p:nvSpPr>
        <p:spPr>
          <a:xfrm>
            <a:off x="4327188" y="6611779"/>
            <a:ext cx="7904728" cy="246221"/>
          </a:xfrm>
          <a:prstGeom prst="rect">
            <a:avLst/>
          </a:prstGeom>
          <a:noFill/>
        </p:spPr>
        <p:txBody>
          <a:bodyPr wrap="none" rtlCol="0">
            <a:spAutoFit/>
          </a:bodyPr>
          <a:lstStyle/>
          <a:p>
            <a:r>
              <a:rPr lang="en-US" altLang="ko-KR" sz="1000" i="1" dirty="0"/>
              <a:t>source</a:t>
            </a:r>
            <a:r>
              <a:rPr lang="ko-KR" altLang="en-US" sz="1000" i="1" dirty="0"/>
              <a:t> </a:t>
            </a:r>
            <a:r>
              <a:rPr lang="en-US" altLang="ko-KR" sz="1000" i="1" dirty="0"/>
              <a:t>:</a:t>
            </a:r>
            <a:r>
              <a:rPr lang="ko-KR" altLang="en-US" sz="1000" i="1" dirty="0"/>
              <a:t> </a:t>
            </a:r>
            <a:r>
              <a:rPr lang="en-US" altLang="ko-KR" sz="1000" i="1" dirty="0"/>
              <a:t>https://community.hortonworks.com/content/supportkb/49435/how-to-find-zookeeper-leader-in-zookeeper-ensemble.html</a:t>
            </a:r>
            <a:endParaRPr lang="ko-KR" altLang="en-US" sz="1000" i="1" dirty="0"/>
          </a:p>
        </p:txBody>
      </p:sp>
    </p:spTree>
    <p:extLst>
      <p:ext uri="{BB962C8B-B14F-4D97-AF65-F5344CB8AC3E}">
        <p14:creationId xmlns:p14="http://schemas.microsoft.com/office/powerpoint/2010/main" val="8306313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751208" y="4263236"/>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LinkedIn Burrow</a:t>
            </a:r>
            <a:r>
              <a:rPr lang="ko-KR" altLang="en-US" sz="1800" dirty="0">
                <a:solidFill>
                  <a:schemeClr val="tx1"/>
                </a:solidFill>
                <a:latin typeface="+mj-ea"/>
                <a:ea typeface="+mj-ea"/>
              </a:rPr>
              <a:t> 설치 및 모니터링</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995621" y="163860"/>
            <a:ext cx="4998385" cy="816863"/>
          </a:xfrm>
        </p:spPr>
        <p:txBody>
          <a:bodyPr vert="horz" lIns="91440" tIns="45720" rIns="91440" bIns="45720" rtlCol="0" anchor="b">
            <a:normAutofit/>
          </a:bodyPr>
          <a:lstStyle/>
          <a:p>
            <a:pPr latinLnBrk="0"/>
            <a:r>
              <a:rPr lang="en-US" altLang="ko-KR" sz="4400" dirty="0"/>
              <a:t>LinkedIn Burrow</a:t>
            </a:r>
          </a:p>
        </p:txBody>
      </p:sp>
    </p:spTree>
    <p:extLst>
      <p:ext uri="{BB962C8B-B14F-4D97-AF65-F5344CB8AC3E}">
        <p14:creationId xmlns:p14="http://schemas.microsoft.com/office/powerpoint/2010/main" val="1639903531"/>
      </p:ext>
    </p:extLst>
  </p:cSld>
  <p:clrMapOvr>
    <a:overrideClrMapping bg1="dk1" tx1="lt1" bg2="dk2" tx2="lt2" accent1="accent1" accent2="accent2" accent3="accent3" accent4="accent4" accent5="accent5" accent6="accent6" hlink="hlink" folHlink="folHlink"/>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EDB448-DD8B-4C2C-4F8A-A11DB8745CA7}"/>
              </a:ext>
            </a:extLst>
          </p:cNvPr>
          <p:cNvSpPr txBox="1"/>
          <p:nvPr/>
        </p:nvSpPr>
        <p:spPr>
          <a:xfrm>
            <a:off x="670911" y="761289"/>
            <a:ext cx="2951449" cy="523220"/>
          </a:xfrm>
          <a:prstGeom prst="rect">
            <a:avLst/>
          </a:prstGeom>
          <a:noFill/>
        </p:spPr>
        <p:txBody>
          <a:bodyPr wrap="none" rtlCol="0">
            <a:spAutoFit/>
          </a:bodyPr>
          <a:lstStyle/>
          <a:p>
            <a:r>
              <a:rPr lang="en-US" altLang="ko-KR" sz="2800" b="1" dirty="0"/>
              <a:t>LinkedIn Burrow</a:t>
            </a:r>
            <a:endParaRPr lang="ko-KR" altLang="en-US" sz="2800" b="1" dirty="0"/>
          </a:p>
        </p:txBody>
      </p:sp>
      <p:sp>
        <p:nvSpPr>
          <p:cNvPr id="5" name="TextBox 4">
            <a:extLst>
              <a:ext uri="{FF2B5EF4-FFF2-40B4-BE49-F238E27FC236}">
                <a16:creationId xmlns:a16="http://schemas.microsoft.com/office/drawing/2014/main" id="{21AD6B3A-371B-3F41-AD9F-0B90D4FD3EB9}"/>
              </a:ext>
            </a:extLst>
          </p:cNvPr>
          <p:cNvSpPr txBox="1"/>
          <p:nvPr/>
        </p:nvSpPr>
        <p:spPr>
          <a:xfrm>
            <a:off x="878839" y="1284509"/>
            <a:ext cx="3978910" cy="1700787"/>
          </a:xfrm>
          <a:prstGeom prst="rect">
            <a:avLst/>
          </a:prstGeom>
          <a:noFill/>
        </p:spPr>
        <p:txBody>
          <a:bodyPr wrap="none" rtlCol="0">
            <a:spAutoFit/>
          </a:bodyPr>
          <a:lstStyle/>
          <a:p>
            <a:pPr>
              <a:lnSpc>
                <a:spcPct val="150000"/>
              </a:lnSpc>
            </a:pPr>
            <a:r>
              <a:rPr lang="en-US" altLang="ko-KR" dirty="0">
                <a:latin typeface="+mj-ea"/>
                <a:ea typeface="+mj-ea"/>
              </a:rPr>
              <a:t>Consumer Group</a:t>
            </a:r>
            <a:r>
              <a:rPr lang="ko-KR" altLang="en-US" dirty="0">
                <a:latin typeface="+mj-ea"/>
                <a:ea typeface="+mj-ea"/>
              </a:rPr>
              <a:t>의 </a:t>
            </a:r>
            <a:r>
              <a:rPr lang="en-US" altLang="ko-KR" dirty="0">
                <a:latin typeface="+mj-ea"/>
                <a:ea typeface="+mj-ea"/>
              </a:rPr>
              <a:t>Lack</a:t>
            </a:r>
            <a:r>
              <a:rPr lang="ko-KR" altLang="en-US" dirty="0">
                <a:latin typeface="+mj-ea"/>
                <a:ea typeface="+mj-ea"/>
              </a:rPr>
              <a:t>을 모니터링</a:t>
            </a:r>
            <a:endParaRPr lang="en-US" altLang="ko-KR" dirty="0">
              <a:latin typeface="+mj-ea"/>
              <a:ea typeface="+mj-ea"/>
            </a:endParaRPr>
          </a:p>
          <a:p>
            <a:pPr>
              <a:lnSpc>
                <a:spcPct val="150000"/>
              </a:lnSpc>
            </a:pPr>
            <a:r>
              <a:rPr lang="ko-KR" altLang="en-US" dirty="0">
                <a:latin typeface="+mj-ea"/>
                <a:ea typeface="+mj-ea"/>
              </a:rPr>
              <a:t>멀티 클러스터</a:t>
            </a:r>
            <a:r>
              <a:rPr lang="en-US" altLang="ko-KR" dirty="0">
                <a:latin typeface="+mj-ea"/>
                <a:ea typeface="+mj-ea"/>
              </a:rPr>
              <a:t> </a:t>
            </a:r>
            <a:r>
              <a:rPr lang="ko-KR" altLang="en-US" dirty="0">
                <a:latin typeface="+mj-ea"/>
                <a:ea typeface="+mj-ea"/>
              </a:rPr>
              <a:t>지원</a:t>
            </a:r>
            <a:br>
              <a:rPr lang="en-US" altLang="ko-KR" dirty="0">
                <a:latin typeface="+mj-ea"/>
                <a:ea typeface="+mj-ea"/>
              </a:rPr>
            </a:br>
            <a:r>
              <a:rPr lang="en-US" altLang="ko-KR" dirty="0">
                <a:latin typeface="+mj-ea"/>
                <a:ea typeface="+mj-ea"/>
              </a:rPr>
              <a:t>REST API</a:t>
            </a:r>
            <a:r>
              <a:rPr lang="ko-KR" altLang="en-US" dirty="0">
                <a:latin typeface="+mj-ea"/>
                <a:ea typeface="+mj-ea"/>
              </a:rPr>
              <a:t> 로 인터페이스</a:t>
            </a:r>
            <a:br>
              <a:rPr lang="en-US" altLang="ko-KR" dirty="0">
                <a:latin typeface="+mj-ea"/>
                <a:ea typeface="+mj-ea"/>
              </a:rPr>
            </a:br>
            <a:r>
              <a:rPr lang="en-US" altLang="ko-KR" dirty="0">
                <a:latin typeface="+mj-ea"/>
                <a:ea typeface="+mj-ea"/>
              </a:rPr>
              <a:t>Go </a:t>
            </a:r>
            <a:r>
              <a:rPr lang="ko-KR" altLang="en-US" dirty="0">
                <a:latin typeface="+mj-ea"/>
                <a:ea typeface="+mj-ea"/>
              </a:rPr>
              <a:t>언어 기반으로 작성한 오픈소스</a:t>
            </a:r>
          </a:p>
        </p:txBody>
      </p:sp>
      <p:sp>
        <p:nvSpPr>
          <p:cNvPr id="6" name="TextBox 5">
            <a:extLst>
              <a:ext uri="{FF2B5EF4-FFF2-40B4-BE49-F238E27FC236}">
                <a16:creationId xmlns:a16="http://schemas.microsoft.com/office/drawing/2014/main" id="{07AD0CBE-3F3B-323F-23C7-BBB75A797093}"/>
              </a:ext>
            </a:extLst>
          </p:cNvPr>
          <p:cNvSpPr txBox="1"/>
          <p:nvPr/>
        </p:nvSpPr>
        <p:spPr>
          <a:xfrm>
            <a:off x="670911" y="3759660"/>
            <a:ext cx="4084773" cy="1285288"/>
          </a:xfrm>
          <a:prstGeom prst="rect">
            <a:avLst/>
          </a:prstGeom>
          <a:noFill/>
        </p:spPr>
        <p:txBody>
          <a:bodyPr wrap="none" rtlCol="0">
            <a:spAutoFit/>
          </a:bodyPr>
          <a:lstStyle/>
          <a:p>
            <a:pPr marL="285750" indent="-285750">
              <a:lnSpc>
                <a:spcPct val="150000"/>
              </a:lnSpc>
              <a:buFontTx/>
              <a:buChar char="-"/>
            </a:pPr>
            <a:r>
              <a:rPr lang="ko-KR" altLang="en-US" dirty="0">
                <a:latin typeface="+mj-ea"/>
                <a:ea typeface="+mj-ea"/>
              </a:rPr>
              <a:t>사전 조건</a:t>
            </a:r>
            <a:br>
              <a:rPr lang="en-US" altLang="ko-KR" dirty="0">
                <a:latin typeface="+mj-ea"/>
                <a:ea typeface="+mj-ea"/>
              </a:rPr>
            </a:br>
            <a:r>
              <a:rPr lang="en-US" altLang="ko-KR" dirty="0">
                <a:latin typeface="+mj-ea"/>
                <a:ea typeface="+mj-ea"/>
              </a:rPr>
              <a:t>   Go </a:t>
            </a:r>
            <a:r>
              <a:rPr lang="ko-KR" altLang="en-US" dirty="0">
                <a:latin typeface="+mj-ea"/>
                <a:ea typeface="+mj-ea"/>
              </a:rPr>
              <a:t>설치 필요</a:t>
            </a:r>
            <a:r>
              <a:rPr lang="en-US" altLang="ko-KR" dirty="0">
                <a:latin typeface="+mj-ea"/>
                <a:ea typeface="+mj-ea"/>
              </a:rPr>
              <a:t>: </a:t>
            </a:r>
            <a:r>
              <a:rPr lang="en-US" altLang="ko-KR" dirty="0">
                <a:latin typeface="+mj-ea"/>
                <a:ea typeface="+mj-ea"/>
                <a:hlinkClick r:id="rId2"/>
              </a:rPr>
              <a:t>https://go.dev/dl/</a:t>
            </a:r>
            <a:br>
              <a:rPr lang="en-US" altLang="ko-KR" dirty="0">
                <a:latin typeface="+mj-ea"/>
                <a:ea typeface="+mj-ea"/>
              </a:rPr>
            </a:br>
            <a:endParaRPr lang="ko-KR" altLang="en-US" dirty="0">
              <a:latin typeface="+mj-ea"/>
              <a:ea typeface="+mj-ea"/>
            </a:endParaRPr>
          </a:p>
        </p:txBody>
      </p:sp>
      <p:pic>
        <p:nvPicPr>
          <p:cNvPr id="8" name="그림 7">
            <a:extLst>
              <a:ext uri="{FF2B5EF4-FFF2-40B4-BE49-F238E27FC236}">
                <a16:creationId xmlns:a16="http://schemas.microsoft.com/office/drawing/2014/main" id="{9DDB86EC-E4E5-D348-C07C-3E0E8E654F5F}"/>
              </a:ext>
            </a:extLst>
          </p:cNvPr>
          <p:cNvPicPr>
            <a:picLocks noChangeAspect="1"/>
          </p:cNvPicPr>
          <p:nvPr/>
        </p:nvPicPr>
        <p:blipFill>
          <a:blip r:embed="rId3"/>
          <a:stretch>
            <a:fillRect/>
          </a:stretch>
        </p:blipFill>
        <p:spPr>
          <a:xfrm>
            <a:off x="6564883" y="4212077"/>
            <a:ext cx="5484241" cy="2342868"/>
          </a:xfrm>
          <a:prstGeom prst="rect">
            <a:avLst/>
          </a:prstGeom>
        </p:spPr>
      </p:pic>
    </p:spTree>
    <p:extLst>
      <p:ext uri="{BB962C8B-B14F-4D97-AF65-F5344CB8AC3E}">
        <p14:creationId xmlns:p14="http://schemas.microsoft.com/office/powerpoint/2010/main" val="5302991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E0E743-2E32-7248-135C-0EB5B3FC7720}"/>
              </a:ext>
            </a:extLst>
          </p:cNvPr>
          <p:cNvPicPr>
            <a:picLocks noChangeAspect="1"/>
          </p:cNvPicPr>
          <p:nvPr/>
        </p:nvPicPr>
        <p:blipFill>
          <a:blip r:embed="rId3"/>
          <a:stretch>
            <a:fillRect/>
          </a:stretch>
        </p:blipFill>
        <p:spPr>
          <a:xfrm>
            <a:off x="1128712" y="1537983"/>
            <a:ext cx="9934575" cy="4210050"/>
          </a:xfrm>
          <a:prstGeom prst="rect">
            <a:avLst/>
          </a:prstGeom>
        </p:spPr>
      </p:pic>
      <p:sp>
        <p:nvSpPr>
          <p:cNvPr id="4" name="TextBox 3">
            <a:extLst>
              <a:ext uri="{FF2B5EF4-FFF2-40B4-BE49-F238E27FC236}">
                <a16:creationId xmlns:a16="http://schemas.microsoft.com/office/drawing/2014/main" id="{9D6B5EBC-4D08-0762-2F4D-4062C6507B5C}"/>
              </a:ext>
            </a:extLst>
          </p:cNvPr>
          <p:cNvSpPr txBox="1"/>
          <p:nvPr/>
        </p:nvSpPr>
        <p:spPr>
          <a:xfrm>
            <a:off x="1128712" y="6001965"/>
            <a:ext cx="4260782"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압축 해제 </a:t>
            </a:r>
            <a:br>
              <a:rPr lang="en-US" altLang="ko-KR" dirty="0">
                <a:latin typeface="+mj-ea"/>
                <a:ea typeface="+mj-ea"/>
              </a:rPr>
            </a:br>
            <a:r>
              <a:rPr lang="en-US" altLang="ko-KR" dirty="0">
                <a:latin typeface="+mj-ea"/>
                <a:ea typeface="+mj-ea"/>
              </a:rPr>
              <a:t>   tar -</a:t>
            </a:r>
            <a:r>
              <a:rPr lang="en-US" altLang="ko-KR" dirty="0" err="1">
                <a:latin typeface="+mj-ea"/>
                <a:ea typeface="+mj-ea"/>
              </a:rPr>
              <a:t>zxvf</a:t>
            </a:r>
            <a:r>
              <a:rPr lang="en-US" altLang="ko-KR" dirty="0">
                <a:latin typeface="+mj-ea"/>
                <a:ea typeface="+mj-ea"/>
              </a:rPr>
              <a:t> go1.18.4.linux-amd64.tar.gz</a:t>
            </a:r>
            <a:endParaRPr lang="ko-KR" altLang="en-US" dirty="0">
              <a:latin typeface="+mj-ea"/>
              <a:ea typeface="+mj-ea"/>
            </a:endParaRPr>
          </a:p>
        </p:txBody>
      </p:sp>
      <p:sp>
        <p:nvSpPr>
          <p:cNvPr id="5" name="TextBox 4">
            <a:extLst>
              <a:ext uri="{FF2B5EF4-FFF2-40B4-BE49-F238E27FC236}">
                <a16:creationId xmlns:a16="http://schemas.microsoft.com/office/drawing/2014/main" id="{8AEB4A86-A1A8-A092-D6AA-28289EFB0E46}"/>
              </a:ext>
            </a:extLst>
          </p:cNvPr>
          <p:cNvSpPr txBox="1"/>
          <p:nvPr/>
        </p:nvSpPr>
        <p:spPr>
          <a:xfrm>
            <a:off x="1128712" y="764686"/>
            <a:ext cx="5634299"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다운로드 </a:t>
            </a:r>
            <a:br>
              <a:rPr lang="en-US" altLang="ko-KR" dirty="0">
                <a:latin typeface="+mj-ea"/>
                <a:ea typeface="+mj-ea"/>
              </a:rPr>
            </a:br>
            <a:r>
              <a:rPr lang="en-US" altLang="ko-KR" dirty="0">
                <a:latin typeface="+mj-ea"/>
                <a:ea typeface="+mj-ea"/>
              </a:rPr>
              <a:t>  </a:t>
            </a:r>
            <a:r>
              <a:rPr lang="en-US" altLang="ko-KR" dirty="0" err="1">
                <a:latin typeface="+mj-ea"/>
                <a:ea typeface="+mj-ea"/>
              </a:rPr>
              <a:t>wget</a:t>
            </a:r>
            <a:r>
              <a:rPr lang="en-US" altLang="ko-KR" dirty="0">
                <a:latin typeface="+mj-ea"/>
                <a:ea typeface="+mj-ea"/>
              </a:rPr>
              <a:t> https://go.dev/dl/go1.19.3.linux-amd64.tar.gz</a:t>
            </a:r>
            <a:endParaRPr lang="ko-KR" altLang="en-US" dirty="0"/>
          </a:p>
        </p:txBody>
      </p:sp>
      <p:sp>
        <p:nvSpPr>
          <p:cNvPr id="6" name="TextBox 5">
            <a:extLst>
              <a:ext uri="{FF2B5EF4-FFF2-40B4-BE49-F238E27FC236}">
                <a16:creationId xmlns:a16="http://schemas.microsoft.com/office/drawing/2014/main" id="{29A21273-BF82-3110-4CC0-AB131DDE4C4A}"/>
              </a:ext>
            </a:extLst>
          </p:cNvPr>
          <p:cNvSpPr txBox="1"/>
          <p:nvPr/>
        </p:nvSpPr>
        <p:spPr>
          <a:xfrm>
            <a:off x="0" y="139884"/>
            <a:ext cx="1441420" cy="523220"/>
          </a:xfrm>
          <a:prstGeom prst="rect">
            <a:avLst/>
          </a:prstGeom>
          <a:noFill/>
        </p:spPr>
        <p:txBody>
          <a:bodyPr wrap="none" rtlCol="0">
            <a:spAutoFit/>
          </a:bodyPr>
          <a:lstStyle/>
          <a:p>
            <a:r>
              <a:rPr lang="en-US" altLang="ko-KR" sz="2800" b="1"/>
              <a:t>Go </a:t>
            </a:r>
            <a:r>
              <a:rPr lang="ko-KR" altLang="en-US" sz="2800" b="1" dirty="0"/>
              <a:t>설치</a:t>
            </a:r>
          </a:p>
        </p:txBody>
      </p:sp>
    </p:spTree>
    <p:extLst>
      <p:ext uri="{BB962C8B-B14F-4D97-AF65-F5344CB8AC3E}">
        <p14:creationId xmlns:p14="http://schemas.microsoft.com/office/powerpoint/2010/main" val="267473030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4E55E4-BE72-813E-2912-4F4A4FAB4309}"/>
              </a:ext>
            </a:extLst>
          </p:cNvPr>
          <p:cNvPicPr>
            <a:picLocks noChangeAspect="1"/>
          </p:cNvPicPr>
          <p:nvPr/>
        </p:nvPicPr>
        <p:blipFill>
          <a:blip r:embed="rId3"/>
          <a:stretch>
            <a:fillRect/>
          </a:stretch>
        </p:blipFill>
        <p:spPr>
          <a:xfrm>
            <a:off x="736767" y="1272804"/>
            <a:ext cx="8753475" cy="1685925"/>
          </a:xfrm>
          <a:prstGeom prst="rect">
            <a:avLst/>
          </a:prstGeom>
        </p:spPr>
      </p:pic>
      <p:pic>
        <p:nvPicPr>
          <p:cNvPr id="5" name="그림 4">
            <a:extLst>
              <a:ext uri="{FF2B5EF4-FFF2-40B4-BE49-F238E27FC236}">
                <a16:creationId xmlns:a16="http://schemas.microsoft.com/office/drawing/2014/main" id="{A8E379B2-C1C8-DDEC-4B99-4FA875CED245}"/>
              </a:ext>
            </a:extLst>
          </p:cNvPr>
          <p:cNvPicPr>
            <a:picLocks noChangeAspect="1"/>
          </p:cNvPicPr>
          <p:nvPr/>
        </p:nvPicPr>
        <p:blipFill>
          <a:blip r:embed="rId4"/>
          <a:stretch>
            <a:fillRect/>
          </a:stretch>
        </p:blipFill>
        <p:spPr>
          <a:xfrm>
            <a:off x="736767" y="3073028"/>
            <a:ext cx="4800600" cy="3571875"/>
          </a:xfrm>
          <a:prstGeom prst="rect">
            <a:avLst/>
          </a:prstGeom>
        </p:spPr>
      </p:pic>
      <p:sp>
        <p:nvSpPr>
          <p:cNvPr id="6" name="TextBox 5">
            <a:extLst>
              <a:ext uri="{FF2B5EF4-FFF2-40B4-BE49-F238E27FC236}">
                <a16:creationId xmlns:a16="http://schemas.microsoft.com/office/drawing/2014/main" id="{809532BD-3962-5A07-F24C-A048CE9C7FE6}"/>
              </a:ext>
            </a:extLst>
          </p:cNvPr>
          <p:cNvSpPr txBox="1"/>
          <p:nvPr/>
        </p:nvSpPr>
        <p:spPr>
          <a:xfrm>
            <a:off x="0" y="139884"/>
            <a:ext cx="2959465" cy="523220"/>
          </a:xfrm>
          <a:prstGeom prst="rect">
            <a:avLst/>
          </a:prstGeom>
          <a:noFill/>
        </p:spPr>
        <p:txBody>
          <a:bodyPr wrap="none" rtlCol="0">
            <a:spAutoFit/>
          </a:bodyPr>
          <a:lstStyle/>
          <a:p>
            <a:r>
              <a:rPr lang="en-US" altLang="ko-KR" sz="2800" b="1" dirty="0"/>
              <a:t>Go </a:t>
            </a:r>
            <a:r>
              <a:rPr lang="ko-KR" altLang="en-US" sz="2800" b="1" dirty="0"/>
              <a:t>환경변수 설정</a:t>
            </a:r>
          </a:p>
        </p:txBody>
      </p:sp>
    </p:spTree>
    <p:extLst>
      <p:ext uri="{BB962C8B-B14F-4D97-AF65-F5344CB8AC3E}">
        <p14:creationId xmlns:p14="http://schemas.microsoft.com/office/powerpoint/2010/main" val="36188610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EDE1B-80D0-5C13-AB12-B8CBBEE37B08}"/>
              </a:ext>
            </a:extLst>
          </p:cNvPr>
          <p:cNvSpPr txBox="1"/>
          <p:nvPr/>
        </p:nvSpPr>
        <p:spPr>
          <a:xfrm>
            <a:off x="2490281" y="2267661"/>
            <a:ext cx="7700826" cy="2031325"/>
          </a:xfrm>
          <a:prstGeom prst="rect">
            <a:avLst/>
          </a:prstGeom>
          <a:noFill/>
        </p:spPr>
        <p:txBody>
          <a:bodyPr wrap="none" rtlCol="0">
            <a:spAutoFit/>
          </a:bodyPr>
          <a:lstStyle/>
          <a:p>
            <a:r>
              <a:rPr lang="en-US" altLang="ko-KR" dirty="0">
                <a:latin typeface="+mj-ea"/>
                <a:ea typeface="+mj-ea"/>
              </a:rPr>
              <a:t>git clone </a:t>
            </a:r>
            <a:r>
              <a:rPr lang="en-US" altLang="ko-KR" dirty="0">
                <a:latin typeface="+mj-ea"/>
                <a:ea typeface="+mj-ea"/>
                <a:hlinkClick r:id="rId2"/>
              </a:rPr>
              <a:t>https://github.com/linkedin/Burrow.git</a:t>
            </a:r>
            <a:endParaRPr lang="en-US" altLang="ko-KR" dirty="0">
              <a:latin typeface="+mj-ea"/>
              <a:ea typeface="+mj-ea"/>
            </a:endParaRPr>
          </a:p>
          <a:p>
            <a:endParaRPr lang="en-US" altLang="ko-KR" dirty="0">
              <a:latin typeface="+mj-ea"/>
              <a:ea typeface="+mj-ea"/>
            </a:endParaRPr>
          </a:p>
          <a:p>
            <a:r>
              <a:rPr lang="en-US" altLang="ko-KR" dirty="0">
                <a:latin typeface="+mj-ea"/>
                <a:ea typeface="+mj-ea"/>
              </a:rPr>
              <a:t>cd</a:t>
            </a:r>
            <a:r>
              <a:rPr lang="ko-KR" altLang="en-US" dirty="0">
                <a:latin typeface="+mj-ea"/>
                <a:ea typeface="+mj-ea"/>
              </a:rPr>
              <a:t> </a:t>
            </a:r>
            <a:r>
              <a:rPr lang="en-US" altLang="ko-KR" dirty="0">
                <a:latin typeface="+mj-ea"/>
                <a:ea typeface="+mj-ea"/>
              </a:rPr>
              <a:t>Burrow</a:t>
            </a:r>
          </a:p>
          <a:p>
            <a:endParaRPr lang="en-US" altLang="ko-KR" dirty="0">
              <a:latin typeface="+mj-ea"/>
              <a:ea typeface="+mj-ea"/>
            </a:endParaRPr>
          </a:p>
          <a:p>
            <a:r>
              <a:rPr lang="en-US" altLang="ko-KR" dirty="0">
                <a:latin typeface="+mj-ea"/>
                <a:ea typeface="+mj-ea"/>
              </a:rPr>
              <a:t>go mod tidy : </a:t>
            </a:r>
            <a:r>
              <a:rPr lang="ko-KR" altLang="en-US" dirty="0">
                <a:latin typeface="+mj-ea"/>
                <a:ea typeface="+mj-ea"/>
              </a:rPr>
              <a:t>라이브러리 다운로드 </a:t>
            </a:r>
            <a:r>
              <a:rPr lang="en-US" altLang="ko-KR" dirty="0">
                <a:latin typeface="+mj-ea"/>
                <a:ea typeface="+mj-ea"/>
              </a:rPr>
              <a:t>(</a:t>
            </a:r>
            <a:r>
              <a:rPr lang="ko-KR" altLang="en-US" dirty="0">
                <a:latin typeface="+mj-ea"/>
                <a:ea typeface="+mj-ea"/>
              </a:rPr>
              <a:t>다운로드 위치 </a:t>
            </a:r>
            <a:r>
              <a:rPr lang="en-US" altLang="ko-KR" dirty="0">
                <a:latin typeface="+mj-ea"/>
                <a:ea typeface="+mj-ea"/>
              </a:rPr>
              <a:t>: $GOPATH/pkg)</a:t>
            </a:r>
          </a:p>
          <a:p>
            <a:endParaRPr lang="en-US" altLang="ko-KR" dirty="0">
              <a:latin typeface="+mj-ea"/>
              <a:ea typeface="+mj-ea"/>
            </a:endParaRPr>
          </a:p>
          <a:p>
            <a:r>
              <a:rPr lang="en-US" altLang="ko-KR" dirty="0">
                <a:latin typeface="+mj-ea"/>
                <a:ea typeface="+mj-ea"/>
              </a:rPr>
              <a:t>go install : </a:t>
            </a:r>
            <a:r>
              <a:rPr lang="ko-KR" altLang="en-US" dirty="0">
                <a:latin typeface="+mj-ea"/>
                <a:ea typeface="+mj-ea"/>
              </a:rPr>
              <a:t>컴파일하여 바이너리 생성 </a:t>
            </a:r>
            <a:r>
              <a:rPr lang="en-US" altLang="ko-KR" dirty="0">
                <a:latin typeface="+mj-ea"/>
                <a:ea typeface="+mj-ea"/>
              </a:rPr>
              <a:t>(</a:t>
            </a:r>
            <a:r>
              <a:rPr lang="ko-KR" altLang="en-US" dirty="0">
                <a:latin typeface="+mj-ea"/>
                <a:ea typeface="+mj-ea"/>
              </a:rPr>
              <a:t>빌드 결과물 위치 </a:t>
            </a:r>
            <a:r>
              <a:rPr lang="en-US" altLang="ko-KR" dirty="0">
                <a:latin typeface="+mj-ea"/>
                <a:ea typeface="+mj-ea"/>
              </a:rPr>
              <a:t>: $GOPATH/bin)</a:t>
            </a:r>
            <a:endParaRPr lang="ko-KR" altLang="en-US" dirty="0">
              <a:latin typeface="+mj-ea"/>
              <a:ea typeface="+mj-ea"/>
            </a:endParaRPr>
          </a:p>
        </p:txBody>
      </p:sp>
      <p:sp>
        <p:nvSpPr>
          <p:cNvPr id="5" name="TextBox 4">
            <a:extLst>
              <a:ext uri="{FF2B5EF4-FFF2-40B4-BE49-F238E27FC236}">
                <a16:creationId xmlns:a16="http://schemas.microsoft.com/office/drawing/2014/main" id="{DEFA70D2-66A7-FCBC-F0AC-38FB7F555986}"/>
              </a:ext>
            </a:extLst>
          </p:cNvPr>
          <p:cNvSpPr txBox="1"/>
          <p:nvPr/>
        </p:nvSpPr>
        <p:spPr>
          <a:xfrm>
            <a:off x="1556426" y="3560323"/>
            <a:ext cx="184731" cy="369332"/>
          </a:xfrm>
          <a:prstGeom prst="rect">
            <a:avLst/>
          </a:prstGeom>
          <a:noFill/>
        </p:spPr>
        <p:txBody>
          <a:bodyPr wrap="none" rtlCol="0">
            <a:spAutoFit/>
          </a:bodyPr>
          <a:lstStyle/>
          <a:p>
            <a:endParaRPr lang="ko-KR" altLang="en-US" dirty="0"/>
          </a:p>
        </p:txBody>
      </p:sp>
      <p:sp>
        <p:nvSpPr>
          <p:cNvPr id="6" name="TextBox 5">
            <a:extLst>
              <a:ext uri="{FF2B5EF4-FFF2-40B4-BE49-F238E27FC236}">
                <a16:creationId xmlns:a16="http://schemas.microsoft.com/office/drawing/2014/main" id="{535E71DC-7D5C-FC2C-56BA-98E813B96462}"/>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설치</a:t>
            </a:r>
          </a:p>
        </p:txBody>
      </p:sp>
    </p:spTree>
    <p:extLst>
      <p:ext uri="{BB962C8B-B14F-4D97-AF65-F5344CB8AC3E}">
        <p14:creationId xmlns:p14="http://schemas.microsoft.com/office/powerpoint/2010/main" val="38321892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5D3E1-5297-7F49-5CC0-1C4BACE96781}"/>
              </a:ext>
            </a:extLst>
          </p:cNvPr>
          <p:cNvSpPr txBox="1"/>
          <p:nvPr/>
        </p:nvSpPr>
        <p:spPr>
          <a:xfrm>
            <a:off x="817124" y="980555"/>
            <a:ext cx="4445448" cy="5786199"/>
          </a:xfrm>
          <a:prstGeom prst="rect">
            <a:avLst/>
          </a:prstGeom>
          <a:solidFill>
            <a:schemeClr val="bg1"/>
          </a:solidFill>
          <a:ln>
            <a:solidFill>
              <a:schemeClr val="accent1"/>
            </a:solidFill>
          </a:ln>
        </p:spPr>
        <p:txBody>
          <a:bodyPr wrap="none" rtlCol="0">
            <a:spAutoFit/>
          </a:bodyPr>
          <a:lstStyle/>
          <a:p>
            <a:r>
              <a:rPr lang="en-US" altLang="ko-KR" sz="1000" dirty="0"/>
              <a:t>[general]</a:t>
            </a:r>
          </a:p>
          <a:p>
            <a:r>
              <a:rPr lang="en-US" altLang="ko-KR" sz="1000" dirty="0" err="1"/>
              <a:t>pidfile</a:t>
            </a:r>
            <a:r>
              <a:rPr lang="en-US" altLang="ko-KR" sz="1000" dirty="0"/>
              <a:t>="</a:t>
            </a:r>
            <a:r>
              <a:rPr lang="en-US" altLang="ko-KR" sz="1000" dirty="0" err="1"/>
              <a:t>burrow.pid</a:t>
            </a:r>
            <a:r>
              <a:rPr lang="en-US" altLang="ko-KR" sz="1000" dirty="0"/>
              <a:t>"</a:t>
            </a:r>
          </a:p>
          <a:p>
            <a:r>
              <a:rPr lang="en-US" altLang="ko-KR" sz="1000" dirty="0" err="1"/>
              <a:t>stdout</a:t>
            </a:r>
            <a:r>
              <a:rPr lang="en-US" altLang="ko-KR" sz="1000" dirty="0"/>
              <a:t>-logfile="</a:t>
            </a:r>
            <a:r>
              <a:rPr lang="en-US" altLang="ko-KR" sz="1000" dirty="0" err="1"/>
              <a:t>burrow.out</a:t>
            </a:r>
            <a:r>
              <a:rPr lang="en-US" altLang="ko-KR" sz="1000" dirty="0"/>
              <a:t>"</a:t>
            </a:r>
          </a:p>
          <a:p>
            <a:endParaRPr lang="en-US" altLang="ko-KR" sz="1000" dirty="0"/>
          </a:p>
          <a:p>
            <a:r>
              <a:rPr lang="en-US" altLang="ko-KR" sz="1000" dirty="0"/>
              <a:t>[logging]</a:t>
            </a:r>
          </a:p>
          <a:p>
            <a:r>
              <a:rPr lang="en-US" altLang="ko-KR" sz="1000" dirty="0"/>
              <a:t>filename="logs/burrow.log"</a:t>
            </a:r>
          </a:p>
          <a:p>
            <a:r>
              <a:rPr lang="en-US" altLang="ko-KR" sz="1000" dirty="0"/>
              <a:t>level="info"</a:t>
            </a:r>
          </a:p>
          <a:p>
            <a:r>
              <a:rPr lang="en-US" altLang="ko-KR" sz="1000" dirty="0" err="1"/>
              <a:t>maxsize</a:t>
            </a:r>
            <a:r>
              <a:rPr lang="en-US" altLang="ko-KR" sz="1000" dirty="0"/>
              <a:t>=100</a:t>
            </a:r>
          </a:p>
          <a:p>
            <a:r>
              <a:rPr lang="en-US" altLang="ko-KR" sz="1000" dirty="0" err="1"/>
              <a:t>maxbackups</a:t>
            </a:r>
            <a:r>
              <a:rPr lang="en-US" altLang="ko-KR" sz="1000" dirty="0"/>
              <a:t>=30</a:t>
            </a:r>
          </a:p>
          <a:p>
            <a:r>
              <a:rPr lang="en-US" altLang="ko-KR" sz="1000" dirty="0" err="1"/>
              <a:t>maxage</a:t>
            </a:r>
            <a:r>
              <a:rPr lang="en-US" altLang="ko-KR" sz="1000" dirty="0"/>
              <a:t>=10</a:t>
            </a:r>
          </a:p>
          <a:p>
            <a:r>
              <a:rPr lang="en-US" altLang="ko-KR" sz="1000" dirty="0"/>
              <a:t>use-</a:t>
            </a:r>
            <a:r>
              <a:rPr lang="en-US" altLang="ko-KR" sz="1000" dirty="0" err="1"/>
              <a:t>localtime</a:t>
            </a:r>
            <a:r>
              <a:rPr lang="en-US" altLang="ko-KR" sz="1000" dirty="0"/>
              <a:t>=false</a:t>
            </a:r>
          </a:p>
          <a:p>
            <a:r>
              <a:rPr lang="en-US" altLang="ko-KR" sz="1000" dirty="0"/>
              <a:t>use-compression=true</a:t>
            </a:r>
          </a:p>
          <a:p>
            <a:endParaRPr lang="en-US" altLang="ko-KR" sz="1000" dirty="0"/>
          </a:p>
          <a:p>
            <a:r>
              <a:rPr lang="en-US" altLang="ko-KR" sz="1000" dirty="0"/>
              <a:t>[zookeeper]</a:t>
            </a:r>
          </a:p>
          <a:p>
            <a:r>
              <a:rPr lang="en-US" altLang="ko-KR" sz="1000" dirty="0"/>
              <a:t>servers=[ "master:2181", "slave1:2181", "slave2:2181" ]</a:t>
            </a:r>
          </a:p>
          <a:p>
            <a:r>
              <a:rPr lang="en-US" altLang="ko-KR" sz="1000" dirty="0"/>
              <a:t>timeout=6</a:t>
            </a:r>
          </a:p>
          <a:p>
            <a:r>
              <a:rPr lang="en-US" altLang="ko-KR" sz="1000" dirty="0"/>
              <a:t>root-path="/burrow"</a:t>
            </a:r>
          </a:p>
          <a:p>
            <a:endParaRPr lang="en-US" altLang="ko-KR" sz="1000" dirty="0"/>
          </a:p>
          <a:p>
            <a:r>
              <a:rPr lang="en-US" altLang="ko-KR" sz="1000" dirty="0"/>
              <a:t>[client-</a:t>
            </a:r>
            <a:r>
              <a:rPr lang="en-US" altLang="ko-KR" sz="1000" dirty="0" err="1"/>
              <a:t>profile.test</a:t>
            </a:r>
            <a:r>
              <a:rPr lang="en-US" altLang="ko-KR" sz="1000" dirty="0"/>
              <a:t>]</a:t>
            </a:r>
          </a:p>
          <a:p>
            <a:r>
              <a:rPr lang="en-US" altLang="ko-KR" sz="1000" dirty="0"/>
              <a:t>client-id="burrow-test"</a:t>
            </a:r>
          </a:p>
          <a:p>
            <a:r>
              <a:rPr lang="en-US" altLang="ko-KR" sz="1000" dirty="0" err="1"/>
              <a:t>kafka</a:t>
            </a:r>
            <a:r>
              <a:rPr lang="en-US" altLang="ko-KR" sz="1000" dirty="0"/>
              <a:t>-version="3.4.0"</a:t>
            </a:r>
          </a:p>
          <a:p>
            <a:endParaRPr lang="en-US" altLang="ko-KR" sz="1000" dirty="0"/>
          </a:p>
          <a:p>
            <a:r>
              <a:rPr lang="en-US" altLang="ko-KR" sz="1000" dirty="0"/>
              <a:t>[</a:t>
            </a:r>
            <a:r>
              <a:rPr lang="en-US" altLang="ko-KR" sz="1000" dirty="0" err="1"/>
              <a:t>cluster.local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servers=[ "master:9092", "slave1:9092", "slave2:9092" ]</a:t>
            </a:r>
          </a:p>
          <a:p>
            <a:r>
              <a:rPr lang="en-US" altLang="ko-KR" sz="1000" dirty="0"/>
              <a:t>client-profile="test"</a:t>
            </a:r>
          </a:p>
          <a:p>
            <a:r>
              <a:rPr lang="en-US" altLang="ko-KR" sz="1000" dirty="0"/>
              <a:t>topic-refresh=120</a:t>
            </a:r>
          </a:p>
          <a:p>
            <a:r>
              <a:rPr lang="en-US" altLang="ko-KR" sz="1000" dirty="0"/>
              <a:t>offset-refresh=30</a:t>
            </a:r>
          </a:p>
          <a:p>
            <a:r>
              <a:rPr lang="en-US" altLang="ko-KR" sz="1000" dirty="0"/>
              <a:t>groups-reaper-refresh=0</a:t>
            </a:r>
          </a:p>
          <a:p>
            <a:endParaRPr lang="en-US" altLang="ko-KR" sz="1000" dirty="0"/>
          </a:p>
          <a:p>
            <a:r>
              <a:rPr lang="en-US" altLang="ko-KR" sz="1000" dirty="0"/>
              <a:t>[</a:t>
            </a:r>
            <a:r>
              <a:rPr lang="en-US" altLang="ko-KR" sz="1000" dirty="0" err="1"/>
              <a:t>consumer.local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cluster="local"</a:t>
            </a:r>
          </a:p>
          <a:p>
            <a:r>
              <a:rPr lang="en-US" altLang="ko-KR" sz="1000" dirty="0"/>
              <a:t>servers=[ "master:9092", "slave1:9092", "slave2:9092" ]</a:t>
            </a:r>
          </a:p>
          <a:p>
            <a:r>
              <a:rPr lang="en-US" altLang="ko-KR" sz="1000" dirty="0"/>
              <a:t>client-profile="test"</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p:txBody>
      </p:sp>
      <p:sp>
        <p:nvSpPr>
          <p:cNvPr id="4" name="TextBox 3">
            <a:extLst>
              <a:ext uri="{FF2B5EF4-FFF2-40B4-BE49-F238E27FC236}">
                <a16:creationId xmlns:a16="http://schemas.microsoft.com/office/drawing/2014/main" id="{761E4F51-69FE-CC34-0844-BF4D3A8F1A52}"/>
              </a:ext>
            </a:extLst>
          </p:cNvPr>
          <p:cNvSpPr txBox="1"/>
          <p:nvPr/>
        </p:nvSpPr>
        <p:spPr>
          <a:xfrm>
            <a:off x="5262572" y="980555"/>
            <a:ext cx="4445448" cy="3016210"/>
          </a:xfrm>
          <a:prstGeom prst="rect">
            <a:avLst/>
          </a:prstGeom>
          <a:solidFill>
            <a:schemeClr val="bg1"/>
          </a:solidFill>
          <a:ln>
            <a:solidFill>
              <a:schemeClr val="accent1"/>
            </a:solidFill>
          </a:ln>
        </p:spPr>
        <p:txBody>
          <a:bodyPr wrap="none" rtlCol="0">
            <a:spAutoFit/>
          </a:bodyPr>
          <a:lstStyle/>
          <a:p>
            <a:r>
              <a:rPr lang="en-US" altLang="ko-KR" sz="1000" dirty="0"/>
              <a:t>[</a:t>
            </a:r>
            <a:r>
              <a:rPr lang="en-US" altLang="ko-KR" sz="1000" dirty="0" err="1"/>
              <a:t>consumer.local_zk</a:t>
            </a:r>
            <a:r>
              <a:rPr lang="en-US" altLang="ko-KR" sz="1000" dirty="0"/>
              <a:t>]</a:t>
            </a:r>
          </a:p>
          <a:p>
            <a:r>
              <a:rPr lang="en-US" altLang="ko-KR" sz="1000" dirty="0"/>
              <a:t>class-name="</a:t>
            </a:r>
            <a:r>
              <a:rPr lang="en-US" altLang="ko-KR" sz="1000" dirty="0" err="1"/>
              <a:t>kafka_zk</a:t>
            </a:r>
            <a:r>
              <a:rPr lang="en-US" altLang="ko-KR" sz="1000" dirty="0"/>
              <a:t>"</a:t>
            </a:r>
          </a:p>
          <a:p>
            <a:r>
              <a:rPr lang="en-US" altLang="ko-KR" sz="1000" dirty="0"/>
              <a:t>cluster="local"</a:t>
            </a:r>
          </a:p>
          <a:p>
            <a:r>
              <a:rPr lang="en-US" altLang="ko-KR" sz="1000" dirty="0"/>
              <a:t>servers=[ "master:2181", "slave1:2181", "slave2:2181" ]</a:t>
            </a:r>
          </a:p>
          <a:p>
            <a:r>
              <a:rPr lang="en-US" altLang="ko-KR" sz="1000" dirty="0"/>
              <a:t>zookeeper-path="/</a:t>
            </a:r>
            <a:r>
              <a:rPr lang="en-US" altLang="ko-KR" sz="1000" dirty="0" err="1"/>
              <a:t>kafka</a:t>
            </a:r>
            <a:r>
              <a:rPr lang="en-US" altLang="ko-KR" sz="1000" dirty="0"/>
              <a:t>-cluster"</a:t>
            </a:r>
          </a:p>
          <a:p>
            <a:r>
              <a:rPr lang="en-US" altLang="ko-KR" sz="1000" dirty="0"/>
              <a:t>zookeeper-timeout=30</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a:p>
            <a:endParaRPr lang="en-US" altLang="ko-KR" sz="1000" dirty="0"/>
          </a:p>
          <a:p>
            <a:r>
              <a:rPr lang="en-US" altLang="ko-KR" sz="1000" dirty="0"/>
              <a:t>[</a:t>
            </a:r>
            <a:r>
              <a:rPr lang="en-US" altLang="ko-KR" sz="1000" dirty="0" err="1"/>
              <a:t>httpserver.default</a:t>
            </a:r>
            <a:r>
              <a:rPr lang="en-US" altLang="ko-KR" sz="1000" dirty="0"/>
              <a:t>]</a:t>
            </a:r>
          </a:p>
          <a:p>
            <a:r>
              <a:rPr lang="en-US" altLang="ko-KR" sz="1000" dirty="0"/>
              <a:t>address=":8000"</a:t>
            </a:r>
          </a:p>
          <a:p>
            <a:endParaRPr lang="en-US" altLang="ko-KR" sz="1000" dirty="0"/>
          </a:p>
          <a:p>
            <a:r>
              <a:rPr lang="en-US" altLang="ko-KR" sz="1000" dirty="0"/>
              <a:t>[</a:t>
            </a:r>
            <a:r>
              <a:rPr lang="en-US" altLang="ko-KR" sz="1000" dirty="0" err="1"/>
              <a:t>storage.default</a:t>
            </a:r>
            <a:r>
              <a:rPr lang="en-US" altLang="ko-KR" sz="1000" dirty="0"/>
              <a:t>]</a:t>
            </a:r>
          </a:p>
          <a:p>
            <a:r>
              <a:rPr lang="en-US" altLang="ko-KR" sz="1000" dirty="0"/>
              <a:t>class-name="</a:t>
            </a:r>
            <a:r>
              <a:rPr lang="en-US" altLang="ko-KR" sz="1000" dirty="0" err="1"/>
              <a:t>inmemory</a:t>
            </a:r>
            <a:r>
              <a:rPr lang="en-US" altLang="ko-KR" sz="1000" dirty="0"/>
              <a:t>"</a:t>
            </a:r>
          </a:p>
          <a:p>
            <a:r>
              <a:rPr lang="en-US" altLang="ko-KR" sz="1000" dirty="0"/>
              <a:t>workers=20</a:t>
            </a:r>
          </a:p>
          <a:p>
            <a:r>
              <a:rPr lang="en-US" altLang="ko-KR" sz="1000" dirty="0"/>
              <a:t>intervals=15</a:t>
            </a:r>
          </a:p>
          <a:p>
            <a:r>
              <a:rPr lang="en-US" altLang="ko-KR" sz="1000" dirty="0"/>
              <a:t>expire-group=604800</a:t>
            </a:r>
          </a:p>
          <a:p>
            <a:r>
              <a:rPr lang="en-US" altLang="ko-KR" sz="1000" dirty="0"/>
              <a:t>min-distance=1</a:t>
            </a:r>
          </a:p>
          <a:p>
            <a:endParaRPr lang="ko-KR" altLang="en-US" sz="1000" dirty="0"/>
          </a:p>
        </p:txBody>
      </p:sp>
      <p:sp>
        <p:nvSpPr>
          <p:cNvPr id="5" name="TextBox 4">
            <a:extLst>
              <a:ext uri="{FF2B5EF4-FFF2-40B4-BE49-F238E27FC236}">
                <a16:creationId xmlns:a16="http://schemas.microsoft.com/office/drawing/2014/main" id="{6D9352C4-F13A-17AF-6AE1-3BC84EBE5F35}"/>
              </a:ext>
            </a:extLst>
          </p:cNvPr>
          <p:cNvSpPr txBox="1"/>
          <p:nvPr/>
        </p:nvSpPr>
        <p:spPr>
          <a:xfrm>
            <a:off x="3472156" y="611223"/>
            <a:ext cx="332738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/Burrow/config/</a:t>
            </a:r>
            <a:r>
              <a:rPr lang="en-US" altLang="ko-KR" dirty="0" err="1"/>
              <a:t>burrow.toml</a:t>
            </a:r>
            <a:endParaRPr lang="ko-KR" altLang="en-US" dirty="0"/>
          </a:p>
        </p:txBody>
      </p:sp>
      <p:sp>
        <p:nvSpPr>
          <p:cNvPr id="6" name="TextBox 5">
            <a:extLst>
              <a:ext uri="{FF2B5EF4-FFF2-40B4-BE49-F238E27FC236}">
                <a16:creationId xmlns:a16="http://schemas.microsoft.com/office/drawing/2014/main" id="{A4A5EE77-2FBF-4E33-A692-91504CF067C0}"/>
              </a:ext>
            </a:extLst>
          </p:cNvPr>
          <p:cNvSpPr txBox="1"/>
          <p:nvPr/>
        </p:nvSpPr>
        <p:spPr>
          <a:xfrm>
            <a:off x="8336512" y="6433607"/>
            <a:ext cx="3773790" cy="261610"/>
          </a:xfrm>
          <a:prstGeom prst="rect">
            <a:avLst/>
          </a:prstGeom>
          <a:noFill/>
        </p:spPr>
        <p:txBody>
          <a:bodyPr wrap="none" rtlCol="0">
            <a:spAutoFit/>
          </a:bodyPr>
          <a:lstStyle/>
          <a:p>
            <a:r>
              <a:rPr lang="en-US" altLang="ko-KR" sz="1100" dirty="0"/>
              <a:t>https://github.com/linkedin/Burrow/wiki/Configuration</a:t>
            </a:r>
            <a:endParaRPr lang="ko-KR" altLang="en-US" sz="1100" dirty="0"/>
          </a:p>
        </p:txBody>
      </p:sp>
      <p:sp>
        <p:nvSpPr>
          <p:cNvPr id="7" name="TextBox 6">
            <a:extLst>
              <a:ext uri="{FF2B5EF4-FFF2-40B4-BE49-F238E27FC236}">
                <a16:creationId xmlns:a16="http://schemas.microsoft.com/office/drawing/2014/main" id="{FA0BAFF9-11D5-4B46-25CF-BA35B6C8E515}"/>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설정</a:t>
            </a:r>
          </a:p>
        </p:txBody>
      </p:sp>
    </p:spTree>
    <p:extLst>
      <p:ext uri="{BB962C8B-B14F-4D97-AF65-F5344CB8AC3E}">
        <p14:creationId xmlns:p14="http://schemas.microsoft.com/office/powerpoint/2010/main" val="11801013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20076BE-FBF6-00DD-79FF-696AE72C0340}"/>
              </a:ext>
            </a:extLst>
          </p:cNvPr>
          <p:cNvPicPr>
            <a:picLocks noChangeAspect="1"/>
          </p:cNvPicPr>
          <p:nvPr/>
        </p:nvPicPr>
        <p:blipFill>
          <a:blip r:embed="rId2"/>
          <a:stretch>
            <a:fillRect/>
          </a:stretch>
        </p:blipFill>
        <p:spPr>
          <a:xfrm>
            <a:off x="790575" y="2943225"/>
            <a:ext cx="8333299" cy="763013"/>
          </a:xfrm>
          <a:prstGeom prst="rect">
            <a:avLst/>
          </a:prstGeom>
        </p:spPr>
      </p:pic>
      <p:sp>
        <p:nvSpPr>
          <p:cNvPr id="3" name="TextBox 2">
            <a:extLst>
              <a:ext uri="{FF2B5EF4-FFF2-40B4-BE49-F238E27FC236}">
                <a16:creationId xmlns:a16="http://schemas.microsoft.com/office/drawing/2014/main" id="{78C5E19D-6DC7-737B-CDCF-D1204694DD03}"/>
              </a:ext>
            </a:extLst>
          </p:cNvPr>
          <p:cNvSpPr txBox="1"/>
          <p:nvPr/>
        </p:nvSpPr>
        <p:spPr>
          <a:xfrm>
            <a:off x="790575" y="1926555"/>
            <a:ext cx="4826962" cy="923330"/>
          </a:xfrm>
          <a:prstGeom prst="rect">
            <a:avLst/>
          </a:prstGeom>
          <a:noFill/>
        </p:spPr>
        <p:txBody>
          <a:bodyPr wrap="none" rtlCol="0">
            <a:spAutoFit/>
          </a:bodyPr>
          <a:lstStyle/>
          <a:p>
            <a:r>
              <a:rPr lang="en-US" altLang="ko-KR" dirty="0"/>
              <a:t>cd $GOPATH/bin</a:t>
            </a:r>
          </a:p>
          <a:p>
            <a:endParaRPr lang="en-US" altLang="ko-KR" dirty="0"/>
          </a:p>
          <a:p>
            <a:r>
              <a:rPr lang="en-US" altLang="ko-KR" dirty="0"/>
              <a:t>./Burrow  --config-</a:t>
            </a:r>
            <a:r>
              <a:rPr lang="en-US" altLang="ko-KR" dirty="0" err="1"/>
              <a:t>dir</a:t>
            </a:r>
            <a:r>
              <a:rPr lang="en-US" altLang="ko-KR" dirty="0"/>
              <a:t>=/root/Burrow/config</a:t>
            </a:r>
            <a:endParaRPr lang="ko-KR" altLang="en-US" dirty="0"/>
          </a:p>
        </p:txBody>
      </p:sp>
      <p:pic>
        <p:nvPicPr>
          <p:cNvPr id="5" name="그림 4">
            <a:extLst>
              <a:ext uri="{FF2B5EF4-FFF2-40B4-BE49-F238E27FC236}">
                <a16:creationId xmlns:a16="http://schemas.microsoft.com/office/drawing/2014/main" id="{DEEB1204-DFA8-C6B2-CFD2-7E14D89C0B0C}"/>
              </a:ext>
            </a:extLst>
          </p:cNvPr>
          <p:cNvPicPr>
            <a:picLocks noChangeAspect="1"/>
          </p:cNvPicPr>
          <p:nvPr/>
        </p:nvPicPr>
        <p:blipFill>
          <a:blip r:embed="rId3"/>
          <a:stretch>
            <a:fillRect/>
          </a:stretch>
        </p:blipFill>
        <p:spPr>
          <a:xfrm>
            <a:off x="790575" y="4377447"/>
            <a:ext cx="8337404" cy="330740"/>
          </a:xfrm>
          <a:prstGeom prst="rect">
            <a:avLst/>
          </a:prstGeom>
        </p:spPr>
      </p:pic>
      <p:sp>
        <p:nvSpPr>
          <p:cNvPr id="6" name="TextBox 5">
            <a:extLst>
              <a:ext uri="{FF2B5EF4-FFF2-40B4-BE49-F238E27FC236}">
                <a16:creationId xmlns:a16="http://schemas.microsoft.com/office/drawing/2014/main" id="{E41F49BE-C66D-1A9F-855B-5527258FB68C}"/>
              </a:ext>
            </a:extLst>
          </p:cNvPr>
          <p:cNvSpPr txBox="1"/>
          <p:nvPr/>
        </p:nvSpPr>
        <p:spPr>
          <a:xfrm>
            <a:off x="790575" y="4008115"/>
            <a:ext cx="4310795" cy="369332"/>
          </a:xfrm>
          <a:prstGeom prst="rect">
            <a:avLst/>
          </a:prstGeom>
          <a:noFill/>
        </p:spPr>
        <p:txBody>
          <a:bodyPr wrap="none" rtlCol="0">
            <a:spAutoFit/>
          </a:bodyPr>
          <a:lstStyle/>
          <a:p>
            <a:r>
              <a:rPr lang="nb-NO" altLang="ko-KR" dirty="0"/>
              <a:t>netstat -ntap | grep LISTEN | grep 8000</a:t>
            </a:r>
          </a:p>
        </p:txBody>
      </p:sp>
      <p:sp>
        <p:nvSpPr>
          <p:cNvPr id="7" name="TextBox 6">
            <a:extLst>
              <a:ext uri="{FF2B5EF4-FFF2-40B4-BE49-F238E27FC236}">
                <a16:creationId xmlns:a16="http://schemas.microsoft.com/office/drawing/2014/main" id="{0714F6D2-4EB9-10BE-1927-713848FA25A7}"/>
              </a:ext>
            </a:extLst>
          </p:cNvPr>
          <p:cNvSpPr txBox="1"/>
          <p:nvPr/>
        </p:nvSpPr>
        <p:spPr>
          <a:xfrm>
            <a:off x="0" y="139884"/>
            <a:ext cx="2215671" cy="523220"/>
          </a:xfrm>
          <a:prstGeom prst="rect">
            <a:avLst/>
          </a:prstGeom>
          <a:noFill/>
        </p:spPr>
        <p:txBody>
          <a:bodyPr wrap="none" rtlCol="0">
            <a:spAutoFit/>
          </a:bodyPr>
          <a:lstStyle/>
          <a:p>
            <a:r>
              <a:rPr lang="en-US" altLang="ko-KR" sz="2800" b="1"/>
              <a:t>Burrow</a:t>
            </a:r>
            <a:r>
              <a:rPr lang="ko-KR" altLang="en-US" sz="2800" b="1" dirty="0"/>
              <a:t> 실행</a:t>
            </a:r>
          </a:p>
        </p:txBody>
      </p:sp>
    </p:spTree>
    <p:extLst>
      <p:ext uri="{BB962C8B-B14F-4D97-AF65-F5344CB8AC3E}">
        <p14:creationId xmlns:p14="http://schemas.microsoft.com/office/powerpoint/2010/main" val="4220654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11BF491-AA02-FFC4-AB1C-7522271A769B}"/>
              </a:ext>
            </a:extLst>
          </p:cNvPr>
          <p:cNvPicPr>
            <a:picLocks noChangeAspect="1"/>
          </p:cNvPicPr>
          <p:nvPr/>
        </p:nvPicPr>
        <p:blipFill>
          <a:blip r:embed="rId2"/>
          <a:stretch>
            <a:fillRect/>
          </a:stretch>
        </p:blipFill>
        <p:spPr>
          <a:xfrm>
            <a:off x="1100137" y="1762125"/>
            <a:ext cx="9991725" cy="3333750"/>
          </a:xfrm>
          <a:prstGeom prst="rect">
            <a:avLst/>
          </a:prstGeom>
        </p:spPr>
      </p:pic>
      <p:sp>
        <p:nvSpPr>
          <p:cNvPr id="4" name="TextBox 3">
            <a:extLst>
              <a:ext uri="{FF2B5EF4-FFF2-40B4-BE49-F238E27FC236}">
                <a16:creationId xmlns:a16="http://schemas.microsoft.com/office/drawing/2014/main" id="{1D4D2061-64EE-B543-91B2-F0845A8F87AF}"/>
              </a:ext>
            </a:extLst>
          </p:cNvPr>
          <p:cNvSpPr txBox="1"/>
          <p:nvPr/>
        </p:nvSpPr>
        <p:spPr>
          <a:xfrm>
            <a:off x="982493" y="1322961"/>
            <a:ext cx="4495783"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 | </a:t>
            </a:r>
            <a:r>
              <a:rPr lang="en-US" altLang="ko-KR" dirty="0" err="1"/>
              <a:t>jq</a:t>
            </a:r>
            <a:endParaRPr lang="ko-KR" altLang="en-US" dirty="0"/>
          </a:p>
        </p:txBody>
      </p:sp>
      <p:sp>
        <p:nvSpPr>
          <p:cNvPr id="5" name="TextBox 4">
            <a:extLst>
              <a:ext uri="{FF2B5EF4-FFF2-40B4-BE49-F238E27FC236}">
                <a16:creationId xmlns:a16="http://schemas.microsoft.com/office/drawing/2014/main" id="{795EB667-104B-DAD4-22D6-23BFF6BB32E1}"/>
              </a:ext>
            </a:extLst>
          </p:cNvPr>
          <p:cNvSpPr txBox="1"/>
          <p:nvPr/>
        </p:nvSpPr>
        <p:spPr>
          <a:xfrm>
            <a:off x="0" y="139884"/>
            <a:ext cx="2754280"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확인</a:t>
            </a:r>
          </a:p>
        </p:txBody>
      </p:sp>
    </p:spTree>
    <p:extLst>
      <p:ext uri="{BB962C8B-B14F-4D97-AF65-F5344CB8AC3E}">
        <p14:creationId xmlns:p14="http://schemas.microsoft.com/office/powerpoint/2010/main" val="1820952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54BB7D-DB06-4935-9AA1-C37318AF797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B73C988-FA42-429F-8D75-24E9FDAF7D60}"/>
              </a:ext>
            </a:extLst>
          </p:cNvPr>
          <p:cNvPicPr>
            <a:picLocks noChangeAspect="1"/>
          </p:cNvPicPr>
          <p:nvPr/>
        </p:nvPicPr>
        <p:blipFill>
          <a:blip r:embed="rId2"/>
          <a:stretch>
            <a:fillRect/>
          </a:stretch>
        </p:blipFill>
        <p:spPr>
          <a:xfrm>
            <a:off x="515409" y="1086292"/>
            <a:ext cx="10515600" cy="5505450"/>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CC064E38-2CB4-4DB6-9C87-AD2BB935E043}"/>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설치 준비</a:t>
            </a:r>
          </a:p>
        </p:txBody>
      </p:sp>
      <p:sp>
        <p:nvSpPr>
          <p:cNvPr id="2" name="직사각형 1">
            <a:extLst>
              <a:ext uri="{FF2B5EF4-FFF2-40B4-BE49-F238E27FC236}">
                <a16:creationId xmlns:a16="http://schemas.microsoft.com/office/drawing/2014/main" id="{2B6AF124-BADB-4212-81A9-9DC488F6B57B}"/>
              </a:ext>
            </a:extLst>
          </p:cNvPr>
          <p:cNvSpPr/>
          <p:nvPr/>
        </p:nvSpPr>
        <p:spPr>
          <a:xfrm>
            <a:off x="515409" y="2155807"/>
            <a:ext cx="5999691" cy="3885556"/>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6427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9E1B1F4-5170-2C69-8EA9-4149FDD9BD8B}"/>
              </a:ext>
            </a:extLst>
          </p:cNvPr>
          <p:cNvPicPr>
            <a:picLocks noChangeAspect="1"/>
          </p:cNvPicPr>
          <p:nvPr/>
        </p:nvPicPr>
        <p:blipFill>
          <a:blip r:embed="rId2"/>
          <a:stretch>
            <a:fillRect/>
          </a:stretch>
        </p:blipFill>
        <p:spPr>
          <a:xfrm>
            <a:off x="3103123" y="1463323"/>
            <a:ext cx="8228384" cy="5297618"/>
          </a:xfrm>
          <a:prstGeom prst="rect">
            <a:avLst/>
          </a:prstGeom>
        </p:spPr>
      </p:pic>
      <p:sp>
        <p:nvSpPr>
          <p:cNvPr id="4" name="TextBox 3">
            <a:extLst>
              <a:ext uri="{FF2B5EF4-FFF2-40B4-BE49-F238E27FC236}">
                <a16:creationId xmlns:a16="http://schemas.microsoft.com/office/drawing/2014/main" id="{E17504B7-FD16-B5FD-11F8-DEB090CF19F5}"/>
              </a:ext>
            </a:extLst>
          </p:cNvPr>
          <p:cNvSpPr txBox="1"/>
          <p:nvPr/>
        </p:nvSpPr>
        <p:spPr>
          <a:xfrm>
            <a:off x="3015574" y="1093991"/>
            <a:ext cx="5042406"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 | </a:t>
            </a:r>
            <a:r>
              <a:rPr lang="en-US" altLang="ko-KR" dirty="0" err="1"/>
              <a:t>jq</a:t>
            </a:r>
            <a:endParaRPr lang="ko-KR" altLang="en-US" dirty="0"/>
          </a:p>
        </p:txBody>
      </p:sp>
      <p:sp>
        <p:nvSpPr>
          <p:cNvPr id="5" name="TextBox 4">
            <a:extLst>
              <a:ext uri="{FF2B5EF4-FFF2-40B4-BE49-F238E27FC236}">
                <a16:creationId xmlns:a16="http://schemas.microsoft.com/office/drawing/2014/main" id="{4A1876A5-00AC-0B33-06F8-420367E6A05C}"/>
              </a:ext>
            </a:extLst>
          </p:cNvPr>
          <p:cNvSpPr txBox="1"/>
          <p:nvPr/>
        </p:nvSpPr>
        <p:spPr>
          <a:xfrm>
            <a:off x="0" y="139884"/>
            <a:ext cx="3567002"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상세 정보</a:t>
            </a:r>
          </a:p>
        </p:txBody>
      </p:sp>
    </p:spTree>
    <p:extLst>
      <p:ext uri="{BB962C8B-B14F-4D97-AF65-F5344CB8AC3E}">
        <p14:creationId xmlns:p14="http://schemas.microsoft.com/office/powerpoint/2010/main" val="11909403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70A16-1762-7D66-DF17-2A3B07262D99}"/>
              </a:ext>
            </a:extLst>
          </p:cNvPr>
          <p:cNvSpPr txBox="1"/>
          <p:nvPr/>
        </p:nvSpPr>
        <p:spPr>
          <a:xfrm>
            <a:off x="1084229" y="1426130"/>
            <a:ext cx="6225422"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/local/consumer | </a:t>
            </a:r>
            <a:r>
              <a:rPr lang="en-US" altLang="ko-KR" dirty="0" err="1"/>
              <a:t>jq</a:t>
            </a:r>
            <a:endParaRPr lang="ko-KR" altLang="en-US" dirty="0"/>
          </a:p>
        </p:txBody>
      </p:sp>
      <p:pic>
        <p:nvPicPr>
          <p:cNvPr id="6" name="그림 5">
            <a:extLst>
              <a:ext uri="{FF2B5EF4-FFF2-40B4-BE49-F238E27FC236}">
                <a16:creationId xmlns:a16="http://schemas.microsoft.com/office/drawing/2014/main" id="{7462C1DA-ACB7-FD7C-E324-A443E145BF65}"/>
              </a:ext>
            </a:extLst>
          </p:cNvPr>
          <p:cNvPicPr>
            <a:picLocks noChangeAspect="1"/>
          </p:cNvPicPr>
          <p:nvPr/>
        </p:nvPicPr>
        <p:blipFill>
          <a:blip r:embed="rId2"/>
          <a:stretch>
            <a:fillRect/>
          </a:stretch>
        </p:blipFill>
        <p:spPr>
          <a:xfrm>
            <a:off x="1133475" y="1958908"/>
            <a:ext cx="9925050" cy="3543300"/>
          </a:xfrm>
          <a:prstGeom prst="rect">
            <a:avLst/>
          </a:prstGeom>
        </p:spPr>
      </p:pic>
      <p:sp>
        <p:nvSpPr>
          <p:cNvPr id="7" name="TextBox 6">
            <a:extLst>
              <a:ext uri="{FF2B5EF4-FFF2-40B4-BE49-F238E27FC236}">
                <a16:creationId xmlns:a16="http://schemas.microsoft.com/office/drawing/2014/main" id="{21B99D94-B16E-010A-79D9-52DBB4CEBD5B}"/>
              </a:ext>
            </a:extLst>
          </p:cNvPr>
          <p:cNvSpPr txBox="1"/>
          <p:nvPr/>
        </p:nvSpPr>
        <p:spPr>
          <a:xfrm>
            <a:off x="0" y="139884"/>
            <a:ext cx="321434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확인</a:t>
            </a:r>
          </a:p>
        </p:txBody>
      </p:sp>
    </p:spTree>
    <p:extLst>
      <p:ext uri="{BB962C8B-B14F-4D97-AF65-F5344CB8AC3E}">
        <p14:creationId xmlns:p14="http://schemas.microsoft.com/office/powerpoint/2010/main" val="32473203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0F7FCE0-C800-B78E-0724-9D14B859AA7D}"/>
              </a:ext>
            </a:extLst>
          </p:cNvPr>
          <p:cNvPicPr>
            <a:picLocks noChangeAspect="1"/>
          </p:cNvPicPr>
          <p:nvPr/>
        </p:nvPicPr>
        <p:blipFill>
          <a:blip r:embed="rId2"/>
          <a:stretch>
            <a:fillRect/>
          </a:stretch>
        </p:blipFill>
        <p:spPr>
          <a:xfrm>
            <a:off x="2134815" y="1863252"/>
            <a:ext cx="9867900" cy="4610100"/>
          </a:xfrm>
          <a:prstGeom prst="rect">
            <a:avLst/>
          </a:prstGeom>
        </p:spPr>
      </p:pic>
      <p:sp>
        <p:nvSpPr>
          <p:cNvPr id="4" name="TextBox 3">
            <a:extLst>
              <a:ext uri="{FF2B5EF4-FFF2-40B4-BE49-F238E27FC236}">
                <a16:creationId xmlns:a16="http://schemas.microsoft.com/office/drawing/2014/main" id="{601C3E68-686D-3379-49BF-F5FC8FEC11DE}"/>
              </a:ext>
            </a:extLst>
          </p:cNvPr>
          <p:cNvSpPr txBox="1"/>
          <p:nvPr/>
        </p:nvSpPr>
        <p:spPr>
          <a:xfrm>
            <a:off x="2134815" y="1391055"/>
            <a:ext cx="5686813"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/local/topic | </a:t>
            </a:r>
            <a:r>
              <a:rPr lang="en-US" altLang="ko-KR" dirty="0" err="1"/>
              <a:t>jq</a:t>
            </a:r>
            <a:endParaRPr lang="ko-KR" altLang="en-US" dirty="0"/>
          </a:p>
        </p:txBody>
      </p:sp>
      <p:sp>
        <p:nvSpPr>
          <p:cNvPr id="5" name="TextBox 4">
            <a:extLst>
              <a:ext uri="{FF2B5EF4-FFF2-40B4-BE49-F238E27FC236}">
                <a16:creationId xmlns:a16="http://schemas.microsoft.com/office/drawing/2014/main" id="{D6A062FF-CFC4-022D-8752-72294246CE5A}"/>
              </a:ext>
            </a:extLst>
          </p:cNvPr>
          <p:cNvSpPr txBox="1"/>
          <p:nvPr/>
        </p:nvSpPr>
        <p:spPr>
          <a:xfrm>
            <a:off x="0" y="139884"/>
            <a:ext cx="286168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토픽 목록 확인</a:t>
            </a:r>
          </a:p>
        </p:txBody>
      </p:sp>
    </p:spTree>
    <p:extLst>
      <p:ext uri="{BB962C8B-B14F-4D97-AF65-F5344CB8AC3E}">
        <p14:creationId xmlns:p14="http://schemas.microsoft.com/office/powerpoint/2010/main" val="35499157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F1F0EB2-3629-E8F0-A59C-51659A456A86}"/>
              </a:ext>
            </a:extLst>
          </p:cNvPr>
          <p:cNvPicPr>
            <a:picLocks noChangeAspect="1"/>
          </p:cNvPicPr>
          <p:nvPr/>
        </p:nvPicPr>
        <p:blipFill>
          <a:blip r:embed="rId3"/>
          <a:stretch>
            <a:fillRect/>
          </a:stretch>
        </p:blipFill>
        <p:spPr>
          <a:xfrm>
            <a:off x="5272483" y="982175"/>
            <a:ext cx="6850853" cy="5379270"/>
          </a:xfrm>
          <a:prstGeom prst="rect">
            <a:avLst/>
          </a:prstGeom>
        </p:spPr>
      </p:pic>
      <p:sp>
        <p:nvSpPr>
          <p:cNvPr id="5" name="TextBox 4">
            <a:extLst>
              <a:ext uri="{FF2B5EF4-FFF2-40B4-BE49-F238E27FC236}">
                <a16:creationId xmlns:a16="http://schemas.microsoft.com/office/drawing/2014/main" id="{23C52ED1-2F85-08C6-E737-7F222BB3177D}"/>
              </a:ext>
            </a:extLst>
          </p:cNvPr>
          <p:cNvSpPr txBox="1"/>
          <p:nvPr/>
        </p:nvSpPr>
        <p:spPr>
          <a:xfrm>
            <a:off x="7213639" y="2138563"/>
            <a:ext cx="2631874" cy="697050"/>
          </a:xfrm>
          <a:prstGeom prst="rect">
            <a:avLst/>
          </a:prstGeom>
          <a:noFill/>
        </p:spPr>
        <p:txBody>
          <a:bodyPr wrap="none" rtlCol="0">
            <a:spAutoFit/>
          </a:bodyPr>
          <a:lstStyle/>
          <a:p>
            <a:pPr algn="l">
              <a:lnSpc>
                <a:spcPct val="150000"/>
              </a:lnSpc>
            </a:pPr>
            <a:r>
              <a:rPr lang="en-US" altLang="ko-KR" sz="1400" b="1" i="0" dirty="0">
                <a:solidFill>
                  <a:srgbClr val="484848"/>
                </a:solidFill>
                <a:effectLst/>
                <a:highlight>
                  <a:srgbClr val="FFFF00"/>
                </a:highlight>
                <a:latin typeface="+mj-ea"/>
                <a:ea typeface="+mj-ea"/>
              </a:rPr>
              <a:t>OK</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WARN</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ERR</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STOP/STALL</a:t>
            </a:r>
            <a:r>
              <a:rPr lang="ko-KR" altLang="en-US" sz="1400" b="0" i="0" dirty="0">
                <a:solidFill>
                  <a:srgbClr val="484848"/>
                </a:solidFill>
                <a:effectLst/>
                <a:highlight>
                  <a:srgbClr val="FFFF00"/>
                </a:highlight>
                <a:latin typeface="+mj-ea"/>
                <a:ea typeface="+mj-ea"/>
              </a:rPr>
              <a:t> </a:t>
            </a:r>
          </a:p>
          <a:p>
            <a:pPr>
              <a:lnSpc>
                <a:spcPct val="150000"/>
              </a:lnSpc>
            </a:pPr>
            <a:endParaRPr lang="ko-KR" altLang="en-US" sz="1400" dirty="0">
              <a:latin typeface="+mj-ea"/>
              <a:ea typeface="+mj-ea"/>
            </a:endParaRPr>
          </a:p>
        </p:txBody>
      </p:sp>
      <p:sp>
        <p:nvSpPr>
          <p:cNvPr id="6" name="직사각형 5">
            <a:extLst>
              <a:ext uri="{FF2B5EF4-FFF2-40B4-BE49-F238E27FC236}">
                <a16:creationId xmlns:a16="http://schemas.microsoft.com/office/drawing/2014/main" id="{F084CBDA-0F4D-C4A4-A04D-D97CE5BA9A4D}"/>
              </a:ext>
            </a:extLst>
          </p:cNvPr>
          <p:cNvSpPr/>
          <p:nvPr/>
        </p:nvSpPr>
        <p:spPr>
          <a:xfrm>
            <a:off x="5361641" y="2247090"/>
            <a:ext cx="1517301" cy="17082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FEA8950-A354-7B4D-B9B7-917072BD9895}"/>
              </a:ext>
            </a:extLst>
          </p:cNvPr>
          <p:cNvSpPr txBox="1"/>
          <p:nvPr/>
        </p:nvSpPr>
        <p:spPr>
          <a:xfrm>
            <a:off x="6878942" y="6440155"/>
            <a:ext cx="5313058" cy="276999"/>
          </a:xfrm>
          <a:prstGeom prst="rect">
            <a:avLst/>
          </a:prstGeom>
          <a:noFill/>
        </p:spPr>
        <p:txBody>
          <a:bodyPr wrap="none" rtlCol="0">
            <a:spAutoFit/>
          </a:bodyPr>
          <a:lstStyle/>
          <a:p>
            <a:r>
              <a:rPr lang="en-US" altLang="ko-KR" sz="1200" dirty="0"/>
              <a:t>https://github.com/linkedin/Burrow/wiki/Consumer-Lag-Evaluation-Rules</a:t>
            </a:r>
            <a:endParaRPr lang="ko-KR" altLang="en-US" sz="1200" dirty="0"/>
          </a:p>
        </p:txBody>
      </p:sp>
      <p:sp>
        <p:nvSpPr>
          <p:cNvPr id="8" name="TextBox 7">
            <a:extLst>
              <a:ext uri="{FF2B5EF4-FFF2-40B4-BE49-F238E27FC236}">
                <a16:creationId xmlns:a16="http://schemas.microsoft.com/office/drawing/2014/main" id="{397F557B-43F8-D402-5352-0AA9DD93E173}"/>
              </a:ext>
            </a:extLst>
          </p:cNvPr>
          <p:cNvSpPr txBox="1"/>
          <p:nvPr/>
        </p:nvSpPr>
        <p:spPr>
          <a:xfrm>
            <a:off x="0" y="139884"/>
            <a:ext cx="4027064"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상태 확인</a:t>
            </a:r>
          </a:p>
        </p:txBody>
      </p:sp>
      <p:sp>
        <p:nvSpPr>
          <p:cNvPr id="2" name="TextBox 1">
            <a:extLst>
              <a:ext uri="{FF2B5EF4-FFF2-40B4-BE49-F238E27FC236}">
                <a16:creationId xmlns:a16="http://schemas.microsoft.com/office/drawing/2014/main" id="{37C1EB01-2020-E744-BFF7-EFEDE0E196C0}"/>
              </a:ext>
            </a:extLst>
          </p:cNvPr>
          <p:cNvSpPr txBox="1"/>
          <p:nvPr/>
        </p:nvSpPr>
        <p:spPr>
          <a:xfrm>
            <a:off x="367726" y="1375703"/>
            <a:ext cx="8161850" cy="369332"/>
          </a:xfrm>
          <a:prstGeom prst="rect">
            <a:avLst/>
          </a:prstGeom>
          <a:solidFill>
            <a:schemeClr val="bg1"/>
          </a:solidFill>
          <a:ln w="9525">
            <a:solidFill>
              <a:srgbClr val="0000FF"/>
            </a:solidFill>
          </a:ln>
        </p:spPr>
        <p:txBody>
          <a:bodyPr wrap="none" rtlCol="0">
            <a:spAutoFit/>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ko-KR" altLang="en-US" dirty="0"/>
          </a:p>
        </p:txBody>
      </p:sp>
      <p:sp>
        <p:nvSpPr>
          <p:cNvPr id="3" name="TextBox 2">
            <a:extLst>
              <a:ext uri="{FF2B5EF4-FFF2-40B4-BE49-F238E27FC236}">
                <a16:creationId xmlns:a16="http://schemas.microsoft.com/office/drawing/2014/main" id="{AE9E3E96-A16C-871C-44BF-2A194C1375A4}"/>
              </a:ext>
            </a:extLst>
          </p:cNvPr>
          <p:cNvSpPr txBox="1"/>
          <p:nvPr/>
        </p:nvSpPr>
        <p:spPr>
          <a:xfrm>
            <a:off x="0" y="6477974"/>
            <a:ext cx="5599353" cy="276999"/>
          </a:xfrm>
          <a:prstGeom prst="rect">
            <a:avLst/>
          </a:prstGeom>
          <a:noFill/>
        </p:spPr>
        <p:txBody>
          <a:bodyPr wrap="none" rtlCol="0">
            <a:spAutoFit/>
          </a:bodyPr>
          <a:lstStyle/>
          <a:p>
            <a:r>
              <a:rPr lang="ko-KR" altLang="en-US" sz="1200" i="1" dirty="0"/>
              <a:t>기타 자세한 설명 </a:t>
            </a:r>
            <a:r>
              <a:rPr lang="en-US" altLang="ko-KR" sz="1200" i="1" dirty="0"/>
              <a:t>: https://gunju-ko.github.io/kafka/2018/06/06/Burrow.html</a:t>
            </a:r>
            <a:endParaRPr lang="ko-KR" altLang="en-US" sz="1200" i="1" dirty="0"/>
          </a:p>
        </p:txBody>
      </p:sp>
    </p:spTree>
    <p:extLst>
      <p:ext uri="{BB962C8B-B14F-4D97-AF65-F5344CB8AC3E}">
        <p14:creationId xmlns:p14="http://schemas.microsoft.com/office/powerpoint/2010/main" val="3361887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Docker </a:t>
            </a:r>
            <a:r>
              <a:rPr lang="ko-KR" altLang="en-US" sz="1800" dirty="0">
                <a:solidFill>
                  <a:schemeClr val="tx1"/>
                </a:solidFill>
                <a:latin typeface="+mj-ea"/>
                <a:ea typeface="+mj-ea"/>
              </a:rPr>
              <a:t>를 활용한 카프카 클러스터 구동</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Docker-Compose</a:t>
            </a:r>
          </a:p>
        </p:txBody>
      </p:sp>
      <p:pic>
        <p:nvPicPr>
          <p:cNvPr id="5" name="그림 4">
            <a:extLst>
              <a:ext uri="{FF2B5EF4-FFF2-40B4-BE49-F238E27FC236}">
                <a16:creationId xmlns:a16="http://schemas.microsoft.com/office/drawing/2014/main" id="{2637E05D-0DAC-4A40-AAD9-B7BF520A619F}"/>
              </a:ext>
            </a:extLst>
          </p:cNvPr>
          <p:cNvPicPr>
            <a:picLocks noChangeAspect="1"/>
          </p:cNvPicPr>
          <p:nvPr/>
        </p:nvPicPr>
        <p:blipFill>
          <a:blip r:embed="rId4"/>
          <a:stretch>
            <a:fillRect/>
          </a:stretch>
        </p:blipFill>
        <p:spPr>
          <a:xfrm>
            <a:off x="842597" y="442336"/>
            <a:ext cx="2503645" cy="2142177"/>
          </a:xfrm>
          <a:prstGeom prst="rect">
            <a:avLst/>
          </a:prstGeom>
        </p:spPr>
      </p:pic>
    </p:spTree>
    <p:extLst>
      <p:ext uri="{BB962C8B-B14F-4D97-AF65-F5344CB8AC3E}">
        <p14:creationId xmlns:p14="http://schemas.microsoft.com/office/powerpoint/2010/main" val="2904894209"/>
      </p:ext>
    </p:extLst>
  </p:cSld>
  <p:clrMapOvr>
    <a:overrideClrMapping bg1="dk1" tx1="lt1" bg2="dk2" tx2="lt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E1930073-F8D6-4DFD-B422-51FFA20486B7}"/>
              </a:ext>
            </a:extLst>
          </p:cNvPr>
          <p:cNvSpPr>
            <a:spLocks noGrp="1"/>
          </p:cNvSpPr>
          <p:nvPr>
            <p:ph type="title"/>
          </p:nvPr>
        </p:nvSpPr>
        <p:spPr/>
        <p:txBody>
          <a:bodyPr/>
          <a:lstStyle/>
          <a:p>
            <a:r>
              <a:rPr lang="en-US" altLang="ko-KR" dirty="0"/>
              <a:t>docker-compose</a:t>
            </a:r>
            <a:endParaRPr lang="ko-KR" altLang="en-US" dirty="0"/>
          </a:p>
        </p:txBody>
      </p:sp>
      <p:sp>
        <p:nvSpPr>
          <p:cNvPr id="8" name="TextBox 7">
            <a:extLst>
              <a:ext uri="{FF2B5EF4-FFF2-40B4-BE49-F238E27FC236}">
                <a16:creationId xmlns:a16="http://schemas.microsoft.com/office/drawing/2014/main" id="{C2845FDA-D795-4EB6-9865-47FD26ACE82A}"/>
              </a:ext>
            </a:extLst>
          </p:cNvPr>
          <p:cNvSpPr txBox="1"/>
          <p:nvPr/>
        </p:nvSpPr>
        <p:spPr>
          <a:xfrm>
            <a:off x="2759094" y="6478013"/>
            <a:ext cx="9349034" cy="276999"/>
          </a:xfrm>
          <a:prstGeom prst="rect">
            <a:avLst/>
          </a:prstGeom>
          <a:solidFill>
            <a:schemeClr val="bg1"/>
          </a:solidFill>
          <a:ln>
            <a:solidFill>
              <a:srgbClr val="0000FF"/>
            </a:solidFill>
          </a:ln>
        </p:spPr>
        <p:txBody>
          <a:bodyPr wrap="none" rtlCol="0">
            <a:spAutoFit/>
          </a:bodyPr>
          <a:lstStyle/>
          <a:p>
            <a:r>
              <a:rPr lang="en-US" altLang="ko-KR" sz="1200" i="1" dirty="0"/>
              <a:t>source</a:t>
            </a:r>
            <a:r>
              <a:rPr lang="ko-KR" altLang="en-US" sz="1200" i="1" dirty="0"/>
              <a:t> </a:t>
            </a:r>
            <a:r>
              <a:rPr lang="en-US" altLang="ko-KR" sz="1200" i="1" dirty="0"/>
              <a:t>:</a:t>
            </a:r>
            <a:r>
              <a:rPr lang="ko-KR" altLang="en-US" sz="1200" i="1" dirty="0"/>
              <a:t> </a:t>
            </a:r>
            <a:r>
              <a:rPr lang="en-US" altLang="ko-KR" sz="1200" i="1" dirty="0"/>
              <a:t>https://betterprogramming.pub/kafka-docker-run-multiple-kafka-brokers-and-zookeeper-services-in-docker-3ab287056fd5</a:t>
            </a:r>
            <a:endParaRPr lang="ko-KR" altLang="en-US" sz="1200" i="1" dirty="0"/>
          </a:p>
        </p:txBody>
      </p:sp>
      <p:pic>
        <p:nvPicPr>
          <p:cNvPr id="13" name="그림 12">
            <a:extLst>
              <a:ext uri="{FF2B5EF4-FFF2-40B4-BE49-F238E27FC236}">
                <a16:creationId xmlns:a16="http://schemas.microsoft.com/office/drawing/2014/main" id="{8C86444F-BB24-4BC0-93B8-573C37659973}"/>
              </a:ext>
            </a:extLst>
          </p:cNvPr>
          <p:cNvPicPr>
            <a:picLocks noChangeAspect="1"/>
          </p:cNvPicPr>
          <p:nvPr/>
        </p:nvPicPr>
        <p:blipFill>
          <a:blip r:embed="rId3"/>
          <a:stretch>
            <a:fillRect/>
          </a:stretch>
        </p:blipFill>
        <p:spPr>
          <a:xfrm>
            <a:off x="664574" y="2124075"/>
            <a:ext cx="6515100" cy="1457325"/>
          </a:xfrm>
          <a:prstGeom prst="rect">
            <a:avLst/>
          </a:prstGeom>
          <a:ln>
            <a:noFill/>
          </a:ln>
          <a:effectLst>
            <a:outerShdw blurRad="292100" dist="139700" dir="2700000" algn="tl" rotWithShape="0">
              <a:srgbClr val="333333">
                <a:alpha val="65000"/>
              </a:srgbClr>
            </a:outerShdw>
          </a:effectLst>
        </p:spPr>
      </p:pic>
      <p:pic>
        <p:nvPicPr>
          <p:cNvPr id="15" name="그림 14">
            <a:extLst>
              <a:ext uri="{FF2B5EF4-FFF2-40B4-BE49-F238E27FC236}">
                <a16:creationId xmlns:a16="http://schemas.microsoft.com/office/drawing/2014/main" id="{ABD4812B-B420-458B-BBFE-39A1498E79F9}"/>
              </a:ext>
            </a:extLst>
          </p:cNvPr>
          <p:cNvPicPr>
            <a:picLocks noChangeAspect="1"/>
          </p:cNvPicPr>
          <p:nvPr/>
        </p:nvPicPr>
        <p:blipFill>
          <a:blip r:embed="rId4"/>
          <a:stretch>
            <a:fillRect/>
          </a:stretch>
        </p:blipFill>
        <p:spPr>
          <a:xfrm>
            <a:off x="664574" y="5020688"/>
            <a:ext cx="11020425" cy="13049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25FDBF36-DFDB-42C1-B603-D1766CE93D61}"/>
              </a:ext>
            </a:extLst>
          </p:cNvPr>
          <p:cNvPicPr>
            <a:picLocks noChangeAspect="1"/>
          </p:cNvPicPr>
          <p:nvPr/>
        </p:nvPicPr>
        <p:blipFill>
          <a:blip r:embed="rId5"/>
          <a:stretch>
            <a:fillRect/>
          </a:stretch>
        </p:blipFill>
        <p:spPr>
          <a:xfrm>
            <a:off x="7662211" y="415925"/>
            <a:ext cx="4251388" cy="428413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EED1D9D-CBBD-414E-B0B2-3E6D6381D6C4}"/>
              </a:ext>
            </a:extLst>
          </p:cNvPr>
          <p:cNvSpPr txBox="1"/>
          <p:nvPr/>
        </p:nvSpPr>
        <p:spPr>
          <a:xfrm>
            <a:off x="664574" y="4150564"/>
            <a:ext cx="7618881" cy="646331"/>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docker desktop </a:t>
            </a:r>
            <a:r>
              <a:rPr lang="ko-KR" altLang="en-US" dirty="0">
                <a:latin typeface="+mj-ea"/>
                <a:ea typeface="+mj-ea"/>
              </a:rPr>
              <a:t>등 </a:t>
            </a:r>
            <a:r>
              <a:rPr lang="en-US" altLang="ko-KR" dirty="0">
                <a:latin typeface="+mj-ea"/>
                <a:ea typeface="+mj-ea"/>
              </a:rPr>
              <a:t>docker-compose </a:t>
            </a:r>
            <a:r>
              <a:rPr lang="ko-KR" altLang="en-US" dirty="0">
                <a:latin typeface="+mj-ea"/>
                <a:ea typeface="+mj-ea"/>
              </a:rPr>
              <a:t>파일을 실행할 환경을 설치한 이후</a:t>
            </a:r>
            <a:r>
              <a:rPr lang="en-US" altLang="ko-KR" dirty="0">
                <a:latin typeface="+mj-ea"/>
                <a:ea typeface="+mj-ea"/>
              </a:rPr>
              <a:t>,</a:t>
            </a:r>
          </a:p>
          <a:p>
            <a:r>
              <a:rPr lang="en-US" altLang="ko-KR" dirty="0">
                <a:latin typeface="+mj-ea"/>
                <a:ea typeface="+mj-ea"/>
              </a:rPr>
              <a:t>docker-compose –f </a:t>
            </a:r>
            <a:r>
              <a:rPr lang="en-US" altLang="ko-KR" dirty="0" err="1">
                <a:latin typeface="+mj-ea"/>
                <a:ea typeface="+mj-ea"/>
              </a:rPr>
              <a:t>kafka-setup.yaml</a:t>
            </a:r>
            <a:r>
              <a:rPr lang="en-US" altLang="ko-KR" dirty="0">
                <a:latin typeface="+mj-ea"/>
                <a:ea typeface="+mj-ea"/>
              </a:rPr>
              <a:t> up –d </a:t>
            </a:r>
            <a:r>
              <a:rPr lang="ko-KR" altLang="en-US" dirty="0">
                <a:latin typeface="+mj-ea"/>
                <a:ea typeface="+mj-ea"/>
              </a:rPr>
              <a:t>명령을 통해 실행</a:t>
            </a:r>
          </a:p>
        </p:txBody>
      </p:sp>
      <p:sp>
        <p:nvSpPr>
          <p:cNvPr id="18" name="TextBox 17">
            <a:extLst>
              <a:ext uri="{FF2B5EF4-FFF2-40B4-BE49-F238E27FC236}">
                <a16:creationId xmlns:a16="http://schemas.microsoft.com/office/drawing/2014/main" id="{8109D9C6-D14A-48FA-86DD-A61AA2525743}"/>
              </a:ext>
            </a:extLst>
          </p:cNvPr>
          <p:cNvSpPr txBox="1"/>
          <p:nvPr/>
        </p:nvSpPr>
        <p:spPr>
          <a:xfrm>
            <a:off x="8682883" y="231259"/>
            <a:ext cx="2070823"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kafka_setup.yaml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550010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318C5DE-68E0-B56F-C624-164E44D296B9}"/>
              </a:ext>
            </a:extLst>
          </p:cNvPr>
          <p:cNvSpPr/>
          <p:nvPr/>
        </p:nvSpPr>
        <p:spPr>
          <a:xfrm>
            <a:off x="196644" y="3934072"/>
            <a:ext cx="11533239" cy="113937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7F15F628-3499-8369-B1BC-11B20AD79224}"/>
              </a:ext>
            </a:extLst>
          </p:cNvPr>
          <p:cNvSpPr>
            <a:spLocks noGrp="1"/>
          </p:cNvSpPr>
          <p:nvPr>
            <p:ph type="title"/>
          </p:nvPr>
        </p:nvSpPr>
        <p:spPr/>
        <p:txBody>
          <a:bodyPr/>
          <a:lstStyle/>
          <a:p>
            <a:r>
              <a:rPr lang="en-US" altLang="ko-KR" dirty="0"/>
              <a:t>docker-compose</a:t>
            </a:r>
            <a:endParaRPr lang="ko-KR" altLang="en-US" dirty="0"/>
          </a:p>
        </p:txBody>
      </p:sp>
      <p:sp>
        <p:nvSpPr>
          <p:cNvPr id="4" name="TextBox 3">
            <a:extLst>
              <a:ext uri="{FF2B5EF4-FFF2-40B4-BE49-F238E27FC236}">
                <a16:creationId xmlns:a16="http://schemas.microsoft.com/office/drawing/2014/main" id="{034ACB7D-5E74-7D71-0332-DE54F3B90C90}"/>
              </a:ext>
            </a:extLst>
          </p:cNvPr>
          <p:cNvSpPr txBox="1"/>
          <p:nvPr/>
        </p:nvSpPr>
        <p:spPr>
          <a:xfrm>
            <a:off x="196645" y="1270000"/>
            <a:ext cx="11219738" cy="5463034"/>
          </a:xfrm>
          <a:prstGeom prst="rect">
            <a:avLst/>
          </a:prstGeom>
          <a:noFill/>
        </p:spPr>
        <p:txBody>
          <a:bodyPr wrap="none" rtlCol="0">
            <a:spAutoFit/>
          </a:bodyPr>
          <a:lstStyle/>
          <a:p>
            <a:endParaRPr lang="en-US" altLang="ko-KR" dirty="0"/>
          </a:p>
          <a:p>
            <a:pPr lvl="1"/>
            <a:r>
              <a:rPr lang="en-US" altLang="ko-KR" dirty="0"/>
              <a:t>cd /</a:t>
            </a:r>
            <a:r>
              <a:rPr lang="en-US" altLang="ko-KR" dirty="0" err="1"/>
              <a:t>etc</a:t>
            </a:r>
            <a:r>
              <a:rPr lang="en-US" altLang="ko-KR" dirty="0"/>
              <a:t>/</a:t>
            </a:r>
            <a:r>
              <a:rPr lang="en-US" altLang="ko-KR" dirty="0" err="1"/>
              <a:t>kafka</a:t>
            </a:r>
            <a:endParaRPr lang="en-US" altLang="ko-KR" dirty="0"/>
          </a:p>
          <a:p>
            <a:pPr lvl="1"/>
            <a:r>
              <a:rPr lang="en-US" altLang="ko-KR" dirty="0"/>
              <a:t>cd /</a:t>
            </a:r>
            <a:r>
              <a:rPr lang="en-US" altLang="ko-KR" dirty="0" err="1"/>
              <a:t>usr</a:t>
            </a:r>
            <a:r>
              <a:rPr lang="en-US" altLang="ko-KR" dirty="0"/>
              <a:t>/bin/</a:t>
            </a:r>
          </a:p>
          <a:p>
            <a:pPr lvl="1"/>
            <a:endParaRPr lang="en-US" altLang="ko-KR" dirty="0"/>
          </a:p>
          <a:p>
            <a:pPr lvl="1"/>
            <a:endParaRPr lang="en-US" altLang="ko-KR" dirty="0"/>
          </a:p>
          <a:p>
            <a:pPr lvl="1">
              <a:lnSpc>
                <a:spcPct val="150000"/>
              </a:lnSpc>
            </a:pPr>
            <a:r>
              <a:rPr lang="en-US" altLang="ko-KR" sz="1400" dirty="0" err="1"/>
              <a:t>kafka</a:t>
            </a:r>
            <a:r>
              <a:rPr lang="en-US" altLang="ko-KR" sz="1400" dirty="0"/>
              <a:t>-topics --create --topic </a:t>
            </a:r>
            <a:r>
              <a:rPr lang="en-US" altLang="ko-KR" sz="1400" dirty="0" err="1"/>
              <a:t>kopo</a:t>
            </a:r>
            <a:r>
              <a:rPr lang="en-US" altLang="ko-KR" sz="1400" dirty="0"/>
              <a:t>-topic --bootstrap-server master:9092,slave1:9092,slave2:9092 –replication-factor 1 --partitions 1</a:t>
            </a:r>
          </a:p>
          <a:p>
            <a:pPr lvl="1">
              <a:lnSpc>
                <a:spcPct val="150000"/>
              </a:lnSpc>
            </a:pPr>
            <a:r>
              <a:rPr lang="en-US" altLang="ko-KR" sz="1400" dirty="0" err="1"/>
              <a:t>kafka</a:t>
            </a:r>
            <a:r>
              <a:rPr lang="en-US" altLang="ko-KR" sz="1400" dirty="0"/>
              <a:t>-topics --describe --topic </a:t>
            </a:r>
            <a:r>
              <a:rPr lang="en-US" altLang="ko-KR" sz="1400" dirty="0" err="1"/>
              <a:t>kopo</a:t>
            </a:r>
            <a:r>
              <a:rPr lang="en-US" altLang="ko-KR" sz="1400" dirty="0"/>
              <a:t>-topic --bootstrap-server master:9092,slave1:9092,slave2:9092</a:t>
            </a:r>
          </a:p>
          <a:p>
            <a:pPr lvl="1">
              <a:lnSpc>
                <a:spcPct val="150000"/>
              </a:lnSpc>
            </a:pPr>
            <a:r>
              <a:rPr lang="en-US" altLang="ko-KR" sz="1400" dirty="0" err="1"/>
              <a:t>kafka</a:t>
            </a:r>
            <a:r>
              <a:rPr lang="en-US" altLang="ko-KR" sz="1400" dirty="0"/>
              <a:t>-console-producer --broker-list master:9092,slave1:9092,slave2:9092 --topic </a:t>
            </a:r>
            <a:r>
              <a:rPr lang="en-US" altLang="ko-KR" sz="1400" dirty="0" err="1"/>
              <a:t>kopo</a:t>
            </a:r>
            <a:r>
              <a:rPr lang="en-US" altLang="ko-KR" sz="1400" dirty="0"/>
              <a:t>-topic</a:t>
            </a:r>
          </a:p>
          <a:p>
            <a:endParaRPr lang="en-US" altLang="ko-KR" dirty="0"/>
          </a:p>
          <a:p>
            <a:endParaRPr lang="en-US" altLang="ko-KR" dirty="0"/>
          </a:p>
          <a:p>
            <a:r>
              <a:rPr lang="en-US" altLang="ko-KR" dirty="0"/>
              <a:t>cd /</a:t>
            </a:r>
            <a:r>
              <a:rPr lang="en-US" altLang="ko-KR" dirty="0" err="1"/>
              <a:t>usr</a:t>
            </a:r>
            <a:r>
              <a:rPr lang="en-US" altLang="ko-KR" dirty="0"/>
              <a:t>/bin/</a:t>
            </a:r>
          </a:p>
          <a:p>
            <a:r>
              <a:rPr lang="en-US" altLang="ko-KR" sz="1600" dirty="0" err="1"/>
              <a:t>kafka</a:t>
            </a:r>
            <a:r>
              <a:rPr lang="en-US" altLang="ko-KR" sz="1600" dirty="0"/>
              <a:t>-console-consumer --bootstrap-server master:9092,slave1:9092,slave2:9092 --topic </a:t>
            </a:r>
            <a:r>
              <a:rPr lang="en-US" altLang="ko-KR" sz="1600" dirty="0" err="1"/>
              <a:t>kopo</a:t>
            </a:r>
            <a:r>
              <a:rPr lang="en-US" altLang="ko-KR" sz="1600" dirty="0"/>
              <a:t>-topic --from-beginning</a:t>
            </a:r>
          </a:p>
          <a:p>
            <a:endParaRPr lang="en-US" altLang="ko-KR" dirty="0"/>
          </a:p>
          <a:p>
            <a:endParaRPr lang="en-US" altLang="ko-KR" dirty="0"/>
          </a:p>
          <a:p>
            <a:endParaRPr lang="en-US" altLang="ko-KR" dirty="0"/>
          </a:p>
          <a:p>
            <a:r>
              <a:rPr lang="en-US" altLang="ko-KR" dirty="0"/>
              <a:t>Anaconda 3.8 </a:t>
            </a:r>
            <a:r>
              <a:rPr lang="ko-KR" altLang="en-US" dirty="0"/>
              <a:t>이상 설치된 환경에서</a:t>
            </a:r>
          </a:p>
          <a:p>
            <a:r>
              <a:rPr lang="en-US" altLang="ko-KR" dirty="0"/>
              <a:t>anaconda prompt </a:t>
            </a:r>
            <a:r>
              <a:rPr lang="ko-KR" altLang="en-US" dirty="0"/>
              <a:t>창을 실행한 이후</a:t>
            </a:r>
            <a:r>
              <a:rPr lang="en-US" altLang="ko-KR" dirty="0"/>
              <a:t>, </a:t>
            </a:r>
            <a:r>
              <a:rPr lang="ko-KR" altLang="en-US" dirty="0"/>
              <a:t>해당 창에서 아래 명령으로 </a:t>
            </a:r>
            <a:r>
              <a:rPr lang="en-US" altLang="ko-KR" dirty="0" err="1"/>
              <a:t>kafka</a:t>
            </a:r>
            <a:r>
              <a:rPr lang="en-US" altLang="ko-KR" dirty="0"/>
              <a:t>-python </a:t>
            </a:r>
            <a:r>
              <a:rPr lang="ko-KR" altLang="en-US" dirty="0"/>
              <a:t>설치</a:t>
            </a:r>
          </a:p>
          <a:p>
            <a:r>
              <a:rPr lang="en-US" altLang="ko-KR" dirty="0"/>
              <a:t>pip install </a:t>
            </a:r>
            <a:r>
              <a:rPr lang="en-US" altLang="ko-KR" dirty="0" err="1"/>
              <a:t>kafka</a:t>
            </a:r>
            <a:r>
              <a:rPr lang="en-US" altLang="ko-KR" dirty="0"/>
              <a:t>-python </a:t>
            </a:r>
          </a:p>
          <a:p>
            <a:r>
              <a:rPr lang="ko-KR" altLang="en-US" dirty="0"/>
              <a:t>이후</a:t>
            </a:r>
            <a:r>
              <a:rPr lang="en-US" altLang="ko-KR" dirty="0"/>
              <a:t>, Git Clone </a:t>
            </a:r>
            <a:r>
              <a:rPr lang="ko-KR" altLang="en-US" dirty="0"/>
              <a:t>한 예제로 테스트 가능</a:t>
            </a:r>
          </a:p>
        </p:txBody>
      </p:sp>
      <p:sp>
        <p:nvSpPr>
          <p:cNvPr id="5" name="TextBox 4">
            <a:extLst>
              <a:ext uri="{FF2B5EF4-FFF2-40B4-BE49-F238E27FC236}">
                <a16:creationId xmlns:a16="http://schemas.microsoft.com/office/drawing/2014/main" id="{7300CD07-3477-5937-CC35-4C453C4D9FEC}"/>
              </a:ext>
            </a:extLst>
          </p:cNvPr>
          <p:cNvSpPr txBox="1"/>
          <p:nvPr/>
        </p:nvSpPr>
        <p:spPr>
          <a:xfrm>
            <a:off x="2532103" y="1930400"/>
            <a:ext cx="1733167"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카프카 설정 파일 위치</a:t>
            </a:r>
          </a:p>
        </p:txBody>
      </p:sp>
      <p:sp>
        <p:nvSpPr>
          <p:cNvPr id="6" name="TextBox 5">
            <a:extLst>
              <a:ext uri="{FF2B5EF4-FFF2-40B4-BE49-F238E27FC236}">
                <a16:creationId xmlns:a16="http://schemas.microsoft.com/office/drawing/2014/main" id="{5CCD8D5C-BFA5-4865-DE08-BC5311566ECC}"/>
              </a:ext>
            </a:extLst>
          </p:cNvPr>
          <p:cNvSpPr txBox="1"/>
          <p:nvPr/>
        </p:nvSpPr>
        <p:spPr>
          <a:xfrm>
            <a:off x="2609047" y="2207399"/>
            <a:ext cx="1579278"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카프카 실행 쉘 위치</a:t>
            </a:r>
          </a:p>
        </p:txBody>
      </p:sp>
      <p:sp>
        <p:nvSpPr>
          <p:cNvPr id="7" name="TextBox 6">
            <a:extLst>
              <a:ext uri="{FF2B5EF4-FFF2-40B4-BE49-F238E27FC236}">
                <a16:creationId xmlns:a16="http://schemas.microsoft.com/office/drawing/2014/main" id="{C67F7550-5E75-5413-AAF0-A9BA54C6B471}"/>
              </a:ext>
            </a:extLst>
          </p:cNvPr>
          <p:cNvSpPr txBox="1"/>
          <p:nvPr/>
        </p:nvSpPr>
        <p:spPr>
          <a:xfrm>
            <a:off x="4505756" y="2376506"/>
            <a:ext cx="6016391" cy="276999"/>
          </a:xfrm>
          <a:prstGeom prst="rect">
            <a:avLst/>
          </a:prstGeom>
          <a:solidFill>
            <a:schemeClr val="accent1">
              <a:lumMod val="20000"/>
              <a:lumOff val="80000"/>
            </a:schemeClr>
          </a:solidFill>
          <a:ln>
            <a:solidFill>
              <a:schemeClr val="accent1"/>
            </a:solidFill>
          </a:ln>
        </p:spPr>
        <p:txBody>
          <a:bodyPr wrap="none" rtlCol="0">
            <a:spAutoFit/>
          </a:bodyPr>
          <a:lstStyle/>
          <a:p>
            <a:r>
              <a:rPr lang="ko-KR" altLang="en-US" sz="1200" dirty="0">
                <a:latin typeface="+mj-ea"/>
                <a:ea typeface="+mj-ea"/>
              </a:rPr>
              <a:t>컨테이너 안에서 아래의 명령을 통해 토픽을 생성하고 메시지 송수신 실습을 진행</a:t>
            </a:r>
          </a:p>
        </p:txBody>
      </p:sp>
      <p:sp>
        <p:nvSpPr>
          <p:cNvPr id="8" name="직사각형 7">
            <a:extLst>
              <a:ext uri="{FF2B5EF4-FFF2-40B4-BE49-F238E27FC236}">
                <a16:creationId xmlns:a16="http://schemas.microsoft.com/office/drawing/2014/main" id="{82FB0BC7-7724-387A-6EF3-BB237B53CAD3}"/>
              </a:ext>
            </a:extLst>
          </p:cNvPr>
          <p:cNvSpPr/>
          <p:nvPr/>
        </p:nvSpPr>
        <p:spPr>
          <a:xfrm>
            <a:off x="196645" y="1445342"/>
            <a:ext cx="11533239" cy="2251587"/>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A8E2D8-FE79-6DEB-6D63-8F7EF620B5AE}"/>
              </a:ext>
            </a:extLst>
          </p:cNvPr>
          <p:cNvSpPr txBox="1"/>
          <p:nvPr/>
        </p:nvSpPr>
        <p:spPr>
          <a:xfrm>
            <a:off x="196645" y="1270000"/>
            <a:ext cx="4873450"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docker exec -it </a:t>
            </a:r>
            <a:r>
              <a:rPr lang="en-US" altLang="ko-KR" sz="1400" i="1" dirty="0">
                <a:solidFill>
                  <a:srgbClr val="FF0000"/>
                </a:solidFill>
              </a:rPr>
              <a:t>[container id - 1</a:t>
            </a:r>
            <a:r>
              <a:rPr lang="ko-KR" altLang="en-US" sz="1400" i="1" dirty="0">
                <a:solidFill>
                  <a:srgbClr val="FF0000"/>
                </a:solidFill>
              </a:rPr>
              <a:t>번 카프카 서버</a:t>
            </a:r>
            <a:r>
              <a:rPr lang="en-US" altLang="ko-KR" sz="1400" i="1" dirty="0">
                <a:solidFill>
                  <a:srgbClr val="FF0000"/>
                </a:solidFill>
              </a:rPr>
              <a:t>] </a:t>
            </a:r>
            <a:r>
              <a:rPr lang="en-US" altLang="ko-KR" sz="1400" dirty="0"/>
              <a:t>/bin/bash</a:t>
            </a:r>
          </a:p>
        </p:txBody>
      </p:sp>
      <p:sp>
        <p:nvSpPr>
          <p:cNvPr id="10" name="TextBox 9">
            <a:extLst>
              <a:ext uri="{FF2B5EF4-FFF2-40B4-BE49-F238E27FC236}">
                <a16:creationId xmlns:a16="http://schemas.microsoft.com/office/drawing/2014/main" id="{AA21A9B8-C752-FB9A-4AB2-3E54B18FBC12}"/>
              </a:ext>
            </a:extLst>
          </p:cNvPr>
          <p:cNvSpPr txBox="1"/>
          <p:nvPr/>
        </p:nvSpPr>
        <p:spPr>
          <a:xfrm>
            <a:off x="196645" y="3820039"/>
            <a:ext cx="4873450"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docker exec -it [container id - 2</a:t>
            </a:r>
            <a:r>
              <a:rPr lang="ko-KR" altLang="en-US" sz="1400" dirty="0"/>
              <a:t>번 카프카 서버</a:t>
            </a:r>
            <a:r>
              <a:rPr lang="en-US" altLang="ko-KR" sz="1400" dirty="0"/>
              <a:t>] /bin/bash</a:t>
            </a:r>
          </a:p>
        </p:txBody>
      </p:sp>
      <p:sp>
        <p:nvSpPr>
          <p:cNvPr id="12" name="직사각형 11">
            <a:extLst>
              <a:ext uri="{FF2B5EF4-FFF2-40B4-BE49-F238E27FC236}">
                <a16:creationId xmlns:a16="http://schemas.microsoft.com/office/drawing/2014/main" id="{BF49A05C-BA25-F212-5227-8BFE526C1B59}"/>
              </a:ext>
            </a:extLst>
          </p:cNvPr>
          <p:cNvSpPr/>
          <p:nvPr/>
        </p:nvSpPr>
        <p:spPr>
          <a:xfrm>
            <a:off x="196644" y="5412658"/>
            <a:ext cx="11533239" cy="137923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505F126-3DE5-CBAE-FA90-58E102747ADD}"/>
              </a:ext>
            </a:extLst>
          </p:cNvPr>
          <p:cNvSpPr txBox="1"/>
          <p:nvPr/>
        </p:nvSpPr>
        <p:spPr>
          <a:xfrm>
            <a:off x="146514" y="5187479"/>
            <a:ext cx="2385589" cy="307777"/>
          </a:xfrm>
          <a:prstGeom prst="rect">
            <a:avLst/>
          </a:prstGeom>
          <a:solidFill>
            <a:schemeClr val="accent1">
              <a:lumMod val="20000"/>
              <a:lumOff val="80000"/>
            </a:schemeClr>
          </a:solidFill>
          <a:ln>
            <a:solidFill>
              <a:schemeClr val="accent1"/>
            </a:solidFill>
          </a:ln>
        </p:spPr>
        <p:txBody>
          <a:bodyPr wrap="none" rtlCol="0">
            <a:spAutoFit/>
          </a:bodyPr>
          <a:lstStyle/>
          <a:p>
            <a:r>
              <a:rPr lang="en-US" altLang="ko-KR" sz="1400" dirty="0"/>
              <a:t>[Kafka-Python </a:t>
            </a:r>
            <a:r>
              <a:rPr lang="ko-KR" altLang="en-US" sz="1400" dirty="0"/>
              <a:t>예제 </a:t>
            </a:r>
            <a:r>
              <a:rPr lang="ko-KR" altLang="en-US" sz="1400" dirty="0" err="1"/>
              <a:t>실행시</a:t>
            </a:r>
            <a:r>
              <a:rPr lang="en-US" altLang="ko-KR" sz="1400" dirty="0"/>
              <a:t>]</a:t>
            </a:r>
          </a:p>
        </p:txBody>
      </p:sp>
    </p:spTree>
    <p:extLst>
      <p:ext uri="{BB962C8B-B14F-4D97-AF65-F5344CB8AC3E}">
        <p14:creationId xmlns:p14="http://schemas.microsoft.com/office/powerpoint/2010/main" val="28073681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38" name="TextBox 37">
            <a:extLst>
              <a:ext uri="{FF2B5EF4-FFF2-40B4-BE49-F238E27FC236}">
                <a16:creationId xmlns:a16="http://schemas.microsoft.com/office/drawing/2014/main" id="{E45831ED-B136-4643-9CF4-901CD24242F5}"/>
              </a:ext>
            </a:extLst>
          </p:cNvPr>
          <p:cNvSpPr txBox="1"/>
          <p:nvPr/>
        </p:nvSpPr>
        <p:spPr>
          <a:xfrm>
            <a:off x="452253" y="4052335"/>
            <a:ext cx="5128327" cy="1938992"/>
          </a:xfrm>
          <a:prstGeom prst="rect">
            <a:avLst/>
          </a:prstGeom>
          <a:solidFill>
            <a:srgbClr val="FFFF00"/>
          </a:solidFill>
          <a:ln>
            <a:solidFill>
              <a:schemeClr val="accent5"/>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주의</a:t>
            </a:r>
            <a:b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b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본 예제는 </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Kafka </a:t>
            </a:r>
            <a:r>
              <a:rPr kumimoji="0" lang="ko-KR" altLang="en-US" sz="2400" b="1" i="0" u="none" strike="noStrike" kern="1200" cap="none" spc="0" normalizeH="0" baseline="0" noProof="0" dirty="0" err="1">
                <a:ln>
                  <a:noFill/>
                </a:ln>
                <a:solidFill>
                  <a:srgbClr val="FF0000"/>
                </a:solidFill>
                <a:effectLst/>
                <a:uLnTx/>
                <a:uFillTx/>
                <a:latin typeface="맑은 고딕" panose="020B0503020000020004" pitchFamily="50" charset="-127"/>
                <a:ea typeface="맑은 고딕" panose="020B0503020000020004" pitchFamily="50" charset="-127"/>
                <a:cs typeface="+mn-cs"/>
              </a:rPr>
              <a:t>구버전</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(2.11)</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에서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학생들이 구성한 실습 자료로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전체적인 구성과 흐름만 참고하시기</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바랍니다</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endPar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Kafka 2.11</a:t>
            </a:r>
            <a:endPar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endParaRP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a:t>
            </a:r>
            <a:r>
              <a:rPr lang="ko-KR" altLang="en-US" sz="4400" dirty="0"/>
              <a:t>참고</a:t>
            </a:r>
            <a:r>
              <a:rPr lang="en-US" altLang="ko-KR" sz="4400" dirty="0"/>
              <a:t>] </a:t>
            </a:r>
            <a:r>
              <a:rPr lang="ko-KR" altLang="en-US" sz="4400" dirty="0"/>
              <a:t>실습 예시</a:t>
            </a:r>
            <a:endParaRPr lang="en-US" altLang="ko-KR" sz="4400" dirty="0"/>
          </a:p>
        </p:txBody>
      </p:sp>
    </p:spTree>
    <p:extLst>
      <p:ext uri="{BB962C8B-B14F-4D97-AF65-F5344CB8AC3E}">
        <p14:creationId xmlns:p14="http://schemas.microsoft.com/office/powerpoint/2010/main" val="301705223"/>
      </p:ext>
    </p:extLst>
  </p:cSld>
  <p:clrMapOvr>
    <a:overrideClrMapping bg1="dk1" tx1="lt1" bg2="dk2" tx2="lt2" accent1="accent1" accent2="accent2" accent3="accent3" accent4="accent4" accent5="accent5" accent6="accent6" hlink="hlink" folHlink="folHlink"/>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034" y="0"/>
            <a:ext cx="4893966" cy="6858000"/>
          </a:xfrm>
          <a:prstGeom prst="rect">
            <a:avLst/>
          </a:prstGeom>
          <a:ln>
            <a:noFill/>
          </a:ln>
          <a:effectLst>
            <a:outerShdw blurRad="292100" dist="139700" dir="2700000" algn="tl" rotWithShape="0">
              <a:srgbClr val="333333">
                <a:alpha val="65000"/>
              </a:srgbClr>
            </a:outerShdw>
          </a:effectLst>
        </p:spPr>
      </p:pic>
      <p:sp>
        <p:nvSpPr>
          <p:cNvPr id="2" name="제목 1"/>
          <p:cNvSpPr>
            <a:spLocks noGrp="1"/>
          </p:cNvSpPr>
          <p:nvPr>
            <p:ph type="title"/>
          </p:nvPr>
        </p:nvSpPr>
        <p:spPr>
          <a:xfrm>
            <a:off x="112889" y="58016"/>
            <a:ext cx="8596668" cy="1320800"/>
          </a:xfrm>
        </p:spPr>
        <p:txBody>
          <a:bodyPr/>
          <a:lstStyle/>
          <a:p>
            <a:r>
              <a:rPr lang="en-US" altLang="ko-KR" dirty="0" err="1"/>
              <a:t>OpenAPI</a:t>
            </a:r>
            <a:r>
              <a:rPr lang="en-US" altLang="ko-KR" dirty="0"/>
              <a:t> Registration</a:t>
            </a:r>
            <a:endParaRPr lang="ko-KR" altLang="en-US" dirty="0"/>
          </a:p>
        </p:txBody>
      </p:sp>
      <p:sp>
        <p:nvSpPr>
          <p:cNvPr id="3" name="내용 개체 틀 2"/>
          <p:cNvSpPr>
            <a:spLocks noGrp="1"/>
          </p:cNvSpPr>
          <p:nvPr>
            <p:ph idx="1"/>
          </p:nvPr>
        </p:nvSpPr>
        <p:spPr>
          <a:xfrm>
            <a:off x="329045" y="1378816"/>
            <a:ext cx="10515600" cy="4351338"/>
          </a:xfrm>
        </p:spPr>
        <p:txBody>
          <a:bodyPr>
            <a:normAutofit/>
          </a:bodyPr>
          <a:lstStyle/>
          <a:p>
            <a:r>
              <a:rPr lang="en-US" altLang="ko-KR" sz="2400" dirty="0"/>
              <a:t>apps.twitter.com </a:t>
            </a:r>
            <a:r>
              <a:rPr lang="ko-KR" altLang="en-US" sz="2400" dirty="0"/>
              <a:t>접속 후 가입 및 </a:t>
            </a:r>
            <a:r>
              <a:rPr lang="en-US" altLang="ko-KR" sz="2400" dirty="0"/>
              <a:t>APP </a:t>
            </a:r>
            <a:r>
              <a:rPr lang="ko-KR" altLang="en-US" sz="2400" dirty="0"/>
              <a:t>생성</a:t>
            </a:r>
            <a:endParaRPr lang="en-US" altLang="ko-KR" sz="2400" dirty="0"/>
          </a:p>
          <a:p>
            <a:r>
              <a:rPr lang="en-US" altLang="ko-KR" sz="2400" dirty="0"/>
              <a:t>Twitter API credential code </a:t>
            </a:r>
            <a:r>
              <a:rPr lang="ko-KR" altLang="en-US" sz="2400" dirty="0"/>
              <a:t>자동 발급 </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45" y="2398333"/>
            <a:ext cx="7298034" cy="3205922"/>
          </a:xfrm>
          <a:prstGeom prst="rect">
            <a:avLst/>
          </a:prstGeom>
          <a:ln>
            <a:noFill/>
          </a:ln>
          <a:effectLst>
            <a:outerShdw blurRad="292100" dist="139700" dir="2700000" algn="tl" rotWithShape="0">
              <a:srgbClr val="333333">
                <a:alpha val="65000"/>
              </a:srgbClr>
            </a:outerShdw>
          </a:effectLst>
        </p:spPr>
      </p:pic>
      <p:sp>
        <p:nvSpPr>
          <p:cNvPr id="6" name="직사각형 5"/>
          <p:cNvSpPr/>
          <p:nvPr/>
        </p:nvSpPr>
        <p:spPr>
          <a:xfrm>
            <a:off x="7554191" y="1378816"/>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554191" y="4326370"/>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5924282" y="1690688"/>
            <a:ext cx="1629909" cy="33129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924281" y="2145765"/>
            <a:ext cx="1629910" cy="218060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228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6000" dirty="0"/>
              <a:t>Install Python Library</a:t>
            </a:r>
            <a:endParaRPr lang="ko-KR" altLang="en-US" sz="6000" dirty="0"/>
          </a:p>
        </p:txBody>
      </p:sp>
      <p:sp>
        <p:nvSpPr>
          <p:cNvPr id="3" name="내용 개체 틀 2"/>
          <p:cNvSpPr>
            <a:spLocks noGrp="1"/>
          </p:cNvSpPr>
          <p:nvPr>
            <p:ph idx="1"/>
          </p:nvPr>
        </p:nvSpPr>
        <p:spPr/>
        <p:txBody>
          <a:bodyPr>
            <a:normAutofit/>
          </a:bodyPr>
          <a:lstStyle/>
          <a:p>
            <a:pPr marL="0" indent="0">
              <a:buNone/>
            </a:pPr>
            <a:r>
              <a:rPr lang="en-US" altLang="ko-KR" dirty="0"/>
              <a:t>Python </a:t>
            </a:r>
            <a:r>
              <a:rPr lang="ko-KR" altLang="en-US" dirty="0"/>
              <a:t>설치</a:t>
            </a:r>
            <a:r>
              <a:rPr lang="en-US" altLang="ko-KR" dirty="0"/>
              <a:t> </a:t>
            </a:r>
            <a:r>
              <a:rPr lang="ko-KR" altLang="en-US" dirty="0"/>
              <a:t>후 </a:t>
            </a:r>
            <a:r>
              <a:rPr lang="en-US" altLang="ko-KR" dirty="0"/>
              <a:t>terminal </a:t>
            </a:r>
            <a:r>
              <a:rPr lang="ko-KR" altLang="en-US" dirty="0"/>
              <a:t>창에서 다음 명령어 입력</a:t>
            </a:r>
            <a:endParaRPr lang="en-US" altLang="ko-KR" dirty="0"/>
          </a:p>
          <a:p>
            <a:endParaRPr lang="en-US" altLang="ko-KR" dirty="0"/>
          </a:p>
          <a:p>
            <a:r>
              <a:rPr lang="en-US" altLang="ko-KR" dirty="0"/>
              <a:t>pip install </a:t>
            </a:r>
            <a:r>
              <a:rPr lang="en-US" altLang="ko-KR" dirty="0" err="1"/>
              <a:t>kafka</a:t>
            </a:r>
            <a:r>
              <a:rPr lang="en-US" altLang="ko-KR" dirty="0"/>
              <a:t>-python</a:t>
            </a:r>
          </a:p>
          <a:p>
            <a:pPr marL="0" indent="0">
              <a:buNone/>
            </a:pPr>
            <a:endParaRPr lang="en-US" altLang="ko-KR" dirty="0"/>
          </a:p>
          <a:p>
            <a:r>
              <a:rPr lang="en-US" altLang="ko-KR" dirty="0"/>
              <a:t>pip install python-twitter</a:t>
            </a:r>
          </a:p>
          <a:p>
            <a:pPr marL="0" indent="0">
              <a:buNone/>
            </a:pPr>
            <a:endParaRPr lang="en-US" altLang="ko-KR" dirty="0"/>
          </a:p>
          <a:p>
            <a:r>
              <a:rPr lang="en-US" altLang="ko-KR" dirty="0"/>
              <a:t>pip install </a:t>
            </a:r>
            <a:r>
              <a:rPr lang="en-US" altLang="ko-KR" dirty="0" err="1"/>
              <a:t>tweepy</a:t>
            </a:r>
            <a:endParaRPr lang="en-US" altLang="ko-KR" dirty="0"/>
          </a:p>
          <a:p>
            <a:pPr marL="0" indent="0">
              <a:buNone/>
            </a:pPr>
            <a:endParaRPr lang="en-US" altLang="ko-KR" dirty="0"/>
          </a:p>
        </p:txBody>
      </p:sp>
    </p:spTree>
    <p:extLst>
      <p:ext uri="{BB962C8B-B14F-4D97-AF65-F5344CB8AC3E}">
        <p14:creationId xmlns:p14="http://schemas.microsoft.com/office/powerpoint/2010/main" val="1967496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21F14-EF62-822E-193D-6C99251FC608}"/>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grpSp>
        <p:nvGrpSpPr>
          <p:cNvPr id="12" name="그룹 11">
            <a:extLst>
              <a:ext uri="{FF2B5EF4-FFF2-40B4-BE49-F238E27FC236}">
                <a16:creationId xmlns:a16="http://schemas.microsoft.com/office/drawing/2014/main" id="{B5C2BFA6-216B-3AE4-C23B-67655EA025F3}"/>
              </a:ext>
            </a:extLst>
          </p:cNvPr>
          <p:cNvGrpSpPr/>
          <p:nvPr/>
        </p:nvGrpSpPr>
        <p:grpSpPr>
          <a:xfrm>
            <a:off x="1754350" y="2312955"/>
            <a:ext cx="7753350" cy="3638550"/>
            <a:chOff x="196138" y="1930400"/>
            <a:chExt cx="7753350" cy="3638550"/>
          </a:xfrm>
        </p:grpSpPr>
        <p:pic>
          <p:nvPicPr>
            <p:cNvPr id="7" name="그림 6">
              <a:extLst>
                <a:ext uri="{FF2B5EF4-FFF2-40B4-BE49-F238E27FC236}">
                  <a16:creationId xmlns:a16="http://schemas.microsoft.com/office/drawing/2014/main" id="{E45C0EEB-1096-7001-0D0E-311B9F6DDA73}"/>
                </a:ext>
              </a:extLst>
            </p:cNvPr>
            <p:cNvPicPr>
              <a:picLocks noChangeAspect="1"/>
            </p:cNvPicPr>
            <p:nvPr/>
          </p:nvPicPr>
          <p:blipFill>
            <a:blip r:embed="rId2"/>
            <a:stretch>
              <a:fillRect/>
            </a:stretch>
          </p:blipFill>
          <p:spPr>
            <a:xfrm>
              <a:off x="196138" y="1930400"/>
              <a:ext cx="7600950" cy="3638550"/>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A93F8724-420B-B148-AEF4-7003A557B350}"/>
                </a:ext>
              </a:extLst>
            </p:cNvPr>
            <p:cNvSpPr/>
            <p:nvPr/>
          </p:nvSpPr>
          <p:spPr>
            <a:xfrm>
              <a:off x="1503784" y="4405565"/>
              <a:ext cx="2750975" cy="31572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A220529-9C26-194E-7577-17439BBAB5EB}"/>
                </a:ext>
              </a:extLst>
            </p:cNvPr>
            <p:cNvSpPr/>
            <p:nvPr/>
          </p:nvSpPr>
          <p:spPr>
            <a:xfrm>
              <a:off x="1579984" y="2948473"/>
              <a:ext cx="6369504" cy="1010817"/>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7505F5C-4CEA-3225-C84D-5CFE16BAEFB7}"/>
                </a:ext>
              </a:extLst>
            </p:cNvPr>
            <p:cNvSpPr/>
            <p:nvPr/>
          </p:nvSpPr>
          <p:spPr>
            <a:xfrm>
              <a:off x="6096000" y="5192615"/>
              <a:ext cx="892629" cy="37633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4">
            <a:extLst>
              <a:ext uri="{FF2B5EF4-FFF2-40B4-BE49-F238E27FC236}">
                <a16:creationId xmlns:a16="http://schemas.microsoft.com/office/drawing/2014/main" id="{7F899289-DA2C-B619-C788-D8DC05E3A57E}"/>
              </a:ext>
            </a:extLst>
          </p:cNvPr>
          <p:cNvSpPr txBox="1"/>
          <p:nvPr/>
        </p:nvSpPr>
        <p:spPr>
          <a:xfrm>
            <a:off x="9455907" y="2816884"/>
            <a:ext cx="1963486" cy="738664"/>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① 이름 </a:t>
            </a:r>
            <a:endParaRPr lang="en-US" altLang="ko-KR" sz="1400" b="1" dirty="0"/>
          </a:p>
          <a:p>
            <a:r>
              <a:rPr lang="en-US" altLang="ko-KR" sz="1400" b="1" dirty="0"/>
              <a:t>-</a:t>
            </a:r>
            <a:r>
              <a:rPr lang="ko-KR" altLang="en-US" sz="1400" b="1" dirty="0" err="1"/>
              <a:t>머신명</a:t>
            </a:r>
            <a:r>
              <a:rPr lang="ko-KR" altLang="en-US" sz="1400" b="1" dirty="0"/>
              <a:t> 입력</a:t>
            </a:r>
            <a:endParaRPr lang="en-US" altLang="ko-KR" sz="1400" b="1" dirty="0"/>
          </a:p>
          <a:p>
            <a:r>
              <a:rPr lang="ko-KR" altLang="en-US" sz="1400" b="1" dirty="0"/>
              <a:t>예</a:t>
            </a:r>
            <a:r>
              <a:rPr lang="en-US" altLang="ko-KR" sz="1400" b="1" dirty="0"/>
              <a:t>&gt; CentOS Install Test</a:t>
            </a:r>
            <a:endParaRPr lang="ko-KR" altLang="en-US" sz="1400" b="1" dirty="0"/>
          </a:p>
        </p:txBody>
      </p:sp>
      <p:sp>
        <p:nvSpPr>
          <p:cNvPr id="17" name="TextBox 5">
            <a:extLst>
              <a:ext uri="{FF2B5EF4-FFF2-40B4-BE49-F238E27FC236}">
                <a16:creationId xmlns:a16="http://schemas.microsoft.com/office/drawing/2014/main" id="{A50B8CEF-6046-60DB-9504-FAA251ADDE04}"/>
              </a:ext>
            </a:extLst>
          </p:cNvPr>
          <p:cNvSpPr txBox="1"/>
          <p:nvPr/>
        </p:nvSpPr>
        <p:spPr>
          <a:xfrm>
            <a:off x="9412969" y="3808082"/>
            <a:ext cx="2779031" cy="523220"/>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② </a:t>
            </a:r>
            <a:r>
              <a:rPr lang="en-US" altLang="ko-KR" sz="1400" b="1" dirty="0"/>
              <a:t>ISO Image</a:t>
            </a:r>
          </a:p>
          <a:p>
            <a:r>
              <a:rPr lang="en-US" altLang="ko-KR" sz="1400" b="1" dirty="0"/>
              <a:t>- </a:t>
            </a:r>
            <a:r>
              <a:rPr lang="ko-KR" altLang="en-US" sz="1400" b="1" dirty="0"/>
              <a:t>다운로드한 </a:t>
            </a:r>
            <a:r>
              <a:rPr lang="en-US" altLang="ko-KR" sz="1400" b="1" dirty="0"/>
              <a:t>CentOS </a:t>
            </a:r>
            <a:r>
              <a:rPr lang="ko-KR" altLang="en-US" sz="1400" b="1" dirty="0"/>
              <a:t>이미지 지정</a:t>
            </a:r>
          </a:p>
        </p:txBody>
      </p:sp>
      <p:sp>
        <p:nvSpPr>
          <p:cNvPr id="14" name="TextBox 9">
            <a:extLst>
              <a:ext uri="{FF2B5EF4-FFF2-40B4-BE49-F238E27FC236}">
                <a16:creationId xmlns:a16="http://schemas.microsoft.com/office/drawing/2014/main" id="{7701E6BC-AC98-3A97-5C51-4724DBB187D7}"/>
              </a:ext>
            </a:extLst>
          </p:cNvPr>
          <p:cNvSpPr txBox="1"/>
          <p:nvPr/>
        </p:nvSpPr>
        <p:spPr>
          <a:xfrm>
            <a:off x="9412969" y="4680410"/>
            <a:ext cx="1598515" cy="30777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③  체크 설정 필수</a:t>
            </a:r>
            <a:endParaRPr lang="en-US" altLang="ko-KR" sz="1400" b="1" dirty="0"/>
          </a:p>
        </p:txBody>
      </p:sp>
      <p:cxnSp>
        <p:nvCxnSpPr>
          <p:cNvPr id="19" name="직선 화살표 연결선 18">
            <a:extLst>
              <a:ext uri="{FF2B5EF4-FFF2-40B4-BE49-F238E27FC236}">
                <a16:creationId xmlns:a16="http://schemas.microsoft.com/office/drawing/2014/main" id="{B0AA1470-3266-E2DA-9512-B6BA190B3502}"/>
              </a:ext>
            </a:extLst>
          </p:cNvPr>
          <p:cNvCxnSpPr>
            <a:stCxn id="16" idx="1"/>
          </p:cNvCxnSpPr>
          <p:nvPr/>
        </p:nvCxnSpPr>
        <p:spPr>
          <a:xfrm flipH="1">
            <a:off x="8266922" y="3186216"/>
            <a:ext cx="1188985" cy="2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E3BF24F-08B7-2BAC-71B2-808140A740FD}"/>
              </a:ext>
            </a:extLst>
          </p:cNvPr>
          <p:cNvCxnSpPr>
            <a:cxnSpLocks/>
            <a:stCxn id="17" idx="1"/>
          </p:cNvCxnSpPr>
          <p:nvPr/>
        </p:nvCxnSpPr>
        <p:spPr>
          <a:xfrm flipH="1" flipV="1">
            <a:off x="8481527" y="3989684"/>
            <a:ext cx="931442" cy="8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3A455F2-0409-0351-88C0-99EA8B46A389}"/>
              </a:ext>
            </a:extLst>
          </p:cNvPr>
          <p:cNvCxnSpPr>
            <a:cxnSpLocks/>
            <a:stCxn id="14" idx="1"/>
          </p:cNvCxnSpPr>
          <p:nvPr/>
        </p:nvCxnSpPr>
        <p:spPr>
          <a:xfrm flipH="1">
            <a:off x="5812971" y="4834299"/>
            <a:ext cx="3599998"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758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Run Kafka</a:t>
            </a:r>
            <a:endParaRPr lang="ko-KR" altLang="en-US" dirty="0"/>
          </a:p>
        </p:txBody>
      </p:sp>
      <p:sp>
        <p:nvSpPr>
          <p:cNvPr id="3" name="내용 개체 틀 2"/>
          <p:cNvSpPr>
            <a:spLocks noGrp="1"/>
          </p:cNvSpPr>
          <p:nvPr>
            <p:ph idx="1"/>
          </p:nvPr>
        </p:nvSpPr>
        <p:spPr/>
        <p:txBody>
          <a:bodyPr/>
          <a:lstStyle/>
          <a:p>
            <a:r>
              <a:rPr lang="en-US" altLang="ko-KR" dirty="0"/>
              <a:t>cd /home/zookeeper/bin </a:t>
            </a:r>
            <a:r>
              <a:rPr lang="ko-KR" altLang="en-US" dirty="0"/>
              <a:t>이동</a:t>
            </a:r>
            <a:endParaRPr lang="en-US" altLang="ko-KR" dirty="0"/>
          </a:p>
          <a:p>
            <a:r>
              <a:rPr lang="en-US" altLang="ko-KR" dirty="0"/>
              <a:t>zkServer.sh start (master-&gt;slave1-&gt;slave2 </a:t>
            </a:r>
            <a:r>
              <a:rPr lang="ko-KR" altLang="en-US" dirty="0"/>
              <a:t>순으로 실행</a:t>
            </a:r>
            <a:r>
              <a:rPr lang="en-US" altLang="ko-KR" dirty="0"/>
              <a:t>)</a:t>
            </a:r>
          </a:p>
          <a:p>
            <a:pPr marL="0" indent="0">
              <a:buNone/>
            </a:pPr>
            <a:endParaRPr lang="en-US" altLang="ko-KR" dirty="0"/>
          </a:p>
          <a:p>
            <a:r>
              <a:rPr lang="en-US" altLang="ko-KR" dirty="0"/>
              <a:t>cd /home/</a:t>
            </a:r>
            <a:r>
              <a:rPr lang="en-US" altLang="ko-KR" dirty="0" err="1"/>
              <a:t>kafka</a:t>
            </a:r>
            <a:r>
              <a:rPr lang="en-US" altLang="ko-KR" dirty="0"/>
              <a:t>/bin </a:t>
            </a:r>
            <a:r>
              <a:rPr lang="ko-KR" altLang="en-US" dirty="0"/>
              <a:t>이동</a:t>
            </a:r>
            <a:endParaRPr lang="en-US" altLang="ko-KR" dirty="0"/>
          </a:p>
          <a:p>
            <a:r>
              <a:rPr lang="en-US" altLang="ko-KR" dirty="0"/>
              <a:t>./kafka-server-start.sh /home/</a:t>
            </a:r>
            <a:r>
              <a:rPr lang="en-US" altLang="ko-KR" dirty="0" err="1"/>
              <a:t>kafka</a:t>
            </a:r>
            <a:r>
              <a:rPr lang="en-US" altLang="ko-KR" dirty="0"/>
              <a:t>/</a:t>
            </a:r>
            <a:r>
              <a:rPr lang="en-US" altLang="ko-KR" dirty="0" err="1"/>
              <a:t>config</a:t>
            </a:r>
            <a:r>
              <a:rPr lang="en-US" altLang="ko-KR" dirty="0"/>
              <a:t>/</a:t>
            </a:r>
            <a:r>
              <a:rPr lang="en-US" altLang="ko-KR" dirty="0" err="1"/>
              <a:t>server.properties</a:t>
            </a:r>
            <a:endParaRPr lang="en-US" altLang="ko-KR" dirty="0"/>
          </a:p>
          <a:p>
            <a:pPr marL="0" indent="0">
              <a:buNone/>
            </a:pPr>
            <a:endParaRPr lang="ko-KR" altLang="en-US" dirty="0"/>
          </a:p>
        </p:txBody>
      </p:sp>
    </p:spTree>
    <p:extLst>
      <p:ext uri="{BB962C8B-B14F-4D97-AF65-F5344CB8AC3E}">
        <p14:creationId xmlns:p14="http://schemas.microsoft.com/office/powerpoint/2010/main" val="9195505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 Kafka topic</a:t>
            </a:r>
            <a:endParaRPr lang="ko-KR" altLang="en-US" dirty="0"/>
          </a:p>
        </p:txBody>
      </p:sp>
      <p:sp>
        <p:nvSpPr>
          <p:cNvPr id="3" name="내용 개체 틀 2"/>
          <p:cNvSpPr>
            <a:spLocks noGrp="1"/>
          </p:cNvSpPr>
          <p:nvPr>
            <p:ph idx="1"/>
          </p:nvPr>
        </p:nvSpPr>
        <p:spPr/>
        <p:txBody>
          <a:bodyPr/>
          <a:lstStyle/>
          <a:p>
            <a:r>
              <a:rPr lang="en-US" altLang="ko-KR" dirty="0"/>
              <a:t>cd /home/</a:t>
            </a:r>
            <a:r>
              <a:rPr lang="en-US" altLang="ko-KR" dirty="0" err="1"/>
              <a:t>kafka</a:t>
            </a:r>
            <a:r>
              <a:rPr lang="en-US" altLang="ko-KR" dirty="0"/>
              <a:t>/bin</a:t>
            </a:r>
          </a:p>
          <a:p>
            <a:r>
              <a:rPr lang="en-US" altLang="ko-KR" dirty="0"/>
              <a:t>./kafka-topics.sh --create --zookeeper master:2181,slave1:2181,slave2:2181/</a:t>
            </a:r>
            <a:r>
              <a:rPr lang="en-US" altLang="ko-KR" dirty="0" err="1"/>
              <a:t>kopo-kafka</a:t>
            </a:r>
            <a:r>
              <a:rPr lang="en-US" altLang="ko-KR" dirty="0"/>
              <a:t> --replication-factor 1 --partitions 1 --topic trump</a:t>
            </a:r>
          </a:p>
          <a:p>
            <a:pPr marL="0" indent="0">
              <a:buNone/>
            </a:pPr>
            <a:endParaRPr lang="en-US" altLang="ko-KR" dirty="0"/>
          </a:p>
          <a:p>
            <a:pPr marL="457200" lvl="1" indent="0">
              <a:buNone/>
            </a:pPr>
            <a:r>
              <a:rPr lang="en-US" altLang="ko-KR" dirty="0"/>
              <a:t>*trump </a:t>
            </a:r>
            <a:r>
              <a:rPr lang="ko-KR" altLang="en-US" dirty="0"/>
              <a:t>란 토픽을 생성해 </a:t>
            </a:r>
            <a:r>
              <a:rPr lang="en-US" altLang="ko-KR" dirty="0"/>
              <a:t>Trump</a:t>
            </a:r>
            <a:r>
              <a:rPr lang="ko-KR" altLang="en-US" dirty="0"/>
              <a:t>로 </a:t>
            </a:r>
            <a:r>
              <a:rPr lang="ko-KR" altLang="en-US" dirty="0" err="1"/>
              <a:t>트윗되는</a:t>
            </a:r>
            <a:r>
              <a:rPr lang="ko-KR" altLang="en-US" dirty="0"/>
              <a:t> 메시지를 </a:t>
            </a:r>
            <a:r>
              <a:rPr lang="en-US" altLang="ko-KR" dirty="0"/>
              <a:t>produce</a:t>
            </a:r>
            <a:r>
              <a:rPr lang="ko-KR" altLang="en-US" dirty="0"/>
              <a:t>할 예정</a:t>
            </a:r>
            <a:endParaRPr lang="en-US" altLang="ko-KR" dirty="0"/>
          </a:p>
        </p:txBody>
      </p:sp>
    </p:spTree>
    <p:extLst>
      <p:ext uri="{BB962C8B-B14F-4D97-AF65-F5344CB8AC3E}">
        <p14:creationId xmlns:p14="http://schemas.microsoft.com/office/powerpoint/2010/main" val="208349960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1.</a:t>
            </a:r>
            <a:r>
              <a:rPr lang="ko-KR" altLang="en-US" dirty="0"/>
              <a:t>필요 </a:t>
            </a:r>
            <a:r>
              <a:rPr lang="en-US" altLang="ko-KR" dirty="0"/>
              <a:t>libraries </a:t>
            </a:r>
            <a:r>
              <a:rPr lang="ko-KR" altLang="en-US" dirty="0"/>
              <a:t>호출</a:t>
            </a:r>
          </a:p>
          <a:p>
            <a:pPr marL="0" indent="0">
              <a:buNone/>
            </a:pPr>
            <a:endParaRPr lang="en-US" altLang="ko-KR" b="1" dirty="0"/>
          </a:p>
          <a:p>
            <a:pPr marL="0" indent="0">
              <a:buNone/>
            </a:pPr>
            <a:r>
              <a:rPr lang="en-US" altLang="ko-KR" dirty="0"/>
              <a:t>from </a:t>
            </a:r>
            <a:r>
              <a:rPr lang="en-US" altLang="ko-KR" dirty="0" err="1"/>
              <a:t>tweepy.streaming</a:t>
            </a:r>
            <a:r>
              <a:rPr lang="en-US" altLang="ko-KR" dirty="0"/>
              <a:t> import </a:t>
            </a:r>
            <a:r>
              <a:rPr lang="en-US" altLang="ko-KR" dirty="0" err="1"/>
              <a:t>StreamListener</a:t>
            </a:r>
            <a:endParaRPr lang="en-US" altLang="ko-KR" dirty="0"/>
          </a:p>
          <a:p>
            <a:pPr marL="0" indent="0">
              <a:buNone/>
            </a:pPr>
            <a:r>
              <a:rPr lang="en-US" altLang="ko-KR" dirty="0"/>
              <a:t>from </a:t>
            </a:r>
            <a:r>
              <a:rPr lang="en-US" altLang="ko-KR" dirty="0" err="1"/>
              <a:t>tweepy</a:t>
            </a:r>
            <a:r>
              <a:rPr lang="en-US" altLang="ko-KR" dirty="0"/>
              <a:t> import </a:t>
            </a:r>
            <a:r>
              <a:rPr lang="en-US" altLang="ko-KR" dirty="0" err="1"/>
              <a:t>OAuthHandler</a:t>
            </a:r>
            <a:endParaRPr lang="en-US" altLang="ko-KR" dirty="0"/>
          </a:p>
          <a:p>
            <a:pPr marL="0" indent="0">
              <a:buNone/>
            </a:pPr>
            <a:r>
              <a:rPr lang="en-US" altLang="ko-KR" dirty="0"/>
              <a:t>from </a:t>
            </a:r>
            <a:r>
              <a:rPr lang="en-US" altLang="ko-KR" dirty="0" err="1"/>
              <a:t>tweepy</a:t>
            </a:r>
            <a:r>
              <a:rPr lang="en-US" altLang="ko-KR" dirty="0"/>
              <a:t> import Stream</a:t>
            </a:r>
          </a:p>
          <a:p>
            <a:pPr marL="0" indent="0">
              <a:buNone/>
            </a:pPr>
            <a:r>
              <a:rPr lang="en-US" altLang="ko-KR" dirty="0"/>
              <a:t>from </a:t>
            </a:r>
            <a:r>
              <a:rPr lang="en-US" altLang="ko-KR" dirty="0" err="1"/>
              <a:t>kafka</a:t>
            </a:r>
            <a:r>
              <a:rPr lang="en-US" altLang="ko-KR" dirty="0"/>
              <a:t> import </a:t>
            </a:r>
            <a:r>
              <a:rPr lang="en-US" altLang="ko-KR" dirty="0" err="1"/>
              <a:t>SimpleProducer</a:t>
            </a:r>
            <a:r>
              <a:rPr lang="en-US" altLang="ko-KR" dirty="0"/>
              <a:t>, </a:t>
            </a:r>
            <a:r>
              <a:rPr lang="en-US" altLang="ko-KR" dirty="0" err="1"/>
              <a:t>KafkaClient</a:t>
            </a:r>
            <a:endParaRPr lang="en-US" altLang="ko-KR" dirty="0"/>
          </a:p>
          <a:p>
            <a:pPr marL="0" indent="0">
              <a:buNone/>
            </a:pPr>
            <a:endParaRPr lang="en-US" altLang="ko-KR"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03" y="4769939"/>
            <a:ext cx="9513194" cy="2088061"/>
          </a:xfrm>
          <a:prstGeom prst="rect">
            <a:avLst/>
          </a:prstGeom>
        </p:spPr>
      </p:pic>
    </p:spTree>
    <p:extLst>
      <p:ext uri="{BB962C8B-B14F-4D97-AF65-F5344CB8AC3E}">
        <p14:creationId xmlns:p14="http://schemas.microsoft.com/office/powerpoint/2010/main" val="119096997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376" y="1690688"/>
            <a:ext cx="6885714" cy="4123809"/>
          </a:xfrm>
          <a:prstGeom prst="rect">
            <a:avLst/>
          </a:prstGeom>
        </p:spPr>
      </p:pic>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2.</a:t>
            </a:r>
            <a:r>
              <a:rPr lang="ko-KR" altLang="en-US" dirty="0"/>
              <a:t>발급받은 트위터 오픈</a:t>
            </a:r>
            <a:r>
              <a:rPr lang="en-US" altLang="ko-KR" dirty="0"/>
              <a:t>API </a:t>
            </a:r>
            <a:r>
              <a:rPr lang="ko-KR" altLang="en-US" dirty="0"/>
              <a:t>인증키 입력</a:t>
            </a:r>
            <a:endParaRPr lang="en-US" altLang="ko-KR" dirty="0"/>
          </a:p>
          <a:p>
            <a:pPr marL="0" indent="0">
              <a:buNone/>
            </a:pPr>
            <a:endParaRPr lang="en-US" altLang="ko-KR" dirty="0"/>
          </a:p>
          <a:p>
            <a:pPr marL="0" indent="0">
              <a:buNone/>
            </a:pPr>
            <a:r>
              <a:rPr lang="en-US" altLang="ko-KR" dirty="0" err="1"/>
              <a:t>access_token</a:t>
            </a:r>
            <a:r>
              <a:rPr lang="en-US" altLang="ko-KR" dirty="0"/>
              <a:t> = ""</a:t>
            </a:r>
          </a:p>
          <a:p>
            <a:pPr marL="0" indent="0">
              <a:buNone/>
            </a:pPr>
            <a:r>
              <a:rPr lang="en-US" altLang="ko-KR" dirty="0" err="1"/>
              <a:t>access_token_secret</a:t>
            </a:r>
            <a:r>
              <a:rPr lang="en-US" altLang="ko-KR" dirty="0"/>
              <a:t> =  ""</a:t>
            </a:r>
          </a:p>
          <a:p>
            <a:pPr marL="0" indent="0">
              <a:buNone/>
            </a:pPr>
            <a:r>
              <a:rPr lang="en-US" altLang="ko-KR" dirty="0" err="1"/>
              <a:t>consumer_key</a:t>
            </a:r>
            <a:r>
              <a:rPr lang="en-US" altLang="ko-KR" dirty="0"/>
              <a:t> =  ""</a:t>
            </a:r>
          </a:p>
          <a:p>
            <a:pPr marL="0" indent="0">
              <a:buNone/>
            </a:pPr>
            <a:r>
              <a:rPr lang="en-US" altLang="ko-KR" dirty="0" err="1"/>
              <a:t>consumer_secret</a:t>
            </a:r>
            <a:r>
              <a:rPr lang="en-US" altLang="ko-KR" dirty="0"/>
              <a:t> =  “”</a:t>
            </a:r>
            <a:endParaRPr lang="ko-KR" altLang="en-US" dirty="0"/>
          </a:p>
        </p:txBody>
      </p:sp>
    </p:spTree>
    <p:extLst>
      <p:ext uri="{BB962C8B-B14F-4D97-AF65-F5344CB8AC3E}">
        <p14:creationId xmlns:p14="http://schemas.microsoft.com/office/powerpoint/2010/main" val="74779739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3. Python class </a:t>
            </a:r>
            <a:r>
              <a:rPr lang="ko-KR" altLang="en-US" dirty="0"/>
              <a:t>생성</a:t>
            </a:r>
            <a:endParaRPr lang="en-US" altLang="ko-KR" dirty="0"/>
          </a:p>
          <a:p>
            <a:pPr marL="0" indent="0">
              <a:buNone/>
            </a:pPr>
            <a:endParaRPr lang="en-US" altLang="ko-KR" dirty="0"/>
          </a:p>
          <a:p>
            <a:pPr marL="0" indent="0">
              <a:buNone/>
            </a:pPr>
            <a:r>
              <a:rPr lang="en-US" altLang="ko-KR" dirty="0"/>
              <a:t>class </a:t>
            </a:r>
            <a:r>
              <a:rPr lang="en-US" altLang="ko-KR" dirty="0" err="1"/>
              <a:t>StdOutListener</a:t>
            </a:r>
            <a:r>
              <a:rPr lang="en-US" altLang="ko-KR" dirty="0"/>
              <a:t>(</a:t>
            </a:r>
            <a:r>
              <a:rPr lang="en-US" altLang="ko-KR" dirty="0" err="1"/>
              <a:t>StreamListener</a:t>
            </a:r>
            <a:r>
              <a:rPr lang="en-US" altLang="ko-KR" dirty="0"/>
              <a:t>):</a:t>
            </a:r>
          </a:p>
          <a:p>
            <a:pPr marL="0" indent="0">
              <a:buNone/>
            </a:pPr>
            <a:r>
              <a:rPr lang="en-US" altLang="ko-KR" dirty="0"/>
              <a:t>    </a:t>
            </a:r>
            <a:r>
              <a:rPr lang="en-US" altLang="ko-KR" dirty="0" err="1"/>
              <a:t>def</a:t>
            </a:r>
            <a:r>
              <a:rPr lang="en-US" altLang="ko-KR" dirty="0"/>
              <a:t> </a:t>
            </a:r>
            <a:r>
              <a:rPr lang="en-US" altLang="ko-KR" dirty="0" err="1"/>
              <a:t>on_data</a:t>
            </a:r>
            <a:r>
              <a:rPr lang="en-US" altLang="ko-KR" dirty="0"/>
              <a:t>(self, data):</a:t>
            </a:r>
          </a:p>
          <a:p>
            <a:pPr marL="0" indent="0">
              <a:buNone/>
            </a:pPr>
            <a:r>
              <a:rPr lang="en-US" altLang="ko-KR" dirty="0"/>
              <a:t>        </a:t>
            </a:r>
            <a:r>
              <a:rPr lang="en-US" altLang="ko-KR" dirty="0" err="1"/>
              <a:t>producer.send_messages</a:t>
            </a:r>
            <a:r>
              <a:rPr lang="en-US" altLang="ko-KR" dirty="0"/>
              <a:t>("trump", </a:t>
            </a:r>
            <a:r>
              <a:rPr lang="en-US" altLang="ko-KR" dirty="0" err="1"/>
              <a:t>data.encode</a:t>
            </a:r>
            <a:r>
              <a:rPr lang="en-US" altLang="ko-KR" dirty="0"/>
              <a:t>('utf-8'))</a:t>
            </a:r>
          </a:p>
          <a:p>
            <a:pPr marL="0" indent="0">
              <a:buNone/>
            </a:pPr>
            <a:r>
              <a:rPr lang="en-US" altLang="ko-KR" dirty="0"/>
              <a:t>        print (data)</a:t>
            </a:r>
          </a:p>
          <a:p>
            <a:pPr marL="0" indent="0">
              <a:buNone/>
            </a:pPr>
            <a:r>
              <a:rPr lang="en-US" altLang="ko-KR" dirty="0"/>
              <a:t>        return True</a:t>
            </a:r>
          </a:p>
          <a:p>
            <a:pPr marL="0" indent="0">
              <a:buNone/>
            </a:pPr>
            <a:r>
              <a:rPr lang="en-US" altLang="ko-KR" dirty="0"/>
              <a:t>    </a:t>
            </a:r>
            <a:r>
              <a:rPr lang="en-US" altLang="ko-KR" dirty="0" err="1"/>
              <a:t>def</a:t>
            </a:r>
            <a:r>
              <a:rPr lang="en-US" altLang="ko-KR" dirty="0"/>
              <a:t> </a:t>
            </a:r>
            <a:r>
              <a:rPr lang="en-US" altLang="ko-KR" dirty="0" err="1"/>
              <a:t>on_error</a:t>
            </a:r>
            <a:r>
              <a:rPr lang="en-US" altLang="ko-KR" dirty="0"/>
              <a:t>(self, status):</a:t>
            </a:r>
          </a:p>
          <a:p>
            <a:pPr marL="0" indent="0">
              <a:buNone/>
            </a:pPr>
            <a:r>
              <a:rPr lang="en-US" altLang="ko-KR" dirty="0"/>
              <a:t>        print (status)</a:t>
            </a:r>
            <a:endParaRPr lang="ko-KR" altLang="en-US" dirty="0"/>
          </a:p>
        </p:txBody>
      </p:sp>
    </p:spTree>
    <p:extLst>
      <p:ext uri="{BB962C8B-B14F-4D97-AF65-F5344CB8AC3E}">
        <p14:creationId xmlns:p14="http://schemas.microsoft.com/office/powerpoint/2010/main" val="15343009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4. </a:t>
            </a:r>
            <a:r>
              <a:rPr lang="ko-KR" altLang="en-US" dirty="0" err="1"/>
              <a:t>설정값</a:t>
            </a:r>
            <a:r>
              <a:rPr lang="ko-KR" altLang="en-US" dirty="0"/>
              <a:t> 작성</a:t>
            </a:r>
            <a:endParaRPr lang="en-US" altLang="ko-KR" dirty="0"/>
          </a:p>
          <a:p>
            <a:pPr marL="0" indent="0">
              <a:buNone/>
            </a:pPr>
            <a:endParaRPr lang="en-US" altLang="ko-KR" dirty="0"/>
          </a:p>
          <a:p>
            <a:pPr marL="0" indent="0">
              <a:buNone/>
            </a:pPr>
            <a:r>
              <a:rPr lang="en-US" altLang="ko-KR" dirty="0" err="1"/>
              <a:t>kafka</a:t>
            </a:r>
            <a:r>
              <a:rPr lang="en-US" altLang="ko-KR" dirty="0"/>
              <a:t> = </a:t>
            </a:r>
            <a:r>
              <a:rPr lang="en-US" altLang="ko-KR" dirty="0" err="1"/>
              <a:t>KafkaClient</a:t>
            </a:r>
            <a:r>
              <a:rPr lang="en-US" altLang="ko-KR" dirty="0"/>
              <a:t>("localhost:9092")</a:t>
            </a:r>
          </a:p>
          <a:p>
            <a:pPr marL="0" indent="0">
              <a:buNone/>
            </a:pPr>
            <a:r>
              <a:rPr lang="en-US" altLang="ko-KR" dirty="0"/>
              <a:t>producer = </a:t>
            </a:r>
            <a:r>
              <a:rPr lang="en-US" altLang="ko-KR" dirty="0" err="1"/>
              <a:t>SimpleProducer</a:t>
            </a:r>
            <a:r>
              <a:rPr lang="en-US" altLang="ko-KR" dirty="0"/>
              <a:t>(</a:t>
            </a:r>
            <a:r>
              <a:rPr lang="en-US" altLang="ko-KR" dirty="0" err="1"/>
              <a:t>kafka</a:t>
            </a:r>
            <a:r>
              <a:rPr lang="en-US" altLang="ko-KR" dirty="0"/>
              <a:t>)</a:t>
            </a:r>
          </a:p>
          <a:p>
            <a:pPr marL="0" indent="0">
              <a:buNone/>
            </a:pPr>
            <a:r>
              <a:rPr lang="en-US" altLang="ko-KR" dirty="0"/>
              <a:t>l = </a:t>
            </a:r>
            <a:r>
              <a:rPr lang="en-US" altLang="ko-KR" dirty="0" err="1"/>
              <a:t>StdOutListener</a:t>
            </a:r>
            <a:r>
              <a:rPr lang="en-US" altLang="ko-KR" dirty="0"/>
              <a:t>()</a:t>
            </a:r>
          </a:p>
          <a:p>
            <a:pPr marL="0" indent="0">
              <a:buNone/>
            </a:pPr>
            <a:r>
              <a:rPr lang="en-US" altLang="ko-KR" dirty="0" err="1"/>
              <a:t>auth</a:t>
            </a:r>
            <a:r>
              <a:rPr lang="en-US" altLang="ko-KR" dirty="0"/>
              <a:t> = </a:t>
            </a:r>
            <a:r>
              <a:rPr lang="en-US" altLang="ko-KR" dirty="0" err="1"/>
              <a:t>OAuthHandler</a:t>
            </a:r>
            <a:r>
              <a:rPr lang="en-US" altLang="ko-KR" dirty="0"/>
              <a:t>(</a:t>
            </a:r>
            <a:r>
              <a:rPr lang="en-US" altLang="ko-KR" dirty="0" err="1"/>
              <a:t>consumer_key</a:t>
            </a:r>
            <a:r>
              <a:rPr lang="en-US" altLang="ko-KR" dirty="0"/>
              <a:t>, </a:t>
            </a:r>
            <a:r>
              <a:rPr lang="en-US" altLang="ko-KR" dirty="0" err="1"/>
              <a:t>consumer_secret</a:t>
            </a:r>
            <a:r>
              <a:rPr lang="en-US" altLang="ko-KR" dirty="0"/>
              <a:t>)</a:t>
            </a:r>
          </a:p>
          <a:p>
            <a:pPr marL="0" indent="0">
              <a:buNone/>
            </a:pPr>
            <a:r>
              <a:rPr lang="en-US" altLang="ko-KR" dirty="0" err="1"/>
              <a:t>auth.set_access_token</a:t>
            </a:r>
            <a:r>
              <a:rPr lang="en-US" altLang="ko-KR" dirty="0"/>
              <a:t>(</a:t>
            </a:r>
            <a:r>
              <a:rPr lang="en-US" altLang="ko-KR" dirty="0" err="1"/>
              <a:t>access_token</a:t>
            </a:r>
            <a:r>
              <a:rPr lang="en-US" altLang="ko-KR" dirty="0"/>
              <a:t>, </a:t>
            </a:r>
            <a:r>
              <a:rPr lang="en-US" altLang="ko-KR" dirty="0" err="1"/>
              <a:t>access_token_secret</a:t>
            </a:r>
            <a:r>
              <a:rPr lang="en-US" altLang="ko-KR" dirty="0"/>
              <a:t>)</a:t>
            </a:r>
          </a:p>
          <a:p>
            <a:pPr marL="0" indent="0">
              <a:buNone/>
            </a:pPr>
            <a:r>
              <a:rPr lang="en-US" altLang="ko-KR" dirty="0"/>
              <a:t>stream = Stream(</a:t>
            </a:r>
            <a:r>
              <a:rPr lang="en-US" altLang="ko-KR" dirty="0" err="1"/>
              <a:t>auth</a:t>
            </a:r>
            <a:r>
              <a:rPr lang="en-US" altLang="ko-KR" dirty="0"/>
              <a:t>, l)</a:t>
            </a:r>
          </a:p>
          <a:p>
            <a:pPr marL="0" indent="0">
              <a:buNone/>
            </a:pPr>
            <a:r>
              <a:rPr lang="en-US" altLang="ko-KR" dirty="0" err="1"/>
              <a:t>stream.filter</a:t>
            </a:r>
            <a:r>
              <a:rPr lang="en-US" altLang="ko-KR" dirty="0"/>
              <a:t>(track="trump")</a:t>
            </a:r>
            <a:endParaRPr lang="ko-KR" altLang="en-US" dirty="0"/>
          </a:p>
        </p:txBody>
      </p:sp>
    </p:spTree>
    <p:extLst>
      <p:ext uri="{BB962C8B-B14F-4D97-AF65-F5344CB8AC3E}">
        <p14:creationId xmlns:p14="http://schemas.microsoft.com/office/powerpoint/2010/main" val="290406626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8055" y="1690688"/>
            <a:ext cx="5515745" cy="4207225"/>
          </a:xfrm>
        </p:spPr>
      </p:pic>
      <p:sp>
        <p:nvSpPr>
          <p:cNvPr id="5" name="TextBox 4"/>
          <p:cNvSpPr txBox="1"/>
          <p:nvPr/>
        </p:nvSpPr>
        <p:spPr>
          <a:xfrm>
            <a:off x="838200" y="2202287"/>
            <a:ext cx="4326228" cy="923330"/>
          </a:xfrm>
          <a:prstGeom prst="rect">
            <a:avLst/>
          </a:prstGeom>
          <a:noFill/>
        </p:spPr>
        <p:txBody>
          <a:bodyPr wrap="square" rtlCol="0">
            <a:spAutoFit/>
          </a:bodyPr>
          <a:lstStyle/>
          <a:p>
            <a:r>
              <a:rPr lang="ko-KR" altLang="en-US" dirty="0"/>
              <a:t>코드 실행 시</a:t>
            </a:r>
            <a:endParaRPr lang="en-US" altLang="ko-KR" dirty="0"/>
          </a:p>
          <a:p>
            <a:r>
              <a:rPr lang="en-US" altLang="ko-KR" dirty="0"/>
              <a:t>JSON </a:t>
            </a:r>
            <a:r>
              <a:rPr lang="ko-KR" altLang="en-US" dirty="0"/>
              <a:t>형태의 메시지가 출력되어</a:t>
            </a:r>
            <a:endParaRPr lang="en-US" altLang="ko-KR" dirty="0"/>
          </a:p>
          <a:p>
            <a:r>
              <a:rPr lang="en-US" altLang="ko-KR" dirty="0"/>
              <a:t>Kafka </a:t>
            </a:r>
            <a:r>
              <a:rPr lang="ko-KR" altLang="en-US" dirty="0"/>
              <a:t>에</a:t>
            </a:r>
            <a:r>
              <a:rPr lang="en-US" altLang="ko-KR" dirty="0"/>
              <a:t> publish </a:t>
            </a:r>
            <a:r>
              <a:rPr lang="ko-KR" altLang="en-US" dirty="0" err="1"/>
              <a:t>하게됨</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4" y="3482669"/>
            <a:ext cx="5547841" cy="1540091"/>
          </a:xfrm>
          <a:prstGeom prst="rect">
            <a:avLst/>
          </a:prstGeom>
        </p:spPr>
      </p:pic>
      <p:cxnSp>
        <p:nvCxnSpPr>
          <p:cNvPr id="8" name="직선 화살표 연결선 7"/>
          <p:cNvCxnSpPr/>
          <p:nvPr/>
        </p:nvCxnSpPr>
        <p:spPr>
          <a:xfrm>
            <a:off x="4546242" y="2607516"/>
            <a:ext cx="129181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312" y="5522441"/>
            <a:ext cx="5885645" cy="369332"/>
          </a:xfrm>
          <a:prstGeom prst="rect">
            <a:avLst/>
          </a:prstGeom>
          <a:noFill/>
        </p:spPr>
        <p:txBody>
          <a:bodyPr wrap="square" rtlCol="0">
            <a:spAutoFit/>
          </a:bodyPr>
          <a:lstStyle/>
          <a:p>
            <a:r>
              <a:rPr lang="en-US" altLang="ko-KR" dirty="0"/>
              <a:t>Kafka consumer </a:t>
            </a:r>
            <a:r>
              <a:rPr lang="ko-KR" altLang="en-US" dirty="0"/>
              <a:t>콘솔에서도 동일한 결과를 확인 가능</a:t>
            </a:r>
          </a:p>
        </p:txBody>
      </p:sp>
      <p:cxnSp>
        <p:nvCxnSpPr>
          <p:cNvPr id="11" name="직선 화살표 연결선 10"/>
          <p:cNvCxnSpPr/>
          <p:nvPr/>
        </p:nvCxnSpPr>
        <p:spPr>
          <a:xfrm>
            <a:off x="2418227" y="5022760"/>
            <a:ext cx="3001" cy="4996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770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서버 자원 산정</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815011" y="-47263"/>
            <a:ext cx="5853019" cy="1646302"/>
          </a:xfrm>
        </p:spPr>
        <p:txBody>
          <a:bodyPr vert="horz" lIns="91440" tIns="45720" rIns="91440" bIns="45720" rtlCol="0" anchor="b">
            <a:normAutofit/>
          </a:bodyPr>
          <a:lstStyle/>
          <a:p>
            <a:pPr latinLnBrk="0"/>
            <a:r>
              <a:rPr lang="en-US" altLang="ko-KR" sz="4400" dirty="0"/>
              <a:t>https://eventsizer.io/</a:t>
            </a:r>
          </a:p>
        </p:txBody>
      </p:sp>
      <p:pic>
        <p:nvPicPr>
          <p:cNvPr id="3" name="그림 2">
            <a:extLst>
              <a:ext uri="{FF2B5EF4-FFF2-40B4-BE49-F238E27FC236}">
                <a16:creationId xmlns:a16="http://schemas.microsoft.com/office/drawing/2014/main" id="{459DA5E2-6557-F27C-C64C-A80A5CDAA841}"/>
              </a:ext>
            </a:extLst>
          </p:cNvPr>
          <p:cNvPicPr>
            <a:picLocks noChangeAspect="1"/>
          </p:cNvPicPr>
          <p:nvPr/>
        </p:nvPicPr>
        <p:blipFill>
          <a:blip r:embed="rId4"/>
          <a:stretch>
            <a:fillRect/>
          </a:stretch>
        </p:blipFill>
        <p:spPr>
          <a:xfrm>
            <a:off x="298161" y="2845119"/>
            <a:ext cx="5199139" cy="3012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302578"/>
      </p:ext>
    </p:extLst>
  </p:cSld>
  <p:clrMapOvr>
    <a:overrideClrMapping bg1="dk1" tx1="lt1" bg2="dk2" tx2="lt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1340687-CAE8-A2DC-84B8-AC554786B9DC}"/>
              </a:ext>
            </a:extLst>
          </p:cNvPr>
          <p:cNvPicPr>
            <a:picLocks noChangeAspect="1"/>
          </p:cNvPicPr>
          <p:nvPr/>
        </p:nvPicPr>
        <p:blipFill>
          <a:blip r:embed="rId2"/>
          <a:stretch>
            <a:fillRect/>
          </a:stretch>
        </p:blipFill>
        <p:spPr>
          <a:xfrm>
            <a:off x="2705101" y="1601297"/>
            <a:ext cx="7976861" cy="5132877"/>
          </a:xfrm>
          <a:prstGeom prst="rect">
            <a:avLst/>
          </a:prstGeom>
          <a:ln>
            <a:noFill/>
          </a:ln>
          <a:effectLst>
            <a:outerShdw blurRad="292100" dist="139700" dir="2700000" algn="tl" rotWithShape="0">
              <a:srgbClr val="333333">
                <a:alpha val="65000"/>
              </a:srgbClr>
            </a:outerShdw>
          </a:effectLst>
        </p:spPr>
      </p:pic>
      <p:sp>
        <p:nvSpPr>
          <p:cNvPr id="2" name="제목 1">
            <a:extLst>
              <a:ext uri="{FF2B5EF4-FFF2-40B4-BE49-F238E27FC236}">
                <a16:creationId xmlns:a16="http://schemas.microsoft.com/office/drawing/2014/main" id="{50FE6F87-5681-183A-F5CA-70A3BE02EE09}"/>
              </a:ext>
            </a:extLst>
          </p:cNvPr>
          <p:cNvSpPr>
            <a:spLocks noGrp="1"/>
          </p:cNvSpPr>
          <p:nvPr>
            <p:ph type="title"/>
          </p:nvPr>
        </p:nvSpPr>
        <p:spPr>
          <a:xfrm>
            <a:off x="0" y="0"/>
            <a:ext cx="8596668" cy="1320800"/>
          </a:xfrm>
        </p:spPr>
        <p:txBody>
          <a:bodyPr/>
          <a:lstStyle/>
          <a:p>
            <a:r>
              <a:rPr lang="ko-KR" altLang="en-US" dirty="0"/>
              <a:t>서버 자원 예측</a:t>
            </a:r>
          </a:p>
        </p:txBody>
      </p:sp>
      <p:pic>
        <p:nvPicPr>
          <p:cNvPr id="5" name="그림 4">
            <a:extLst>
              <a:ext uri="{FF2B5EF4-FFF2-40B4-BE49-F238E27FC236}">
                <a16:creationId xmlns:a16="http://schemas.microsoft.com/office/drawing/2014/main" id="{04BAA77A-2D74-9446-DF01-BC5D6156D2DE}"/>
              </a:ext>
            </a:extLst>
          </p:cNvPr>
          <p:cNvPicPr>
            <a:picLocks noChangeAspect="1"/>
          </p:cNvPicPr>
          <p:nvPr/>
        </p:nvPicPr>
        <p:blipFill>
          <a:blip r:embed="rId3"/>
          <a:stretch>
            <a:fillRect/>
          </a:stretch>
        </p:blipFill>
        <p:spPr>
          <a:xfrm>
            <a:off x="8743949" y="3213101"/>
            <a:ext cx="3349451" cy="3429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60201B5-1F4F-C794-5EA0-1D63B34A3639}"/>
              </a:ext>
            </a:extLst>
          </p:cNvPr>
          <p:cNvSpPr txBox="1"/>
          <p:nvPr/>
        </p:nvSpPr>
        <p:spPr>
          <a:xfrm>
            <a:off x="3667125" y="443507"/>
            <a:ext cx="7248395"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메시지 크기와 빈도</a:t>
            </a:r>
            <a:r>
              <a:rPr lang="en-US" altLang="ko-KR" dirty="0">
                <a:latin typeface="+mj-ea"/>
                <a:ea typeface="+mj-ea"/>
              </a:rPr>
              <a:t>, </a:t>
            </a:r>
            <a:r>
              <a:rPr lang="ko-KR" altLang="en-US" dirty="0">
                <a:latin typeface="+mj-ea"/>
                <a:ea typeface="+mj-ea"/>
              </a:rPr>
              <a:t>처리 가능 속도 등을 입력하면</a:t>
            </a:r>
            <a:endParaRPr lang="en-US" altLang="ko-KR" dirty="0">
              <a:latin typeface="+mj-ea"/>
              <a:ea typeface="+mj-ea"/>
            </a:endParaRPr>
          </a:p>
          <a:p>
            <a:r>
              <a:rPr lang="ko-KR" altLang="en-US" dirty="0">
                <a:latin typeface="+mj-ea"/>
                <a:ea typeface="+mj-ea"/>
              </a:rPr>
              <a:t>적절한 </a:t>
            </a:r>
            <a:r>
              <a:rPr lang="en-US" altLang="ko-KR" dirty="0">
                <a:latin typeface="+mj-ea"/>
                <a:ea typeface="+mj-ea"/>
              </a:rPr>
              <a:t>Broker</a:t>
            </a:r>
            <a:r>
              <a:rPr lang="ko-KR" altLang="en-US" dirty="0">
                <a:latin typeface="+mj-ea"/>
                <a:ea typeface="+mj-ea"/>
              </a:rPr>
              <a:t>와 </a:t>
            </a:r>
            <a:r>
              <a:rPr lang="en-US" altLang="ko-KR" dirty="0">
                <a:latin typeface="+mj-ea"/>
                <a:ea typeface="+mj-ea"/>
              </a:rPr>
              <a:t>Zookeeper </a:t>
            </a:r>
            <a:r>
              <a:rPr lang="ko-KR" altLang="en-US" dirty="0">
                <a:latin typeface="+mj-ea"/>
                <a:ea typeface="+mj-ea"/>
              </a:rPr>
              <a:t>수를 예측하여 준다</a:t>
            </a:r>
            <a:r>
              <a:rPr lang="en-US" altLang="ko-KR" dirty="0">
                <a:latin typeface="+mj-ea"/>
                <a:ea typeface="+mj-ea"/>
              </a:rPr>
              <a:t>.</a:t>
            </a:r>
          </a:p>
          <a:p>
            <a:r>
              <a:rPr lang="ko-KR" altLang="en-US" dirty="0">
                <a:latin typeface="+mj-ea"/>
                <a:ea typeface="+mj-ea"/>
              </a:rPr>
              <a:t>사용할 서버도 선택 가능</a:t>
            </a:r>
            <a:r>
              <a:rPr lang="en-US" altLang="ko-KR" dirty="0">
                <a:latin typeface="+mj-ea"/>
                <a:ea typeface="+mj-ea"/>
              </a:rPr>
              <a:t>(AWS, GCP, Confluent Cloud, Bare Metal </a:t>
            </a:r>
            <a:r>
              <a:rPr lang="ko-KR" altLang="en-US" dirty="0">
                <a:latin typeface="+mj-ea"/>
                <a:ea typeface="+mj-ea"/>
              </a:rPr>
              <a:t>등</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83223186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B2AF5-DE21-DEA1-C453-03C73027D55F}"/>
              </a:ext>
            </a:extLst>
          </p:cNvPr>
          <p:cNvSpPr>
            <a:spLocks noGrp="1"/>
          </p:cNvSpPr>
          <p:nvPr>
            <p:ph type="title"/>
          </p:nvPr>
        </p:nvSpPr>
        <p:spPr>
          <a:xfrm>
            <a:off x="77259" y="10651"/>
            <a:ext cx="8596668" cy="1320800"/>
          </a:xfrm>
        </p:spPr>
        <p:txBody>
          <a:bodyPr/>
          <a:lstStyle/>
          <a:p>
            <a:r>
              <a:rPr lang="ko-KR" altLang="en-US"/>
              <a:t>필요 파티션 예측</a:t>
            </a:r>
          </a:p>
        </p:txBody>
      </p:sp>
      <p:pic>
        <p:nvPicPr>
          <p:cNvPr id="5" name="그림 4">
            <a:extLst>
              <a:ext uri="{FF2B5EF4-FFF2-40B4-BE49-F238E27FC236}">
                <a16:creationId xmlns:a16="http://schemas.microsoft.com/office/drawing/2014/main" id="{77AA0EDF-9A4E-4B11-9D62-CD0F1E4349A1}"/>
              </a:ext>
            </a:extLst>
          </p:cNvPr>
          <p:cNvPicPr>
            <a:picLocks noChangeAspect="1"/>
          </p:cNvPicPr>
          <p:nvPr/>
        </p:nvPicPr>
        <p:blipFill>
          <a:blip r:embed="rId2"/>
          <a:stretch>
            <a:fillRect/>
          </a:stretch>
        </p:blipFill>
        <p:spPr>
          <a:xfrm>
            <a:off x="3895724" y="1008143"/>
            <a:ext cx="7959455" cy="5535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0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34955A-B5FA-4A45-813F-A59D6AE43722}"/>
              </a:ext>
            </a:extLst>
          </p:cNvPr>
          <p:cNvSpPr>
            <a:spLocks noGrp="1"/>
          </p:cNvSpPr>
          <p:nvPr>
            <p:ph type="ctrTitle"/>
          </p:nvPr>
        </p:nvSpPr>
        <p:spPr/>
        <p:txBody>
          <a:bodyPr/>
          <a:lstStyle/>
          <a:p>
            <a:r>
              <a:rPr lang="en-US" altLang="ko-KR" dirty="0"/>
              <a:t>Kafka (3.4.0)</a:t>
            </a:r>
            <a:endParaRPr lang="ko-KR" altLang="en-US" dirty="0"/>
          </a:p>
        </p:txBody>
      </p:sp>
      <p:sp>
        <p:nvSpPr>
          <p:cNvPr id="3" name="부제목 2">
            <a:extLst>
              <a:ext uri="{FF2B5EF4-FFF2-40B4-BE49-F238E27FC236}">
                <a16:creationId xmlns:a16="http://schemas.microsoft.com/office/drawing/2014/main" id="{3266F865-BD48-4EA1-AD80-A0587C12D85F}"/>
              </a:ext>
            </a:extLst>
          </p:cNvPr>
          <p:cNvSpPr>
            <a:spLocks noGrp="1"/>
          </p:cNvSpPr>
          <p:nvPr>
            <p:ph type="subTitle" idx="1"/>
          </p:nvPr>
        </p:nvSpPr>
        <p:spPr/>
        <p:txBody>
          <a:bodyPr>
            <a:normAutofit fontScale="85000" lnSpcReduction="20000"/>
          </a:bodyPr>
          <a:lstStyle/>
          <a:p>
            <a:pPr>
              <a:lnSpc>
                <a:spcPct val="150000"/>
              </a:lnSpc>
            </a:pPr>
            <a:r>
              <a:rPr lang="ko-KR" altLang="en-US" b="1" dirty="0" err="1">
                <a:latin typeface="+mj-ea"/>
                <a:ea typeface="+mj-ea"/>
              </a:rPr>
              <a:t>한국폴리텍대학</a:t>
            </a:r>
            <a:br>
              <a:rPr lang="en-US" altLang="ko-KR" b="1" dirty="0">
                <a:latin typeface="+mj-ea"/>
                <a:ea typeface="+mj-ea"/>
              </a:rPr>
            </a:br>
            <a:r>
              <a:rPr lang="ko-KR" altLang="en-US" b="1" dirty="0">
                <a:latin typeface="+mj-ea"/>
                <a:ea typeface="+mj-ea"/>
              </a:rPr>
              <a:t>스마트금융과</a:t>
            </a:r>
            <a:endParaRPr lang="en-US" altLang="ko-KR" b="1" dirty="0">
              <a:latin typeface="+mj-ea"/>
              <a:ea typeface="+mj-ea"/>
            </a:endParaRPr>
          </a:p>
          <a:p>
            <a:pPr>
              <a:lnSpc>
                <a:spcPct val="150000"/>
              </a:lnSpc>
            </a:pPr>
            <a:r>
              <a:rPr lang="ko-KR" altLang="en-US" b="1" dirty="0">
                <a:latin typeface="+mj-ea"/>
                <a:ea typeface="+mj-ea"/>
              </a:rPr>
              <a:t>황 원 용  교수</a:t>
            </a:r>
          </a:p>
        </p:txBody>
      </p:sp>
    </p:spTree>
    <p:extLst>
      <p:ext uri="{BB962C8B-B14F-4D97-AF65-F5344CB8AC3E}">
        <p14:creationId xmlns:p14="http://schemas.microsoft.com/office/powerpoint/2010/main" val="1095655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AA407-9355-D439-EF2B-CD5C1BEE6F92}"/>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D4A6A2D0-87D9-FE43-9B33-DDE150F42C87}"/>
              </a:ext>
            </a:extLst>
          </p:cNvPr>
          <p:cNvPicPr>
            <a:picLocks noChangeAspect="1"/>
          </p:cNvPicPr>
          <p:nvPr/>
        </p:nvPicPr>
        <p:blipFill>
          <a:blip r:embed="rId2"/>
          <a:stretch>
            <a:fillRect/>
          </a:stretch>
        </p:blipFill>
        <p:spPr>
          <a:xfrm>
            <a:off x="677334" y="1612891"/>
            <a:ext cx="6276975" cy="21145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A00431D-164D-A79C-E120-6E0C6E2DA1FA}"/>
              </a:ext>
            </a:extLst>
          </p:cNvPr>
          <p:cNvPicPr>
            <a:picLocks noChangeAspect="1"/>
          </p:cNvPicPr>
          <p:nvPr/>
        </p:nvPicPr>
        <p:blipFill>
          <a:blip r:embed="rId3"/>
          <a:stretch>
            <a:fillRect/>
          </a:stretch>
        </p:blipFill>
        <p:spPr>
          <a:xfrm>
            <a:off x="677334" y="4275138"/>
            <a:ext cx="6034174" cy="2486303"/>
          </a:xfrm>
          <a:prstGeom prst="rect">
            <a:avLst/>
          </a:prstGeom>
          <a:ln>
            <a:noFill/>
          </a:ln>
          <a:effectLst>
            <a:outerShdw blurRad="292100" dist="139700" dir="2700000" algn="tl" rotWithShape="0">
              <a:srgbClr val="333333">
                <a:alpha val="65000"/>
              </a:srgbClr>
            </a:outerShdw>
          </a:effectLst>
        </p:spPr>
      </p:pic>
      <p:sp>
        <p:nvSpPr>
          <p:cNvPr id="8" name="TextBox 3">
            <a:extLst>
              <a:ext uri="{FF2B5EF4-FFF2-40B4-BE49-F238E27FC236}">
                <a16:creationId xmlns:a16="http://schemas.microsoft.com/office/drawing/2014/main" id="{831926C9-ABA8-5B0C-4C1D-C150583307C3}"/>
              </a:ext>
            </a:extLst>
          </p:cNvPr>
          <p:cNvSpPr txBox="1"/>
          <p:nvPr/>
        </p:nvSpPr>
        <p:spPr>
          <a:xfrm>
            <a:off x="7376687" y="4564183"/>
            <a:ext cx="3211135" cy="95410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저장공간</a:t>
            </a:r>
            <a:endParaRPr lang="en-US" altLang="ko-KR" sz="1400" b="1" dirty="0"/>
          </a:p>
          <a:p>
            <a:r>
              <a:rPr lang="en-US" altLang="ko-KR" sz="1400" b="1" dirty="0"/>
              <a:t> - </a:t>
            </a:r>
            <a:r>
              <a:rPr lang="ko-KR" altLang="en-US" sz="1400" b="1" dirty="0"/>
              <a:t>최소 </a:t>
            </a:r>
            <a:r>
              <a:rPr lang="en-US" altLang="ko-KR" sz="1400" b="1" dirty="0"/>
              <a:t>: 10TB</a:t>
            </a:r>
          </a:p>
          <a:p>
            <a:r>
              <a:rPr lang="en-US" altLang="ko-KR" sz="1400" b="1" dirty="0"/>
              <a:t> - </a:t>
            </a:r>
            <a:r>
              <a:rPr lang="ko-KR" altLang="en-US" sz="1400" b="1" dirty="0"/>
              <a:t>권장 </a:t>
            </a:r>
            <a:r>
              <a:rPr lang="en-US" altLang="ko-KR" sz="1400" b="1" dirty="0"/>
              <a:t>: 20TB</a:t>
            </a:r>
          </a:p>
          <a:p>
            <a:r>
              <a:rPr lang="en-US" altLang="ko-KR" sz="1400" b="1" dirty="0"/>
              <a:t>  </a:t>
            </a:r>
            <a:r>
              <a:rPr lang="ko-KR" altLang="en-US" sz="1400" b="1" dirty="0"/>
              <a:t>머신 생성 이후에 재설성이 힘든 부분</a:t>
            </a:r>
          </a:p>
        </p:txBody>
      </p:sp>
      <p:sp>
        <p:nvSpPr>
          <p:cNvPr id="9" name="TextBox 3">
            <a:extLst>
              <a:ext uri="{FF2B5EF4-FFF2-40B4-BE49-F238E27FC236}">
                <a16:creationId xmlns:a16="http://schemas.microsoft.com/office/drawing/2014/main" id="{59FF529A-96C0-1475-B281-3058DA877179}"/>
              </a:ext>
            </a:extLst>
          </p:cNvPr>
          <p:cNvSpPr txBox="1"/>
          <p:nvPr/>
        </p:nvSpPr>
        <p:spPr>
          <a:xfrm>
            <a:off x="7376687" y="2085390"/>
            <a:ext cx="3794629" cy="116955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메모리 </a:t>
            </a:r>
            <a:endParaRPr lang="en-US" altLang="ko-KR" sz="1400" b="1" dirty="0"/>
          </a:p>
          <a:p>
            <a:r>
              <a:rPr lang="en-US" altLang="ko-KR" sz="1400" b="1" dirty="0"/>
              <a:t> - </a:t>
            </a:r>
            <a:r>
              <a:rPr lang="ko-KR" altLang="en-US" sz="1400" b="1" dirty="0"/>
              <a:t>최소 </a:t>
            </a:r>
            <a:r>
              <a:rPr lang="en-US" altLang="ko-KR" sz="1400" b="1" dirty="0"/>
              <a:t>: 1024MB</a:t>
            </a:r>
          </a:p>
          <a:p>
            <a:r>
              <a:rPr lang="en-US" altLang="ko-KR" sz="1400" b="1" dirty="0"/>
              <a:t> - </a:t>
            </a:r>
            <a:r>
              <a:rPr lang="ko-KR" altLang="en-US" sz="1400" b="1" dirty="0"/>
              <a:t>권장 </a:t>
            </a:r>
            <a:r>
              <a:rPr lang="en-US" altLang="ko-KR" sz="1400" b="1" dirty="0"/>
              <a:t>: 2048MB </a:t>
            </a:r>
            <a:br>
              <a:rPr lang="en-US" altLang="ko-KR" sz="1400" b="1" dirty="0"/>
            </a:br>
            <a:r>
              <a:rPr lang="en-US" altLang="ko-KR" sz="1400" b="1" dirty="0"/>
              <a:t>    (</a:t>
            </a:r>
            <a:r>
              <a:rPr lang="ko-KR" altLang="en-US" sz="1400" b="1" dirty="0"/>
              <a:t>카프카 </a:t>
            </a:r>
            <a:r>
              <a:rPr lang="ko-KR" altLang="en-US" sz="1400" b="1" dirty="0" err="1"/>
              <a:t>커넥트</a:t>
            </a:r>
            <a:r>
              <a:rPr lang="ko-KR" altLang="en-US" sz="1400" b="1" dirty="0"/>
              <a:t> </a:t>
            </a:r>
            <a:r>
              <a:rPr lang="ko-KR" altLang="en-US" sz="1400" b="1" dirty="0" err="1"/>
              <a:t>실습시</a:t>
            </a:r>
            <a:r>
              <a:rPr lang="ko-KR" altLang="en-US" sz="1400" b="1" dirty="0"/>
              <a:t> </a:t>
            </a:r>
            <a:r>
              <a:rPr lang="en-US" altLang="ko-KR" sz="1400" b="1" dirty="0"/>
              <a:t>3096MB)</a:t>
            </a:r>
          </a:p>
          <a:p>
            <a:r>
              <a:rPr lang="en-US" altLang="ko-KR" sz="1400" b="1" dirty="0"/>
              <a:t>  </a:t>
            </a:r>
            <a:r>
              <a:rPr lang="ko-KR" altLang="en-US" sz="1400" b="1" dirty="0"/>
              <a:t>머신 생성 이후에도 필요에 따라 재설정 가능</a:t>
            </a:r>
          </a:p>
        </p:txBody>
      </p:sp>
    </p:spTree>
    <p:extLst>
      <p:ext uri="{BB962C8B-B14F-4D97-AF65-F5344CB8AC3E}">
        <p14:creationId xmlns:p14="http://schemas.microsoft.com/office/powerpoint/2010/main" val="2187130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450E2-E385-FC6A-AB63-6D1E2A12B80A}"/>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E9895135-7B20-9A46-964F-2277A5BB6D60}"/>
              </a:ext>
            </a:extLst>
          </p:cNvPr>
          <p:cNvPicPr>
            <a:picLocks noChangeAspect="1"/>
          </p:cNvPicPr>
          <p:nvPr/>
        </p:nvPicPr>
        <p:blipFill>
          <a:blip r:embed="rId2"/>
          <a:stretch>
            <a:fillRect/>
          </a:stretch>
        </p:blipFill>
        <p:spPr>
          <a:xfrm>
            <a:off x="677334" y="2160589"/>
            <a:ext cx="6590186" cy="3189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FF905322-FCF4-FD0D-A1A7-35D0CFDD6975}"/>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설정</a:t>
            </a:r>
          </a:p>
        </p:txBody>
      </p:sp>
      <p:pic>
        <p:nvPicPr>
          <p:cNvPr id="3" name="그림 2">
            <a:extLst>
              <a:ext uri="{FF2B5EF4-FFF2-40B4-BE49-F238E27FC236}">
                <a16:creationId xmlns:a16="http://schemas.microsoft.com/office/drawing/2014/main" id="{4414043B-802C-B923-E6C7-FACC748CFC80}"/>
              </a:ext>
            </a:extLst>
          </p:cNvPr>
          <p:cNvPicPr>
            <a:picLocks noChangeAspect="1"/>
          </p:cNvPicPr>
          <p:nvPr/>
        </p:nvPicPr>
        <p:blipFill>
          <a:blip r:embed="rId2"/>
          <a:stretch>
            <a:fillRect/>
          </a:stretch>
        </p:blipFill>
        <p:spPr>
          <a:xfrm>
            <a:off x="780338" y="1069628"/>
            <a:ext cx="5200650" cy="2381250"/>
          </a:xfrm>
          <a:prstGeom prst="rect">
            <a:avLst/>
          </a:prstGeom>
        </p:spPr>
      </p:pic>
      <p:pic>
        <p:nvPicPr>
          <p:cNvPr id="4" name="그림 3">
            <a:extLst>
              <a:ext uri="{FF2B5EF4-FFF2-40B4-BE49-F238E27FC236}">
                <a16:creationId xmlns:a16="http://schemas.microsoft.com/office/drawing/2014/main" id="{137FF4B4-1FF2-7A30-7F79-098D5F53A4BB}"/>
              </a:ext>
            </a:extLst>
          </p:cNvPr>
          <p:cNvPicPr>
            <a:picLocks noChangeAspect="1"/>
          </p:cNvPicPr>
          <p:nvPr/>
        </p:nvPicPr>
        <p:blipFill>
          <a:blip r:embed="rId3"/>
          <a:stretch>
            <a:fillRect/>
          </a:stretch>
        </p:blipFill>
        <p:spPr>
          <a:xfrm>
            <a:off x="780338" y="3825372"/>
            <a:ext cx="4632303" cy="2665759"/>
          </a:xfrm>
          <a:prstGeom prst="rect">
            <a:avLst/>
          </a:prstGeom>
        </p:spPr>
      </p:pic>
      <p:pic>
        <p:nvPicPr>
          <p:cNvPr id="6" name="그림 5">
            <a:extLst>
              <a:ext uri="{FF2B5EF4-FFF2-40B4-BE49-F238E27FC236}">
                <a16:creationId xmlns:a16="http://schemas.microsoft.com/office/drawing/2014/main" id="{90DBDA01-C708-74C3-9CC9-55FABD424475}"/>
              </a:ext>
            </a:extLst>
          </p:cNvPr>
          <p:cNvPicPr>
            <a:picLocks noChangeAspect="1"/>
          </p:cNvPicPr>
          <p:nvPr/>
        </p:nvPicPr>
        <p:blipFill>
          <a:blip r:embed="rId4"/>
          <a:stretch>
            <a:fillRect/>
          </a:stretch>
        </p:blipFill>
        <p:spPr>
          <a:xfrm>
            <a:off x="6454226" y="3839846"/>
            <a:ext cx="4663265" cy="2685650"/>
          </a:xfrm>
          <a:prstGeom prst="rect">
            <a:avLst/>
          </a:prstGeom>
        </p:spPr>
      </p:pic>
      <p:sp>
        <p:nvSpPr>
          <p:cNvPr id="7" name="TextBox 15">
            <a:extLst>
              <a:ext uri="{FF2B5EF4-FFF2-40B4-BE49-F238E27FC236}">
                <a16:creationId xmlns:a16="http://schemas.microsoft.com/office/drawing/2014/main" id="{252EED81-D93D-E914-9D6D-37CADAB503E6}"/>
              </a:ext>
            </a:extLst>
          </p:cNvPr>
          <p:cNvSpPr txBox="1"/>
          <p:nvPr/>
        </p:nvSpPr>
        <p:spPr>
          <a:xfrm>
            <a:off x="5823249" y="2683187"/>
            <a:ext cx="938077"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① 클릭</a:t>
            </a:r>
          </a:p>
        </p:txBody>
      </p:sp>
      <p:sp>
        <p:nvSpPr>
          <p:cNvPr id="9" name="TextBox 16">
            <a:extLst>
              <a:ext uri="{FF2B5EF4-FFF2-40B4-BE49-F238E27FC236}">
                <a16:creationId xmlns:a16="http://schemas.microsoft.com/office/drawing/2014/main" id="{72339637-EE54-06B4-9013-23B94928E1B3}"/>
              </a:ext>
            </a:extLst>
          </p:cNvPr>
          <p:cNvSpPr txBox="1"/>
          <p:nvPr/>
        </p:nvSpPr>
        <p:spPr>
          <a:xfrm>
            <a:off x="3426110" y="3918314"/>
            <a:ext cx="1433406"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② 속성 클릭</a:t>
            </a:r>
          </a:p>
        </p:txBody>
      </p:sp>
      <p:sp>
        <p:nvSpPr>
          <p:cNvPr id="10" name="TextBox 17">
            <a:extLst>
              <a:ext uri="{FF2B5EF4-FFF2-40B4-BE49-F238E27FC236}">
                <a16:creationId xmlns:a16="http://schemas.microsoft.com/office/drawing/2014/main" id="{849C0224-35F2-A7DE-C926-A343AF835271}"/>
              </a:ext>
            </a:extLst>
          </p:cNvPr>
          <p:cNvSpPr txBox="1"/>
          <p:nvPr/>
        </p:nvSpPr>
        <p:spPr>
          <a:xfrm>
            <a:off x="3722406" y="5470306"/>
            <a:ext cx="1827103" cy="64633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③ 수동 설정</a:t>
            </a:r>
            <a:endParaRPr lang="en-US" altLang="ko-KR" sz="1200" b="1" dirty="0"/>
          </a:p>
          <a:p>
            <a:r>
              <a:rPr lang="en-US" altLang="ko-KR" sz="1200" b="1" dirty="0"/>
              <a:t> - </a:t>
            </a:r>
            <a:r>
              <a:rPr lang="en-US" altLang="ko-KR" sz="1200" b="1" dirty="0" err="1"/>
              <a:t>ip</a:t>
            </a:r>
            <a:r>
              <a:rPr lang="ko-KR" altLang="en-US" sz="1200" b="1" dirty="0"/>
              <a:t> </a:t>
            </a:r>
            <a:r>
              <a:rPr lang="en-US" altLang="ko-KR" sz="1200" b="1" dirty="0"/>
              <a:t>:</a:t>
            </a:r>
            <a:r>
              <a:rPr lang="ko-KR" altLang="en-US" sz="1200" b="1" dirty="0"/>
              <a:t> </a:t>
            </a:r>
            <a:r>
              <a:rPr lang="en-US" altLang="ko-KR" sz="1200" b="1" dirty="0"/>
              <a:t>192.168.56.1</a:t>
            </a:r>
          </a:p>
          <a:p>
            <a:r>
              <a:rPr lang="en-US" altLang="ko-KR" sz="1200" b="1" dirty="0"/>
              <a:t> - </a:t>
            </a:r>
            <a:r>
              <a:rPr lang="ko-KR" altLang="en-US" sz="1200" b="1" dirty="0" err="1"/>
              <a:t>서브넷</a:t>
            </a:r>
            <a:r>
              <a:rPr lang="ko-KR" altLang="en-US" sz="1200" b="1" dirty="0"/>
              <a:t> </a:t>
            </a:r>
            <a:r>
              <a:rPr lang="en-US" altLang="ko-KR" sz="1200" b="1" dirty="0"/>
              <a:t>: 255.255.255.0</a:t>
            </a:r>
            <a:endParaRPr lang="ko-KR" altLang="en-US" sz="1200" b="1" dirty="0"/>
          </a:p>
        </p:txBody>
      </p:sp>
      <p:sp>
        <p:nvSpPr>
          <p:cNvPr id="12" name="TextBox 18">
            <a:extLst>
              <a:ext uri="{FF2B5EF4-FFF2-40B4-BE49-F238E27FC236}">
                <a16:creationId xmlns:a16="http://schemas.microsoft.com/office/drawing/2014/main" id="{3F3A1BAC-1D32-13C9-F4B7-A757E29F3E74}"/>
              </a:ext>
            </a:extLst>
          </p:cNvPr>
          <p:cNvSpPr txBox="1"/>
          <p:nvPr/>
        </p:nvSpPr>
        <p:spPr>
          <a:xfrm>
            <a:off x="9270587" y="5302508"/>
            <a:ext cx="1931041" cy="461665"/>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④ </a:t>
            </a:r>
            <a:r>
              <a:rPr lang="en-US" altLang="ko-KR" sz="1200" b="1" dirty="0"/>
              <a:t> DHCP </a:t>
            </a:r>
            <a:r>
              <a:rPr lang="ko-KR" altLang="en-US" sz="1200" b="1" dirty="0"/>
              <a:t>서버 탭 클릭</a:t>
            </a:r>
            <a:endParaRPr lang="en-US" altLang="ko-KR" sz="1200" b="1" dirty="0"/>
          </a:p>
          <a:p>
            <a:r>
              <a:rPr lang="en-US" altLang="ko-KR" sz="1200" b="1" dirty="0"/>
              <a:t> - Enable</a:t>
            </a:r>
            <a:r>
              <a:rPr lang="ko-KR" altLang="en-US" sz="1200" b="1" dirty="0"/>
              <a:t> </a:t>
            </a:r>
            <a:r>
              <a:rPr lang="en-US" altLang="ko-KR" sz="1200" b="1" dirty="0"/>
              <a:t>Server</a:t>
            </a:r>
            <a:r>
              <a:rPr lang="ko-KR" altLang="en-US" sz="1200" b="1" dirty="0"/>
              <a:t> 선택 해제</a:t>
            </a:r>
          </a:p>
        </p:txBody>
      </p:sp>
      <p:sp>
        <p:nvSpPr>
          <p:cNvPr id="17" name="화살표: 오른쪽 16">
            <a:extLst>
              <a:ext uri="{FF2B5EF4-FFF2-40B4-BE49-F238E27FC236}">
                <a16:creationId xmlns:a16="http://schemas.microsoft.com/office/drawing/2014/main" id="{2F77F09D-64E5-A41A-017D-8E9B21BF2AD6}"/>
              </a:ext>
            </a:extLst>
          </p:cNvPr>
          <p:cNvSpPr/>
          <p:nvPr/>
        </p:nvSpPr>
        <p:spPr>
          <a:xfrm rot="5400000">
            <a:off x="5081085" y="305261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301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862A14B-B588-427F-98E7-16A55B0237E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 설치 및 설정</a:t>
            </a:r>
          </a:p>
        </p:txBody>
      </p:sp>
      <p:pic>
        <p:nvPicPr>
          <p:cNvPr id="5" name="그림 4">
            <a:extLst>
              <a:ext uri="{FF2B5EF4-FFF2-40B4-BE49-F238E27FC236}">
                <a16:creationId xmlns:a16="http://schemas.microsoft.com/office/drawing/2014/main" id="{AE8DC55F-D1CA-4AF3-B329-34C7DB009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424" y="1720079"/>
            <a:ext cx="4248472" cy="305714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194A2BD-324C-4E3E-82C6-E332B575E425}"/>
              </a:ext>
            </a:extLst>
          </p:cNvPr>
          <p:cNvSpPr txBox="1"/>
          <p:nvPr/>
        </p:nvSpPr>
        <p:spPr>
          <a:xfrm>
            <a:off x="2855640" y="5103479"/>
            <a:ext cx="5832648" cy="923330"/>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ko-KR" altLang="en-US" dirty="0"/>
              <a:t>생성된 </a:t>
            </a:r>
            <a:r>
              <a:rPr lang="en-US" altLang="ko-KR" dirty="0"/>
              <a:t>master </a:t>
            </a:r>
            <a:r>
              <a:rPr lang="ko-KR" altLang="en-US" dirty="0" err="1"/>
              <a:t>머신의</a:t>
            </a:r>
            <a:r>
              <a:rPr lang="ko-KR" altLang="en-US" dirty="0"/>
              <a:t> 네트워크 설정으로 들어간다</a:t>
            </a:r>
            <a:endParaRPr lang="en-US" altLang="ko-KR" dirty="0"/>
          </a:p>
          <a:p>
            <a:pPr marL="342900" indent="-342900">
              <a:buAutoNum type="arabicPeriod"/>
            </a:pPr>
            <a:r>
              <a:rPr lang="ko-KR" altLang="en-US" dirty="0" err="1"/>
              <a:t>어탭터</a:t>
            </a:r>
            <a:r>
              <a:rPr lang="ko-KR" altLang="en-US" dirty="0"/>
              <a:t> </a:t>
            </a:r>
            <a:r>
              <a:rPr lang="en-US" altLang="ko-KR" dirty="0"/>
              <a:t>2</a:t>
            </a:r>
            <a:r>
              <a:rPr lang="ko-KR" altLang="en-US" dirty="0"/>
              <a:t>에는 어댑터의 브리지를 선택</a:t>
            </a:r>
            <a:endParaRPr lang="en-US" altLang="ko-KR" dirty="0"/>
          </a:p>
          <a:p>
            <a:pPr marL="342900" indent="-342900">
              <a:buAutoNum type="arabicPeriod"/>
            </a:pPr>
            <a:r>
              <a:rPr lang="ko-KR" altLang="en-US" dirty="0" err="1"/>
              <a:t>어탭터</a:t>
            </a:r>
            <a:r>
              <a:rPr lang="en-US" altLang="ko-KR" dirty="0"/>
              <a:t> 3</a:t>
            </a:r>
            <a:r>
              <a:rPr lang="ko-KR" altLang="en-US" dirty="0"/>
              <a:t>에는 호스트 전용 어댑터 선택</a:t>
            </a:r>
            <a:endParaRPr lang="en-US" altLang="ko-KR" dirty="0"/>
          </a:p>
        </p:txBody>
      </p:sp>
      <p:sp>
        <p:nvSpPr>
          <p:cNvPr id="7" name="TextBox 6">
            <a:extLst>
              <a:ext uri="{FF2B5EF4-FFF2-40B4-BE49-F238E27FC236}">
                <a16:creationId xmlns:a16="http://schemas.microsoft.com/office/drawing/2014/main" id="{26214B4C-4B2B-4AF3-839C-B46E57915D57}"/>
              </a:ext>
            </a:extLst>
          </p:cNvPr>
          <p:cNvSpPr txBox="1"/>
          <p:nvPr/>
        </p:nvSpPr>
        <p:spPr>
          <a:xfrm>
            <a:off x="1847529" y="4354181"/>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pic>
        <p:nvPicPr>
          <p:cNvPr id="8" name="그림 7">
            <a:extLst>
              <a:ext uri="{FF2B5EF4-FFF2-40B4-BE49-F238E27FC236}">
                <a16:creationId xmlns:a16="http://schemas.microsoft.com/office/drawing/2014/main" id="{BD289227-0E0D-42E1-A34A-A13A270C95EB}"/>
              </a:ext>
            </a:extLst>
          </p:cNvPr>
          <p:cNvPicPr>
            <a:picLocks noChangeAspect="1"/>
          </p:cNvPicPr>
          <p:nvPr/>
        </p:nvPicPr>
        <p:blipFill>
          <a:blip r:embed="rId4"/>
          <a:stretch>
            <a:fillRect/>
          </a:stretch>
        </p:blipFill>
        <p:spPr>
          <a:xfrm>
            <a:off x="6168008" y="1720079"/>
            <a:ext cx="4254568" cy="305714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22CC5D8-5CB0-401C-BBB5-DE76501EA4FC}"/>
              </a:ext>
            </a:extLst>
          </p:cNvPr>
          <p:cNvSpPr txBox="1"/>
          <p:nvPr/>
        </p:nvSpPr>
        <p:spPr>
          <a:xfrm>
            <a:off x="6198962" y="4354181"/>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10" name="그림 9">
            <a:extLst>
              <a:ext uri="{FF2B5EF4-FFF2-40B4-BE49-F238E27FC236}">
                <a16:creationId xmlns:a16="http://schemas.microsoft.com/office/drawing/2014/main" id="{8A419E90-56F4-49DB-B03D-AEC11AC36D68}"/>
              </a:ext>
            </a:extLst>
          </p:cNvPr>
          <p:cNvPicPr>
            <a:picLocks noChangeAspect="1"/>
          </p:cNvPicPr>
          <p:nvPr/>
        </p:nvPicPr>
        <p:blipFill rotWithShape="1">
          <a:blip r:embed="rId5"/>
          <a:srcRect l="-1" r="31607"/>
          <a:stretch/>
        </p:blipFill>
        <p:spPr>
          <a:xfrm>
            <a:off x="1796729" y="2265173"/>
            <a:ext cx="128591" cy="193548"/>
          </a:xfrm>
          <a:prstGeom prst="rect">
            <a:avLst/>
          </a:prstGeom>
        </p:spPr>
      </p:pic>
      <p:pic>
        <p:nvPicPr>
          <p:cNvPr id="11" name="그림 10">
            <a:extLst>
              <a:ext uri="{FF2B5EF4-FFF2-40B4-BE49-F238E27FC236}">
                <a16:creationId xmlns:a16="http://schemas.microsoft.com/office/drawing/2014/main" id="{21C0C640-EAED-42FF-9281-E1171C0C1CA7}"/>
              </a:ext>
            </a:extLst>
          </p:cNvPr>
          <p:cNvPicPr>
            <a:picLocks noChangeAspect="1"/>
          </p:cNvPicPr>
          <p:nvPr/>
        </p:nvPicPr>
        <p:blipFill rotWithShape="1">
          <a:blip r:embed="rId5"/>
          <a:srcRect l="-1" r="31607"/>
          <a:stretch/>
        </p:blipFill>
        <p:spPr>
          <a:xfrm>
            <a:off x="1796729" y="2498148"/>
            <a:ext cx="128591" cy="193548"/>
          </a:xfrm>
          <a:prstGeom prst="rect">
            <a:avLst/>
          </a:prstGeom>
        </p:spPr>
      </p:pic>
      <p:pic>
        <p:nvPicPr>
          <p:cNvPr id="12" name="그림 11">
            <a:extLst>
              <a:ext uri="{FF2B5EF4-FFF2-40B4-BE49-F238E27FC236}">
                <a16:creationId xmlns:a16="http://schemas.microsoft.com/office/drawing/2014/main" id="{0176B46C-5944-4747-9D99-058F5BFBF7CA}"/>
              </a:ext>
            </a:extLst>
          </p:cNvPr>
          <p:cNvPicPr>
            <a:picLocks noChangeAspect="1"/>
          </p:cNvPicPr>
          <p:nvPr/>
        </p:nvPicPr>
        <p:blipFill rotWithShape="1">
          <a:blip r:embed="rId5"/>
          <a:srcRect l="-1" r="31607"/>
          <a:stretch/>
        </p:blipFill>
        <p:spPr>
          <a:xfrm>
            <a:off x="1796729" y="2733663"/>
            <a:ext cx="128591" cy="193548"/>
          </a:xfrm>
          <a:prstGeom prst="rect">
            <a:avLst/>
          </a:prstGeom>
        </p:spPr>
      </p:pic>
      <p:pic>
        <p:nvPicPr>
          <p:cNvPr id="13" name="그림 12">
            <a:extLst>
              <a:ext uri="{FF2B5EF4-FFF2-40B4-BE49-F238E27FC236}">
                <a16:creationId xmlns:a16="http://schemas.microsoft.com/office/drawing/2014/main" id="{B7C066C0-9846-4AD7-AECC-5E8D4EB40A4F}"/>
              </a:ext>
            </a:extLst>
          </p:cNvPr>
          <p:cNvPicPr>
            <a:picLocks noChangeAspect="1"/>
          </p:cNvPicPr>
          <p:nvPr/>
        </p:nvPicPr>
        <p:blipFill rotWithShape="1">
          <a:blip r:embed="rId5"/>
          <a:srcRect l="-1" r="31607"/>
          <a:stretch/>
        </p:blipFill>
        <p:spPr>
          <a:xfrm>
            <a:off x="1796729" y="2969178"/>
            <a:ext cx="128591" cy="193548"/>
          </a:xfrm>
          <a:prstGeom prst="rect">
            <a:avLst/>
          </a:prstGeom>
        </p:spPr>
      </p:pic>
      <p:pic>
        <p:nvPicPr>
          <p:cNvPr id="14" name="그림 13">
            <a:extLst>
              <a:ext uri="{FF2B5EF4-FFF2-40B4-BE49-F238E27FC236}">
                <a16:creationId xmlns:a16="http://schemas.microsoft.com/office/drawing/2014/main" id="{AFFA2828-C536-4DEB-9AE5-5AB44D266A62}"/>
              </a:ext>
            </a:extLst>
          </p:cNvPr>
          <p:cNvPicPr>
            <a:picLocks noChangeAspect="1"/>
          </p:cNvPicPr>
          <p:nvPr/>
        </p:nvPicPr>
        <p:blipFill rotWithShape="1">
          <a:blip r:embed="rId5"/>
          <a:srcRect l="-1" r="31607"/>
          <a:stretch/>
        </p:blipFill>
        <p:spPr>
          <a:xfrm>
            <a:off x="1796729" y="3204693"/>
            <a:ext cx="128591" cy="193548"/>
          </a:xfrm>
          <a:prstGeom prst="rect">
            <a:avLst/>
          </a:prstGeom>
        </p:spPr>
      </p:pic>
      <p:pic>
        <p:nvPicPr>
          <p:cNvPr id="15" name="그림 14">
            <a:extLst>
              <a:ext uri="{FF2B5EF4-FFF2-40B4-BE49-F238E27FC236}">
                <a16:creationId xmlns:a16="http://schemas.microsoft.com/office/drawing/2014/main" id="{13A32E29-BB3B-453B-ABEC-CF26F19FD9D4}"/>
              </a:ext>
            </a:extLst>
          </p:cNvPr>
          <p:cNvPicPr>
            <a:picLocks noChangeAspect="1"/>
          </p:cNvPicPr>
          <p:nvPr/>
        </p:nvPicPr>
        <p:blipFill rotWithShape="1">
          <a:blip r:embed="rId5"/>
          <a:srcRect l="-1" r="31607"/>
          <a:stretch/>
        </p:blipFill>
        <p:spPr>
          <a:xfrm>
            <a:off x="1796729" y="3442748"/>
            <a:ext cx="128591" cy="193548"/>
          </a:xfrm>
          <a:prstGeom prst="rect">
            <a:avLst/>
          </a:prstGeom>
        </p:spPr>
      </p:pic>
      <p:pic>
        <p:nvPicPr>
          <p:cNvPr id="16" name="그림 15">
            <a:extLst>
              <a:ext uri="{FF2B5EF4-FFF2-40B4-BE49-F238E27FC236}">
                <a16:creationId xmlns:a16="http://schemas.microsoft.com/office/drawing/2014/main" id="{4AC0CAF6-E535-43B2-AED0-9FFD3B47D61D}"/>
              </a:ext>
            </a:extLst>
          </p:cNvPr>
          <p:cNvPicPr>
            <a:picLocks noChangeAspect="1"/>
          </p:cNvPicPr>
          <p:nvPr/>
        </p:nvPicPr>
        <p:blipFill rotWithShape="1">
          <a:blip r:embed="rId5"/>
          <a:srcRect l="-1" r="31607"/>
          <a:stretch/>
        </p:blipFill>
        <p:spPr>
          <a:xfrm>
            <a:off x="1796729" y="3683343"/>
            <a:ext cx="128591" cy="193548"/>
          </a:xfrm>
          <a:prstGeom prst="rect">
            <a:avLst/>
          </a:prstGeom>
        </p:spPr>
      </p:pic>
      <p:pic>
        <p:nvPicPr>
          <p:cNvPr id="17" name="그림 16">
            <a:extLst>
              <a:ext uri="{FF2B5EF4-FFF2-40B4-BE49-F238E27FC236}">
                <a16:creationId xmlns:a16="http://schemas.microsoft.com/office/drawing/2014/main" id="{684EB51A-76D7-4C5C-89A5-15E8E565DFEF}"/>
              </a:ext>
            </a:extLst>
          </p:cNvPr>
          <p:cNvPicPr>
            <a:picLocks noChangeAspect="1"/>
          </p:cNvPicPr>
          <p:nvPr/>
        </p:nvPicPr>
        <p:blipFill rotWithShape="1">
          <a:blip r:embed="rId5"/>
          <a:srcRect l="-1" r="31607"/>
          <a:stretch/>
        </p:blipFill>
        <p:spPr>
          <a:xfrm>
            <a:off x="6198962" y="2265173"/>
            <a:ext cx="128591" cy="193548"/>
          </a:xfrm>
          <a:prstGeom prst="rect">
            <a:avLst/>
          </a:prstGeom>
        </p:spPr>
      </p:pic>
      <p:pic>
        <p:nvPicPr>
          <p:cNvPr id="18" name="그림 17">
            <a:extLst>
              <a:ext uri="{FF2B5EF4-FFF2-40B4-BE49-F238E27FC236}">
                <a16:creationId xmlns:a16="http://schemas.microsoft.com/office/drawing/2014/main" id="{1D8781C4-56EE-4BAD-BC57-75C2D638F681}"/>
              </a:ext>
            </a:extLst>
          </p:cNvPr>
          <p:cNvPicPr>
            <a:picLocks noChangeAspect="1"/>
          </p:cNvPicPr>
          <p:nvPr/>
        </p:nvPicPr>
        <p:blipFill rotWithShape="1">
          <a:blip r:embed="rId5"/>
          <a:srcRect l="-1" r="31607"/>
          <a:stretch/>
        </p:blipFill>
        <p:spPr>
          <a:xfrm>
            <a:off x="6198962" y="2498148"/>
            <a:ext cx="128591" cy="193548"/>
          </a:xfrm>
          <a:prstGeom prst="rect">
            <a:avLst/>
          </a:prstGeom>
        </p:spPr>
      </p:pic>
      <p:pic>
        <p:nvPicPr>
          <p:cNvPr id="19" name="그림 18">
            <a:extLst>
              <a:ext uri="{FF2B5EF4-FFF2-40B4-BE49-F238E27FC236}">
                <a16:creationId xmlns:a16="http://schemas.microsoft.com/office/drawing/2014/main" id="{2E3DDFAC-AF53-40E9-AD85-A4A07DB30819}"/>
              </a:ext>
            </a:extLst>
          </p:cNvPr>
          <p:cNvPicPr>
            <a:picLocks noChangeAspect="1"/>
          </p:cNvPicPr>
          <p:nvPr/>
        </p:nvPicPr>
        <p:blipFill rotWithShape="1">
          <a:blip r:embed="rId5"/>
          <a:srcRect l="-1" r="31607"/>
          <a:stretch/>
        </p:blipFill>
        <p:spPr>
          <a:xfrm>
            <a:off x="6198962" y="2733663"/>
            <a:ext cx="128591" cy="193548"/>
          </a:xfrm>
          <a:prstGeom prst="rect">
            <a:avLst/>
          </a:prstGeom>
        </p:spPr>
      </p:pic>
      <p:pic>
        <p:nvPicPr>
          <p:cNvPr id="20" name="그림 19">
            <a:extLst>
              <a:ext uri="{FF2B5EF4-FFF2-40B4-BE49-F238E27FC236}">
                <a16:creationId xmlns:a16="http://schemas.microsoft.com/office/drawing/2014/main" id="{29FDB554-491D-4F40-B731-B45597ECEE0D}"/>
              </a:ext>
            </a:extLst>
          </p:cNvPr>
          <p:cNvPicPr>
            <a:picLocks noChangeAspect="1"/>
          </p:cNvPicPr>
          <p:nvPr/>
        </p:nvPicPr>
        <p:blipFill rotWithShape="1">
          <a:blip r:embed="rId5"/>
          <a:srcRect l="-1" r="31607"/>
          <a:stretch/>
        </p:blipFill>
        <p:spPr>
          <a:xfrm>
            <a:off x="6198962" y="2969178"/>
            <a:ext cx="128591" cy="193548"/>
          </a:xfrm>
          <a:prstGeom prst="rect">
            <a:avLst/>
          </a:prstGeom>
        </p:spPr>
      </p:pic>
      <p:pic>
        <p:nvPicPr>
          <p:cNvPr id="21" name="그림 20">
            <a:extLst>
              <a:ext uri="{FF2B5EF4-FFF2-40B4-BE49-F238E27FC236}">
                <a16:creationId xmlns:a16="http://schemas.microsoft.com/office/drawing/2014/main" id="{8FB9C41E-3A9E-46C2-BC7D-70DCD66A930A}"/>
              </a:ext>
            </a:extLst>
          </p:cNvPr>
          <p:cNvPicPr>
            <a:picLocks noChangeAspect="1"/>
          </p:cNvPicPr>
          <p:nvPr/>
        </p:nvPicPr>
        <p:blipFill rotWithShape="1">
          <a:blip r:embed="rId5"/>
          <a:srcRect l="-1" r="31607"/>
          <a:stretch/>
        </p:blipFill>
        <p:spPr>
          <a:xfrm>
            <a:off x="6198962" y="3204693"/>
            <a:ext cx="128591" cy="193548"/>
          </a:xfrm>
          <a:prstGeom prst="rect">
            <a:avLst/>
          </a:prstGeom>
        </p:spPr>
      </p:pic>
      <p:pic>
        <p:nvPicPr>
          <p:cNvPr id="22" name="그림 21">
            <a:extLst>
              <a:ext uri="{FF2B5EF4-FFF2-40B4-BE49-F238E27FC236}">
                <a16:creationId xmlns:a16="http://schemas.microsoft.com/office/drawing/2014/main" id="{159B4EE4-D41F-4AC7-BD09-7632F60642F3}"/>
              </a:ext>
            </a:extLst>
          </p:cNvPr>
          <p:cNvPicPr>
            <a:picLocks noChangeAspect="1"/>
          </p:cNvPicPr>
          <p:nvPr/>
        </p:nvPicPr>
        <p:blipFill rotWithShape="1">
          <a:blip r:embed="rId5"/>
          <a:srcRect l="-1" r="31607"/>
          <a:stretch/>
        </p:blipFill>
        <p:spPr>
          <a:xfrm>
            <a:off x="6198962" y="3442748"/>
            <a:ext cx="128591" cy="193548"/>
          </a:xfrm>
          <a:prstGeom prst="rect">
            <a:avLst/>
          </a:prstGeom>
        </p:spPr>
      </p:pic>
      <p:pic>
        <p:nvPicPr>
          <p:cNvPr id="23" name="그림 22">
            <a:extLst>
              <a:ext uri="{FF2B5EF4-FFF2-40B4-BE49-F238E27FC236}">
                <a16:creationId xmlns:a16="http://schemas.microsoft.com/office/drawing/2014/main" id="{702E2427-B018-4BA8-B86F-C51A12262002}"/>
              </a:ext>
            </a:extLst>
          </p:cNvPr>
          <p:cNvPicPr>
            <a:picLocks noChangeAspect="1"/>
          </p:cNvPicPr>
          <p:nvPr/>
        </p:nvPicPr>
        <p:blipFill rotWithShape="1">
          <a:blip r:embed="rId5"/>
          <a:srcRect l="-1" r="31607"/>
          <a:stretch/>
        </p:blipFill>
        <p:spPr>
          <a:xfrm>
            <a:off x="6198962" y="3683343"/>
            <a:ext cx="128591" cy="193548"/>
          </a:xfrm>
          <a:prstGeom prst="rect">
            <a:avLst/>
          </a:prstGeom>
        </p:spPr>
      </p:pic>
      <p:pic>
        <p:nvPicPr>
          <p:cNvPr id="24" name="Picture 4" descr="virtualboxì ëí ì´ë¯¸ì§ ê²ìê²°ê³¼">
            <a:extLst>
              <a:ext uri="{FF2B5EF4-FFF2-40B4-BE49-F238E27FC236}">
                <a16:creationId xmlns:a16="http://schemas.microsoft.com/office/drawing/2014/main" id="{09F1D1A7-702F-42BD-A6E4-C612C6DBFE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256"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entos logoì ëí ì´ë¯¸ì§ ê²ìê²°ê³¼">
            <a:extLst>
              <a:ext uri="{FF2B5EF4-FFF2-40B4-BE49-F238E27FC236}">
                <a16:creationId xmlns:a16="http://schemas.microsoft.com/office/drawing/2014/main" id="{367CC738-D904-4BA8-8680-26C3335506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8749"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3623481-EEB2-457D-9F6C-791CB6E54B8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9340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AFD41793-721C-44F9-85BF-A01DF2F9FD66}"/>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에 </a:t>
            </a:r>
            <a:r>
              <a:rPr kumimoji="1" lang="en-US" altLang="ko-KR" dirty="0"/>
              <a:t>CentOS </a:t>
            </a:r>
            <a:r>
              <a:rPr kumimoji="1" lang="ko-KR" altLang="en-US" dirty="0"/>
              <a:t>이미지 연결</a:t>
            </a:r>
          </a:p>
        </p:txBody>
      </p:sp>
      <p:pic>
        <p:nvPicPr>
          <p:cNvPr id="3" name="그림 2">
            <a:extLst>
              <a:ext uri="{FF2B5EF4-FFF2-40B4-BE49-F238E27FC236}">
                <a16:creationId xmlns:a16="http://schemas.microsoft.com/office/drawing/2014/main" id="{5A4D1471-754D-DE61-E536-A9FE40189043}"/>
              </a:ext>
            </a:extLst>
          </p:cNvPr>
          <p:cNvPicPr>
            <a:picLocks noChangeAspect="1"/>
          </p:cNvPicPr>
          <p:nvPr/>
        </p:nvPicPr>
        <p:blipFill>
          <a:blip r:embed="rId3"/>
          <a:stretch>
            <a:fillRect/>
          </a:stretch>
        </p:blipFill>
        <p:spPr>
          <a:xfrm>
            <a:off x="254946" y="1437769"/>
            <a:ext cx="2818994" cy="238629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A4B6F2-9AC6-BC33-F02C-FDC8399DC328}"/>
              </a:ext>
            </a:extLst>
          </p:cNvPr>
          <p:cNvSpPr txBox="1"/>
          <p:nvPr/>
        </p:nvSpPr>
        <p:spPr>
          <a:xfrm>
            <a:off x="587866" y="3425587"/>
            <a:ext cx="2153154" cy="523220"/>
          </a:xfrm>
          <a:prstGeom prst="rect">
            <a:avLst/>
          </a:prstGeom>
          <a:noFill/>
        </p:spPr>
        <p:txBody>
          <a:bodyPr wrap="none" rtlCol="0">
            <a:spAutoFit/>
          </a:bodyPr>
          <a:lstStyle/>
          <a:p>
            <a:r>
              <a:rPr lang="ko-KR" altLang="en-US" sz="1400" dirty="0">
                <a:latin typeface="+mj-ea"/>
                <a:ea typeface="+mj-ea"/>
              </a:rPr>
              <a:t>포인팅 장치 설정 권고</a:t>
            </a:r>
            <a:endParaRPr lang="en-US" altLang="ko-KR" sz="1400" dirty="0">
              <a:latin typeface="+mj-ea"/>
              <a:ea typeface="+mj-ea"/>
            </a:endParaRPr>
          </a:p>
          <a:p>
            <a:r>
              <a:rPr lang="en-US" altLang="ko-KR" sz="1400" dirty="0">
                <a:latin typeface="+mj-ea"/>
                <a:ea typeface="+mj-ea"/>
              </a:rPr>
              <a:t>(Zoom </a:t>
            </a:r>
            <a:r>
              <a:rPr lang="ko-KR" altLang="en-US" sz="1400" dirty="0">
                <a:latin typeface="+mj-ea"/>
                <a:ea typeface="+mj-ea"/>
              </a:rPr>
              <a:t>화면공유시 충돌</a:t>
            </a:r>
            <a:r>
              <a:rPr lang="en-US" altLang="ko-KR" sz="1400" dirty="0">
                <a:latin typeface="+mj-ea"/>
                <a:ea typeface="+mj-ea"/>
              </a:rPr>
              <a:t>)</a:t>
            </a:r>
            <a:endParaRPr lang="ko-KR" altLang="en-US" sz="1400" dirty="0">
              <a:latin typeface="+mj-ea"/>
              <a:ea typeface="+mj-ea"/>
            </a:endParaRPr>
          </a:p>
        </p:txBody>
      </p:sp>
      <p:pic>
        <p:nvPicPr>
          <p:cNvPr id="8" name="그림 7">
            <a:extLst>
              <a:ext uri="{FF2B5EF4-FFF2-40B4-BE49-F238E27FC236}">
                <a16:creationId xmlns:a16="http://schemas.microsoft.com/office/drawing/2014/main" id="{675C057B-EB11-557A-2635-AA1F0DC2F61C}"/>
              </a:ext>
            </a:extLst>
          </p:cNvPr>
          <p:cNvPicPr>
            <a:picLocks noChangeAspect="1"/>
          </p:cNvPicPr>
          <p:nvPr/>
        </p:nvPicPr>
        <p:blipFill>
          <a:blip r:embed="rId4"/>
          <a:stretch>
            <a:fillRect/>
          </a:stretch>
        </p:blipFill>
        <p:spPr>
          <a:xfrm>
            <a:off x="3406860" y="2982970"/>
            <a:ext cx="8197274" cy="3243269"/>
          </a:xfrm>
          <a:prstGeom prst="rect">
            <a:avLst/>
          </a:prstGeom>
        </p:spPr>
      </p:pic>
      <p:sp>
        <p:nvSpPr>
          <p:cNvPr id="9" name="직사각형 8">
            <a:extLst>
              <a:ext uri="{FF2B5EF4-FFF2-40B4-BE49-F238E27FC236}">
                <a16:creationId xmlns:a16="http://schemas.microsoft.com/office/drawing/2014/main" id="{6FAFE029-C7D0-8056-7BF3-D80EEA7E138B}"/>
              </a:ext>
            </a:extLst>
          </p:cNvPr>
          <p:cNvSpPr/>
          <p:nvPr/>
        </p:nvSpPr>
        <p:spPr>
          <a:xfrm>
            <a:off x="8408438" y="3267724"/>
            <a:ext cx="688910" cy="681083"/>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A43983F-D711-1F6C-0BBE-957095EA532E}"/>
              </a:ext>
            </a:extLst>
          </p:cNvPr>
          <p:cNvSpPr/>
          <p:nvPr/>
        </p:nvSpPr>
        <p:spPr>
          <a:xfrm>
            <a:off x="3279710" y="5243805"/>
            <a:ext cx="2816289" cy="844824"/>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A91B5372-126A-855D-498E-8882CF8AC8D9}"/>
              </a:ext>
            </a:extLst>
          </p:cNvPr>
          <p:cNvSpPr/>
          <p:nvPr/>
        </p:nvSpPr>
        <p:spPr>
          <a:xfrm rot="19141393">
            <a:off x="6458324" y="3904023"/>
            <a:ext cx="1339861"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965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 at</a:t>
            </a:r>
            <a:r>
              <a:rPr lang="ko-KR" altLang="en-US" dirty="0"/>
              <a:t> </a:t>
            </a:r>
            <a:r>
              <a:rPr lang="en-US" altLang="ko-KR" dirty="0"/>
              <a:t>Windows 10</a:t>
            </a:r>
            <a:endParaRPr lang="ko-KR" altLang="en-US" dirty="0"/>
          </a:p>
        </p:txBody>
      </p:sp>
      <p:pic>
        <p:nvPicPr>
          <p:cNvPr id="7" name="그림 6">
            <a:extLst>
              <a:ext uri="{FF2B5EF4-FFF2-40B4-BE49-F238E27FC236}">
                <a16:creationId xmlns:a16="http://schemas.microsoft.com/office/drawing/2014/main" id="{AC319691-8541-4861-964E-7E4A47CB8D63}"/>
              </a:ext>
            </a:extLst>
          </p:cNvPr>
          <p:cNvPicPr>
            <a:picLocks noChangeAspect="1"/>
          </p:cNvPicPr>
          <p:nvPr/>
        </p:nvPicPr>
        <p:blipFill>
          <a:blip r:embed="rId3"/>
          <a:stretch>
            <a:fillRect/>
          </a:stretch>
        </p:blipFill>
        <p:spPr>
          <a:xfrm>
            <a:off x="4138179" y="985358"/>
            <a:ext cx="3914775" cy="2571750"/>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B194E414-3506-4D15-A990-64BB69FD27FA}"/>
              </a:ext>
            </a:extLst>
          </p:cNvPr>
          <p:cNvPicPr>
            <a:picLocks noChangeAspect="1"/>
          </p:cNvPicPr>
          <p:nvPr/>
        </p:nvPicPr>
        <p:blipFill>
          <a:blip r:embed="rId4"/>
          <a:stretch>
            <a:fillRect/>
          </a:stretch>
        </p:blipFill>
        <p:spPr>
          <a:xfrm>
            <a:off x="8281554" y="4333504"/>
            <a:ext cx="3486150" cy="24860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0325AAF6-996E-4CB3-8CA5-7202A501E49D}"/>
              </a:ext>
            </a:extLst>
          </p:cNvPr>
          <p:cNvPicPr>
            <a:picLocks noChangeAspect="1"/>
          </p:cNvPicPr>
          <p:nvPr/>
        </p:nvPicPr>
        <p:blipFill>
          <a:blip r:embed="rId5"/>
          <a:stretch>
            <a:fillRect/>
          </a:stretch>
        </p:blipFill>
        <p:spPr>
          <a:xfrm>
            <a:off x="8690262" y="760853"/>
            <a:ext cx="2535190" cy="3247253"/>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FC64E007-E029-42F3-83C0-1A3DFFF62FA9}"/>
              </a:ext>
            </a:extLst>
          </p:cNvPr>
          <p:cNvPicPr>
            <a:picLocks noChangeAspect="1"/>
          </p:cNvPicPr>
          <p:nvPr/>
        </p:nvPicPr>
        <p:blipFill>
          <a:blip r:embed="rId6"/>
          <a:stretch>
            <a:fillRect/>
          </a:stretch>
        </p:blipFill>
        <p:spPr>
          <a:xfrm>
            <a:off x="3870428" y="4666291"/>
            <a:ext cx="3933825" cy="206692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3B727AF8-300F-4103-BD47-75AE20E68103}"/>
              </a:ext>
            </a:extLst>
          </p:cNvPr>
          <p:cNvSpPr/>
          <p:nvPr/>
        </p:nvSpPr>
        <p:spPr>
          <a:xfrm>
            <a:off x="3456931" y="218063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F629193C-1747-4DEB-88D4-3DF521ABC43B}"/>
              </a:ext>
            </a:extLst>
          </p:cNvPr>
          <p:cNvSpPr/>
          <p:nvPr/>
        </p:nvSpPr>
        <p:spPr>
          <a:xfrm>
            <a:off x="8146548" y="167204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오른쪽 13">
            <a:extLst>
              <a:ext uri="{FF2B5EF4-FFF2-40B4-BE49-F238E27FC236}">
                <a16:creationId xmlns:a16="http://schemas.microsoft.com/office/drawing/2014/main" id="{AEC02795-B969-4DD1-A664-6CC158154897}"/>
              </a:ext>
            </a:extLst>
          </p:cNvPr>
          <p:cNvSpPr/>
          <p:nvPr/>
        </p:nvSpPr>
        <p:spPr>
          <a:xfrm rot="5400000">
            <a:off x="9339887" y="339915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FFEFB9D3-982C-40CB-B60A-FF9488638AB8}"/>
              </a:ext>
            </a:extLst>
          </p:cNvPr>
          <p:cNvSpPr/>
          <p:nvPr/>
        </p:nvSpPr>
        <p:spPr>
          <a:xfrm rot="10800000">
            <a:off x="7911998" y="496259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67121" y="4739934"/>
            <a:ext cx="1775979" cy="1993282"/>
            <a:chOff x="167121" y="4739934"/>
            <a:chExt cx="1775979" cy="1993282"/>
          </a:xfrm>
        </p:grpSpPr>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7"/>
            <a:stretch>
              <a:fillRect/>
            </a:stretch>
          </p:blipFill>
          <p:spPr>
            <a:xfrm>
              <a:off x="167121" y="4739934"/>
              <a:ext cx="1775979" cy="1993282"/>
            </a:xfrm>
            <a:prstGeom prst="rect">
              <a:avLst/>
            </a:prstGeom>
          </p:spPr>
        </p:pic>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8"/>
          <a:stretch>
            <a:fillRect/>
          </a:stretch>
        </p:blipFill>
        <p:spPr>
          <a:xfrm>
            <a:off x="-1632778" y="755352"/>
            <a:ext cx="1923810" cy="4904762"/>
          </a:xfrm>
          <a:prstGeom prst="rect">
            <a:avLst/>
          </a:prstGeom>
        </p:spPr>
      </p:pic>
      <p:pic>
        <p:nvPicPr>
          <p:cNvPr id="5" name="그림 4">
            <a:extLst>
              <a:ext uri="{FF2B5EF4-FFF2-40B4-BE49-F238E27FC236}">
                <a16:creationId xmlns:a16="http://schemas.microsoft.com/office/drawing/2014/main" id="{A7611213-F577-48BA-A656-29ABF8FDA74D}"/>
              </a:ext>
            </a:extLst>
          </p:cNvPr>
          <p:cNvPicPr>
            <a:picLocks noChangeAspect="1"/>
          </p:cNvPicPr>
          <p:nvPr/>
        </p:nvPicPr>
        <p:blipFill>
          <a:blip r:embed="rId9"/>
          <a:stretch>
            <a:fillRect/>
          </a:stretch>
        </p:blipFill>
        <p:spPr>
          <a:xfrm>
            <a:off x="86667" y="1003334"/>
            <a:ext cx="3295650" cy="3590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89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ea typeface="맑은 고딕"/>
              </a:rPr>
              <a:t>[</a:t>
            </a:r>
            <a:r>
              <a:rPr lang="ko-KR" altLang="en-US" dirty="0">
                <a:ea typeface="맑은 고딕"/>
              </a:rPr>
              <a:t>참고</a:t>
            </a:r>
            <a:r>
              <a:rPr lang="en-US" altLang="ko-KR" dirty="0">
                <a:ea typeface="맑은 고딕"/>
              </a:rPr>
              <a:t>] Trouble Shooting at</a:t>
            </a:r>
            <a:r>
              <a:rPr lang="ko-KR" altLang="en-US" dirty="0">
                <a:ea typeface="맑은 고딕"/>
              </a:rPr>
              <a:t> </a:t>
            </a:r>
            <a:r>
              <a:rPr lang="en-US" altLang="ko-KR" dirty="0">
                <a:ea typeface="맑은 고딕"/>
              </a:rPr>
              <a:t>Mac</a:t>
            </a:r>
            <a:endParaRPr lang="ko-KR" altLang="en-US" dirty="0"/>
          </a:p>
        </p:txBody>
      </p:sp>
      <p:sp>
        <p:nvSpPr>
          <p:cNvPr id="10" name="화살표: 오른쪽 9">
            <a:extLst>
              <a:ext uri="{FF2B5EF4-FFF2-40B4-BE49-F238E27FC236}">
                <a16:creationId xmlns:a16="http://schemas.microsoft.com/office/drawing/2014/main" id="{3B727AF8-300F-4103-BD47-75AE20E68103}"/>
              </a:ext>
            </a:extLst>
          </p:cNvPr>
          <p:cNvSpPr/>
          <p:nvPr/>
        </p:nvSpPr>
        <p:spPr>
          <a:xfrm>
            <a:off x="4071081" y="306773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471641" y="4865038"/>
            <a:ext cx="2507249" cy="1993282"/>
            <a:chOff x="834746" y="4466979"/>
            <a:chExt cx="2507249" cy="1993282"/>
          </a:xfrm>
        </p:grpSpPr>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3"/>
            <a:stretch>
              <a:fillRect/>
            </a:stretch>
          </p:blipFill>
          <p:spPr>
            <a:xfrm>
              <a:off x="1566016" y="4466979"/>
              <a:ext cx="1775979" cy="1993282"/>
            </a:xfrm>
            <a:prstGeom prst="rect">
              <a:avLst/>
            </a:prstGeom>
          </p:spPr>
        </p:pic>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4"/>
          <a:stretch>
            <a:fillRect/>
          </a:stretch>
        </p:blipFill>
        <p:spPr>
          <a:xfrm>
            <a:off x="352563" y="765121"/>
            <a:ext cx="1923810" cy="4904762"/>
          </a:xfrm>
          <a:prstGeom prst="rect">
            <a:avLst/>
          </a:prstGeom>
        </p:spPr>
      </p:pic>
      <p:pic>
        <p:nvPicPr>
          <p:cNvPr id="3" name="그림 16" descr="텍스트이(가) 표시된 사진&#10;&#10;자동 생성된 설명">
            <a:extLst>
              <a:ext uri="{FF2B5EF4-FFF2-40B4-BE49-F238E27FC236}">
                <a16:creationId xmlns:a16="http://schemas.microsoft.com/office/drawing/2014/main" id="{66139E3B-0A65-9BC0-5D82-5E775C820253}"/>
              </a:ext>
            </a:extLst>
          </p:cNvPr>
          <p:cNvPicPr>
            <a:picLocks noChangeAspect="1"/>
          </p:cNvPicPr>
          <p:nvPr/>
        </p:nvPicPr>
        <p:blipFill>
          <a:blip r:embed="rId5"/>
          <a:stretch>
            <a:fillRect/>
          </a:stretch>
        </p:blipFill>
        <p:spPr>
          <a:xfrm>
            <a:off x="2493750" y="768824"/>
            <a:ext cx="1108500" cy="4114800"/>
          </a:xfrm>
          <a:prstGeom prst="rect">
            <a:avLst/>
          </a:prstGeom>
        </p:spPr>
      </p:pic>
      <p:pic>
        <p:nvPicPr>
          <p:cNvPr id="17" name="그림 17">
            <a:extLst>
              <a:ext uri="{FF2B5EF4-FFF2-40B4-BE49-F238E27FC236}">
                <a16:creationId xmlns:a16="http://schemas.microsoft.com/office/drawing/2014/main" id="{0B300C6F-7516-19C7-8E67-597B21A40368}"/>
              </a:ext>
            </a:extLst>
          </p:cNvPr>
          <p:cNvPicPr>
            <a:picLocks noChangeAspect="1"/>
          </p:cNvPicPr>
          <p:nvPr/>
        </p:nvPicPr>
        <p:blipFill>
          <a:blip r:embed="rId6"/>
          <a:stretch>
            <a:fillRect/>
          </a:stretch>
        </p:blipFill>
        <p:spPr>
          <a:xfrm>
            <a:off x="4792639" y="862121"/>
            <a:ext cx="7258333" cy="2608921"/>
          </a:xfrm>
          <a:prstGeom prst="rect">
            <a:avLst/>
          </a:prstGeom>
        </p:spPr>
      </p:pic>
      <p:pic>
        <p:nvPicPr>
          <p:cNvPr id="18" name="그림 18" descr="텍스트, 스크린샷, 모니터, 화면이(가) 표시된 사진&#10;&#10;자동 생성된 설명">
            <a:extLst>
              <a:ext uri="{FF2B5EF4-FFF2-40B4-BE49-F238E27FC236}">
                <a16:creationId xmlns:a16="http://schemas.microsoft.com/office/drawing/2014/main" id="{07918D28-39C9-645A-0793-FFAE6FC7D8EB}"/>
              </a:ext>
            </a:extLst>
          </p:cNvPr>
          <p:cNvPicPr>
            <a:picLocks noChangeAspect="1"/>
          </p:cNvPicPr>
          <p:nvPr/>
        </p:nvPicPr>
        <p:blipFill>
          <a:blip r:embed="rId7"/>
          <a:stretch>
            <a:fillRect/>
          </a:stretch>
        </p:blipFill>
        <p:spPr>
          <a:xfrm>
            <a:off x="8033983" y="4198458"/>
            <a:ext cx="3755408" cy="2498548"/>
          </a:xfrm>
          <a:prstGeom prst="rect">
            <a:avLst/>
          </a:prstGeom>
        </p:spPr>
      </p:pic>
      <p:sp>
        <p:nvSpPr>
          <p:cNvPr id="19" name="TextBox 18">
            <a:extLst>
              <a:ext uri="{FF2B5EF4-FFF2-40B4-BE49-F238E27FC236}">
                <a16:creationId xmlns:a16="http://schemas.microsoft.com/office/drawing/2014/main" id="{8A726E55-35EB-13A4-43E8-5F95A93D730E}"/>
              </a:ext>
            </a:extLst>
          </p:cNvPr>
          <p:cNvSpPr txBox="1"/>
          <p:nvPr/>
        </p:nvSpPr>
        <p:spPr>
          <a:xfrm>
            <a:off x="4876231" y="3596754"/>
            <a:ext cx="7108208"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파일 -&gt; 도구 -&gt; Network </a:t>
            </a:r>
            <a:r>
              <a:rPr lang="ko-KR" altLang="en-US" sz="1400" dirty="0" err="1">
                <a:ea typeface="HY그래픽M"/>
              </a:rPr>
              <a:t>Manager</a:t>
            </a:r>
            <a:r>
              <a:rPr lang="ko-KR" altLang="en-US" sz="1400" dirty="0">
                <a:ea typeface="HY그래픽M"/>
              </a:rPr>
              <a:t> -&gt; Host-</a:t>
            </a:r>
            <a:r>
              <a:rPr lang="ko-KR" altLang="en-US" sz="1400" dirty="0" err="1">
                <a:ea typeface="HY그래픽M"/>
              </a:rPr>
              <a:t>only</a:t>
            </a:r>
            <a:r>
              <a:rPr lang="ko-KR" altLang="en-US" sz="1400" dirty="0">
                <a:ea typeface="HY그래픽M"/>
              </a:rPr>
              <a:t> Network 삭제 및 추가</a:t>
            </a:r>
          </a:p>
        </p:txBody>
      </p:sp>
      <p:sp>
        <p:nvSpPr>
          <p:cNvPr id="20" name="TextBox 19">
            <a:extLst>
              <a:ext uri="{FF2B5EF4-FFF2-40B4-BE49-F238E27FC236}">
                <a16:creationId xmlns:a16="http://schemas.microsoft.com/office/drawing/2014/main" id="{BB495DF1-7062-79CB-5EB4-6D9ED2B611A3}"/>
              </a:ext>
            </a:extLst>
          </p:cNvPr>
          <p:cNvSpPr txBox="1"/>
          <p:nvPr/>
        </p:nvSpPr>
        <p:spPr>
          <a:xfrm>
            <a:off x="4874391" y="6349386"/>
            <a:ext cx="7108208"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가상머신의 네트워크 설정 -&gt; 기존 호스트 전용 네트워크 대신 위에서 신규 추가한 네트워크 선택</a:t>
            </a:r>
          </a:p>
        </p:txBody>
      </p:sp>
    </p:spTree>
    <p:extLst>
      <p:ext uri="{BB962C8B-B14F-4D97-AF65-F5344CB8AC3E}">
        <p14:creationId xmlns:p14="http://schemas.microsoft.com/office/powerpoint/2010/main" val="280745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A802D08-06F8-448D-A4A6-152545F55C54}"/>
              </a:ext>
            </a:extLst>
          </p:cNvPr>
          <p:cNvPicPr>
            <a:picLocks noChangeAspect="1"/>
          </p:cNvPicPr>
          <p:nvPr/>
        </p:nvPicPr>
        <p:blipFill>
          <a:blip r:embed="rId2"/>
          <a:stretch>
            <a:fillRect/>
          </a:stretch>
        </p:blipFill>
        <p:spPr>
          <a:xfrm>
            <a:off x="533743" y="1416423"/>
            <a:ext cx="4937724" cy="434708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062C7A6D-7F33-4ED2-B1D5-A4260DB95135}"/>
              </a:ext>
            </a:extLst>
          </p:cNvPr>
          <p:cNvSpPr>
            <a:spLocks noGrp="1"/>
          </p:cNvSpPr>
          <p:nvPr>
            <p:ph type="title"/>
          </p:nvPr>
        </p:nvSpPr>
        <p:spPr>
          <a:xfrm>
            <a:off x="0" y="0"/>
            <a:ext cx="8596668" cy="1320800"/>
          </a:xfrm>
        </p:spPr>
        <p:txBody>
          <a:bodyPr/>
          <a:lstStyle/>
          <a:p>
            <a:r>
              <a:rPr lang="en-US" altLang="ko-KR" dirty="0"/>
              <a:t>CentOS 7 </a:t>
            </a:r>
            <a:r>
              <a:rPr lang="ko-KR" altLang="en-US" dirty="0"/>
              <a:t>설치</a:t>
            </a:r>
          </a:p>
        </p:txBody>
      </p:sp>
      <p:pic>
        <p:nvPicPr>
          <p:cNvPr id="3" name="그림 2">
            <a:extLst>
              <a:ext uri="{FF2B5EF4-FFF2-40B4-BE49-F238E27FC236}">
                <a16:creationId xmlns:a16="http://schemas.microsoft.com/office/drawing/2014/main" id="{DADB1245-7545-D26B-E902-BB442C81DFFD}"/>
              </a:ext>
            </a:extLst>
          </p:cNvPr>
          <p:cNvPicPr>
            <a:picLocks noChangeAspect="1"/>
          </p:cNvPicPr>
          <p:nvPr/>
        </p:nvPicPr>
        <p:blipFill>
          <a:blip r:embed="rId3"/>
          <a:stretch>
            <a:fillRect/>
          </a:stretch>
        </p:blipFill>
        <p:spPr>
          <a:xfrm>
            <a:off x="6096000" y="1416423"/>
            <a:ext cx="4411177" cy="1190590"/>
          </a:xfrm>
          <a:prstGeom prst="rect">
            <a:avLst/>
          </a:prstGeom>
        </p:spPr>
      </p:pic>
      <p:pic>
        <p:nvPicPr>
          <p:cNvPr id="7" name="그림 6">
            <a:extLst>
              <a:ext uri="{FF2B5EF4-FFF2-40B4-BE49-F238E27FC236}">
                <a16:creationId xmlns:a16="http://schemas.microsoft.com/office/drawing/2014/main" id="{C11FE575-9DC4-25BF-2156-899DFF54F439}"/>
              </a:ext>
            </a:extLst>
          </p:cNvPr>
          <p:cNvPicPr>
            <a:picLocks noChangeAspect="1"/>
          </p:cNvPicPr>
          <p:nvPr/>
        </p:nvPicPr>
        <p:blipFill>
          <a:blip r:embed="rId4"/>
          <a:stretch>
            <a:fillRect/>
          </a:stretch>
        </p:blipFill>
        <p:spPr>
          <a:xfrm>
            <a:off x="6096000" y="2858512"/>
            <a:ext cx="3537524" cy="2353891"/>
          </a:xfrm>
          <a:prstGeom prst="rect">
            <a:avLst/>
          </a:prstGeom>
        </p:spPr>
      </p:pic>
    </p:spTree>
    <p:extLst>
      <p:ext uri="{BB962C8B-B14F-4D97-AF65-F5344CB8AC3E}">
        <p14:creationId xmlns:p14="http://schemas.microsoft.com/office/powerpoint/2010/main" val="3216138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6CB81FA4-A730-4A6B-85B2-A33BA818F23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5" name="TextBox 4">
            <a:extLst>
              <a:ext uri="{FF2B5EF4-FFF2-40B4-BE49-F238E27FC236}">
                <a16:creationId xmlns:a16="http://schemas.microsoft.com/office/drawing/2014/main" id="{52A1E6F0-AD99-4E6C-8FC2-CE9895EC7981}"/>
              </a:ext>
            </a:extLst>
          </p:cNvPr>
          <p:cNvSpPr txBox="1"/>
          <p:nvPr/>
        </p:nvSpPr>
        <p:spPr>
          <a:xfrm>
            <a:off x="7765434" y="4388520"/>
            <a:ext cx="2850041" cy="651673"/>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en-US" altLang="ko-KR" dirty="0"/>
              <a:t>GNOME </a:t>
            </a:r>
            <a:r>
              <a:rPr lang="ko-KR" altLang="en-US" dirty="0" err="1"/>
              <a:t>테스크탑</a:t>
            </a:r>
            <a:r>
              <a:rPr lang="ko-KR" altLang="en-US" dirty="0"/>
              <a:t> 선택</a:t>
            </a:r>
            <a:endParaRPr lang="en-US" altLang="ko-KR" dirty="0"/>
          </a:p>
          <a:p>
            <a:pPr marL="342900" indent="-342900">
              <a:buAutoNum type="arabicPeriod"/>
            </a:pPr>
            <a:r>
              <a:rPr lang="ko-KR" altLang="en-US" dirty="0"/>
              <a:t>로컬 표준 디스크 선택</a:t>
            </a:r>
          </a:p>
        </p:txBody>
      </p:sp>
      <p:pic>
        <p:nvPicPr>
          <p:cNvPr id="7" name="그림 6">
            <a:extLst>
              <a:ext uri="{FF2B5EF4-FFF2-40B4-BE49-F238E27FC236}">
                <a16:creationId xmlns:a16="http://schemas.microsoft.com/office/drawing/2014/main" id="{CBE70376-2AB4-4BC4-B7DD-261F5F95A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595" y="1149388"/>
            <a:ext cx="2770828" cy="2316282"/>
          </a:xfrm>
          <a:prstGeom prst="rect">
            <a:avLst/>
          </a:prstGeom>
          <a:ln>
            <a:noFill/>
          </a:ln>
          <a:effectLst>
            <a:outerShdw blurRad="190500" algn="tl" rotWithShape="0">
              <a:srgbClr val="000000">
                <a:alpha val="70000"/>
              </a:srgbClr>
            </a:outerShdw>
          </a:effectLst>
        </p:spPr>
      </p:pic>
      <p:pic>
        <p:nvPicPr>
          <p:cNvPr id="8" name="그림 7">
            <a:extLst>
              <a:ext uri="{FF2B5EF4-FFF2-40B4-BE49-F238E27FC236}">
                <a16:creationId xmlns:a16="http://schemas.microsoft.com/office/drawing/2014/main" id="{B32C7EA9-9DFE-4F96-BCB2-8E91D402F0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1" y="1127669"/>
            <a:ext cx="2772519" cy="2316282"/>
          </a:xfrm>
          <a:prstGeom prst="rect">
            <a:avLst/>
          </a:prstGeom>
          <a:ln>
            <a:noFill/>
          </a:ln>
          <a:effectLst>
            <a:outerShdw blurRad="190500" algn="tl" rotWithShape="0">
              <a:srgbClr val="000000">
                <a:alpha val="70000"/>
              </a:srgbClr>
            </a:outerShdw>
          </a:effectLst>
        </p:spPr>
      </p:pic>
      <p:pic>
        <p:nvPicPr>
          <p:cNvPr id="9" name="그림 8">
            <a:extLst>
              <a:ext uri="{FF2B5EF4-FFF2-40B4-BE49-F238E27FC236}">
                <a16:creationId xmlns:a16="http://schemas.microsoft.com/office/drawing/2014/main" id="{BF86EF1F-8383-4D8C-A0E6-E28077A7FF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3512" y="4265078"/>
            <a:ext cx="2661214" cy="2232823"/>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C0D2263A-7D20-411E-B3B6-9ABE3046F3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5929" y="4221088"/>
            <a:ext cx="2772519" cy="2320802"/>
          </a:xfrm>
          <a:prstGeom prst="rect">
            <a:avLst/>
          </a:prstGeom>
          <a:ln>
            <a:noFill/>
          </a:ln>
          <a:effectLst>
            <a:outerShdw blurRad="190500" algn="tl" rotWithShape="0">
              <a:srgbClr val="000000">
                <a:alpha val="70000"/>
              </a:srgbClr>
            </a:outerShdw>
          </a:effectLst>
        </p:spPr>
      </p:pic>
      <p:sp>
        <p:nvSpPr>
          <p:cNvPr id="11" name="직사각형 10">
            <a:extLst>
              <a:ext uri="{FF2B5EF4-FFF2-40B4-BE49-F238E27FC236}">
                <a16:creationId xmlns:a16="http://schemas.microsoft.com/office/drawing/2014/main" id="{5F9E7A91-8D53-4180-85B6-AE862415D81D}"/>
              </a:ext>
            </a:extLst>
          </p:cNvPr>
          <p:cNvSpPr/>
          <p:nvPr/>
        </p:nvSpPr>
        <p:spPr>
          <a:xfrm>
            <a:off x="9120336" y="2132856"/>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F146E-78B1-4840-8B4A-0422991715FC}"/>
              </a:ext>
            </a:extLst>
          </p:cNvPr>
          <p:cNvSpPr/>
          <p:nvPr/>
        </p:nvSpPr>
        <p:spPr>
          <a:xfrm>
            <a:off x="8112224" y="2437143"/>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A15EBC4C-F5CE-4AA8-8E90-B9D8348641B1}"/>
              </a:ext>
            </a:extLst>
          </p:cNvPr>
          <p:cNvCxnSpPr>
            <a:cxnSpLocks/>
            <a:stCxn id="11" idx="2"/>
            <a:endCxn id="9" idx="0"/>
          </p:cNvCxnSpPr>
          <p:nvPr/>
        </p:nvCxnSpPr>
        <p:spPr>
          <a:xfrm rot="5400000">
            <a:off x="5389161" y="65849"/>
            <a:ext cx="1844189" cy="6554269"/>
          </a:xfrm>
          <a:prstGeom prst="bentConnector3">
            <a:avLst>
              <a:gd name="adj1" fmla="val 7455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B817D6CF-DDDF-4D01-9A5D-4572294EBC9E}"/>
              </a:ext>
            </a:extLst>
          </p:cNvPr>
          <p:cNvCxnSpPr>
            <a:stCxn id="12" idx="2"/>
            <a:endCxn id="10" idx="0"/>
          </p:cNvCxnSpPr>
          <p:nvPr/>
        </p:nvCxnSpPr>
        <p:spPr>
          <a:xfrm rot="5400000">
            <a:off x="6668277" y="2309087"/>
            <a:ext cx="1495913" cy="2328088"/>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A336CD-BCA1-4CDB-8342-05C6C520332F}"/>
              </a:ext>
            </a:extLst>
          </p:cNvPr>
          <p:cNvSpPr txBox="1"/>
          <p:nvPr/>
        </p:nvSpPr>
        <p:spPr>
          <a:xfrm>
            <a:off x="3142295" y="3878004"/>
            <a:ext cx="329087" cy="369332"/>
          </a:xfrm>
          <a:prstGeom prst="rect">
            <a:avLst/>
          </a:prstGeom>
          <a:noFill/>
          <a:ln w="25400">
            <a:solidFill>
              <a:srgbClr val="FF0000"/>
            </a:solidFill>
          </a:ln>
        </p:spPr>
        <p:txBody>
          <a:bodyPr wrap="square" rtlCol="0">
            <a:spAutoFit/>
          </a:bodyPr>
          <a:lstStyle/>
          <a:p>
            <a:r>
              <a:rPr lang="en-US" altLang="ko-KR" dirty="0"/>
              <a:t>1</a:t>
            </a:r>
            <a:endParaRPr lang="ko-KR" altLang="en-US" dirty="0"/>
          </a:p>
        </p:txBody>
      </p:sp>
      <p:sp>
        <p:nvSpPr>
          <p:cNvPr id="16" name="TextBox 15">
            <a:extLst>
              <a:ext uri="{FF2B5EF4-FFF2-40B4-BE49-F238E27FC236}">
                <a16:creationId xmlns:a16="http://schemas.microsoft.com/office/drawing/2014/main" id="{45588196-AD93-4A21-A950-A15E8D5D6DD7}"/>
              </a:ext>
            </a:extLst>
          </p:cNvPr>
          <p:cNvSpPr txBox="1"/>
          <p:nvPr/>
        </p:nvSpPr>
        <p:spPr>
          <a:xfrm>
            <a:off x="6369230" y="3849025"/>
            <a:ext cx="329087" cy="369332"/>
          </a:xfrm>
          <a:prstGeom prst="rect">
            <a:avLst/>
          </a:prstGeom>
          <a:noFill/>
          <a:ln w="25400">
            <a:solidFill>
              <a:srgbClr val="FF0000"/>
            </a:solidFill>
          </a:ln>
        </p:spPr>
        <p:txBody>
          <a:bodyPr wrap="square" rtlCol="0">
            <a:spAutoFit/>
          </a:bodyPr>
          <a:lstStyle/>
          <a:p>
            <a:r>
              <a:rPr lang="en-US" altLang="ko-KR" dirty="0"/>
              <a:t>2</a:t>
            </a:r>
            <a:endParaRPr lang="ko-KR" altLang="en-US" dirty="0"/>
          </a:p>
        </p:txBody>
      </p:sp>
      <p:pic>
        <p:nvPicPr>
          <p:cNvPr id="17" name="Picture 4" descr="virtualboxì ëí ì´ë¯¸ì§ ê²ìê²°ê³¼">
            <a:extLst>
              <a:ext uri="{FF2B5EF4-FFF2-40B4-BE49-F238E27FC236}">
                <a16:creationId xmlns:a16="http://schemas.microsoft.com/office/drawing/2014/main" id="{EAA22A99-5E54-4985-82A3-5EE8EDBFF0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ntos logoì ëí ì´ë¯¸ì§ ê²ìê²°ê³¼">
            <a:extLst>
              <a:ext uri="{FF2B5EF4-FFF2-40B4-BE49-F238E27FC236}">
                <a16:creationId xmlns:a16="http://schemas.microsoft.com/office/drawing/2014/main" id="{4D5D26F0-752D-4F18-A24B-4E4E3B189C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E98EB24-DD9C-45CB-9451-32E10F4C74DB}"/>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7586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1">
            <a:extLst>
              <a:ext uri="{FF2B5EF4-FFF2-40B4-BE49-F238E27FC236}">
                <a16:creationId xmlns:a16="http://schemas.microsoft.com/office/drawing/2014/main" id="{73937D20-EE2C-4AE6-921F-589A644ECA5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36" name="TextBox 35">
            <a:extLst>
              <a:ext uri="{FF2B5EF4-FFF2-40B4-BE49-F238E27FC236}">
                <a16:creationId xmlns:a16="http://schemas.microsoft.com/office/drawing/2014/main" id="{B15EF860-0CAD-4DB7-A6C8-B2B1DCC06704}"/>
              </a:ext>
            </a:extLst>
          </p:cNvPr>
          <p:cNvSpPr txBox="1"/>
          <p:nvPr/>
        </p:nvSpPr>
        <p:spPr>
          <a:xfrm>
            <a:off x="5661528" y="3661810"/>
            <a:ext cx="2922049" cy="646331"/>
          </a:xfrm>
          <a:prstGeom prst="rect">
            <a:avLst/>
          </a:prstGeom>
          <a:solidFill>
            <a:schemeClr val="bg1"/>
          </a:solidFill>
          <a:ln w="15875">
            <a:solidFill>
              <a:schemeClr val="tx1"/>
            </a:solidFill>
          </a:ln>
        </p:spPr>
        <p:txBody>
          <a:bodyPr wrap="square" rtlCol="0">
            <a:spAutoFit/>
          </a:bodyPr>
          <a:lstStyle/>
          <a:p>
            <a:r>
              <a:rPr lang="en-US" altLang="ko-KR" dirty="0"/>
              <a:t>1.  Root </a:t>
            </a:r>
            <a:r>
              <a:rPr lang="ko-KR" altLang="en-US" dirty="0"/>
              <a:t>비밀번호 설정</a:t>
            </a:r>
            <a:endParaRPr lang="en-US" altLang="ko-KR" dirty="0"/>
          </a:p>
          <a:p>
            <a:r>
              <a:rPr lang="en-US" altLang="ko-KR" dirty="0"/>
              <a:t>2. </a:t>
            </a:r>
            <a:r>
              <a:rPr lang="ko-KR" altLang="en-US" dirty="0"/>
              <a:t>사용자 </a:t>
            </a:r>
            <a:r>
              <a:rPr lang="en-US" altLang="ko-KR" dirty="0"/>
              <a:t>ID, PW</a:t>
            </a:r>
            <a:r>
              <a:rPr lang="ko-KR" altLang="en-US" dirty="0"/>
              <a:t>설정</a:t>
            </a:r>
          </a:p>
        </p:txBody>
      </p:sp>
      <p:pic>
        <p:nvPicPr>
          <p:cNvPr id="37" name="그림 36">
            <a:extLst>
              <a:ext uri="{FF2B5EF4-FFF2-40B4-BE49-F238E27FC236}">
                <a16:creationId xmlns:a16="http://schemas.microsoft.com/office/drawing/2014/main" id="{CC5457C0-BE40-48C2-9F82-5F0E8B9E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77" y="4365105"/>
            <a:ext cx="2875471" cy="2407961"/>
          </a:xfrm>
          <a:prstGeom prst="rect">
            <a:avLst/>
          </a:prstGeom>
          <a:ln>
            <a:noFill/>
          </a:ln>
          <a:effectLst>
            <a:outerShdw blurRad="190500" algn="tl" rotWithShape="0">
              <a:srgbClr val="000000">
                <a:alpha val="70000"/>
              </a:srgbClr>
            </a:outerShdw>
          </a:effectLst>
        </p:spPr>
      </p:pic>
      <p:pic>
        <p:nvPicPr>
          <p:cNvPr id="38" name="그림 37">
            <a:extLst>
              <a:ext uri="{FF2B5EF4-FFF2-40B4-BE49-F238E27FC236}">
                <a16:creationId xmlns:a16="http://schemas.microsoft.com/office/drawing/2014/main" id="{C54BD6E3-947F-495C-A06C-1677AD307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372" y="2852936"/>
            <a:ext cx="3017278" cy="2520280"/>
          </a:xfrm>
          <a:prstGeom prst="rect">
            <a:avLst/>
          </a:prstGeom>
          <a:ln>
            <a:noFill/>
          </a:ln>
          <a:effectLst>
            <a:outerShdw blurRad="190500" algn="tl" rotWithShape="0">
              <a:srgbClr val="000000">
                <a:alpha val="70000"/>
              </a:srgbClr>
            </a:outerShdw>
          </a:effectLst>
        </p:spPr>
      </p:pic>
      <p:pic>
        <p:nvPicPr>
          <p:cNvPr id="39" name="그림 38">
            <a:extLst>
              <a:ext uri="{FF2B5EF4-FFF2-40B4-BE49-F238E27FC236}">
                <a16:creationId xmlns:a16="http://schemas.microsoft.com/office/drawing/2014/main" id="{35DDFD88-D30C-47E3-8448-C52D04296F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527" y="1124745"/>
            <a:ext cx="2880320" cy="2414303"/>
          </a:xfrm>
          <a:prstGeom prst="rect">
            <a:avLst/>
          </a:prstGeom>
          <a:ln>
            <a:noFill/>
          </a:ln>
          <a:effectLst>
            <a:outerShdw blurRad="190500" algn="tl" rotWithShape="0">
              <a:srgbClr val="000000">
                <a:alpha val="70000"/>
              </a:srgbClr>
            </a:outerShdw>
          </a:effectLst>
        </p:spPr>
      </p:pic>
      <p:sp>
        <p:nvSpPr>
          <p:cNvPr id="40" name="직사각형 39">
            <a:extLst>
              <a:ext uri="{FF2B5EF4-FFF2-40B4-BE49-F238E27FC236}">
                <a16:creationId xmlns:a16="http://schemas.microsoft.com/office/drawing/2014/main" id="{64C48980-8C1B-4232-8BE8-1327C375BD1E}"/>
              </a:ext>
            </a:extLst>
          </p:cNvPr>
          <p:cNvSpPr/>
          <p:nvPr/>
        </p:nvSpPr>
        <p:spPr>
          <a:xfrm>
            <a:off x="3315863" y="3429002"/>
            <a:ext cx="1137506" cy="2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33D1434-17B9-4F6A-8482-7391EE8154B5}"/>
              </a:ext>
            </a:extLst>
          </p:cNvPr>
          <p:cNvSpPr/>
          <p:nvPr/>
        </p:nvSpPr>
        <p:spPr>
          <a:xfrm>
            <a:off x="2120939" y="3429000"/>
            <a:ext cx="1137506"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연결선: 꺾임 41">
            <a:extLst>
              <a:ext uri="{FF2B5EF4-FFF2-40B4-BE49-F238E27FC236}">
                <a16:creationId xmlns:a16="http://schemas.microsoft.com/office/drawing/2014/main" id="{D9ACDEE1-48E8-4898-BAB6-1D706E55D59B}"/>
              </a:ext>
            </a:extLst>
          </p:cNvPr>
          <p:cNvCxnSpPr>
            <a:stCxn id="41" idx="0"/>
            <a:endCxn id="39" idx="1"/>
          </p:cNvCxnSpPr>
          <p:nvPr/>
        </p:nvCxnSpPr>
        <p:spPr>
          <a:xfrm rot="5400000" flipH="1" flipV="1">
            <a:off x="3627059" y="1394532"/>
            <a:ext cx="1097103" cy="297183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9A70FDCF-BA05-4B55-B800-79029FB6C738}"/>
              </a:ext>
            </a:extLst>
          </p:cNvPr>
          <p:cNvCxnSpPr>
            <a:cxnSpLocks/>
          </p:cNvCxnSpPr>
          <p:nvPr/>
        </p:nvCxnSpPr>
        <p:spPr>
          <a:xfrm rot="16200000" flipH="1">
            <a:off x="3808618" y="3692980"/>
            <a:ext cx="1924061" cy="178176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675E2B-C33F-4B9E-B932-09F55A0BF436}"/>
              </a:ext>
            </a:extLst>
          </p:cNvPr>
          <p:cNvSpPr txBox="1"/>
          <p:nvPr/>
        </p:nvSpPr>
        <p:spPr>
          <a:xfrm>
            <a:off x="2811766" y="2373558"/>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sp>
        <p:nvSpPr>
          <p:cNvPr id="45" name="TextBox 44">
            <a:extLst>
              <a:ext uri="{FF2B5EF4-FFF2-40B4-BE49-F238E27FC236}">
                <a16:creationId xmlns:a16="http://schemas.microsoft.com/office/drawing/2014/main" id="{BEC27157-6077-4BB1-8308-A011A00BC666}"/>
              </a:ext>
            </a:extLst>
          </p:cNvPr>
          <p:cNvSpPr txBox="1"/>
          <p:nvPr/>
        </p:nvSpPr>
        <p:spPr>
          <a:xfrm>
            <a:off x="3846523" y="5640473"/>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47" name="Picture 4" descr="virtualboxì ëí ì´ë¯¸ì§ ê²ìê²°ê³¼">
            <a:extLst>
              <a:ext uri="{FF2B5EF4-FFF2-40B4-BE49-F238E27FC236}">
                <a16:creationId xmlns:a16="http://schemas.microsoft.com/office/drawing/2014/main" id="{9DB8393F-B7FC-4DE8-A21A-94E157366E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entos logoì ëí ì´ë¯¸ì§ ê²ìê²°ê³¼">
            <a:extLst>
              <a:ext uri="{FF2B5EF4-FFF2-40B4-BE49-F238E27FC236}">
                <a16:creationId xmlns:a16="http://schemas.microsoft.com/office/drawing/2014/main" id="{76519217-5E01-41F2-AD8C-C289020E77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6866307-422D-4453-9566-D6686D6084BC}"/>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FB02FD8B-D8F2-4DBC-82E0-5C451C93BB93}"/>
              </a:ext>
            </a:extLst>
          </p:cNvPr>
          <p:cNvSpPr txBox="1"/>
          <p:nvPr/>
        </p:nvSpPr>
        <p:spPr>
          <a:xfrm>
            <a:off x="8277187" y="4821728"/>
            <a:ext cx="3188693" cy="646331"/>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reboot button will appear </a:t>
            </a:r>
          </a:p>
          <a:p>
            <a:r>
              <a:rPr lang="en-US" altLang="ko-KR" dirty="0"/>
              <a:t>when OS installation finished</a:t>
            </a:r>
            <a:endParaRPr lang="ko-KR" altLang="en-US" dirty="0"/>
          </a:p>
        </p:txBody>
      </p:sp>
      <p:sp>
        <p:nvSpPr>
          <p:cNvPr id="17" name="TextBox 16">
            <a:extLst>
              <a:ext uri="{FF2B5EF4-FFF2-40B4-BE49-F238E27FC236}">
                <a16:creationId xmlns:a16="http://schemas.microsoft.com/office/drawing/2014/main" id="{EDF30D6A-446D-49BE-BCFD-E60E655F8E66}"/>
              </a:ext>
            </a:extLst>
          </p:cNvPr>
          <p:cNvSpPr txBox="1"/>
          <p:nvPr/>
        </p:nvSpPr>
        <p:spPr>
          <a:xfrm>
            <a:off x="8277187" y="5683519"/>
            <a:ext cx="3834704"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finish configuration after rebooting</a:t>
            </a:r>
            <a:endParaRPr lang="ko-KR" altLang="en-US" dirty="0"/>
          </a:p>
        </p:txBody>
      </p:sp>
    </p:spTree>
    <p:extLst>
      <p:ext uri="{BB962C8B-B14F-4D97-AF65-F5344CB8AC3E}">
        <p14:creationId xmlns:p14="http://schemas.microsoft.com/office/powerpoint/2010/main" val="361259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a:xfrm>
            <a:off x="677334" y="16689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9" name="그림 8">
            <a:extLst>
              <a:ext uri="{FF2B5EF4-FFF2-40B4-BE49-F238E27FC236}">
                <a16:creationId xmlns:a16="http://schemas.microsoft.com/office/drawing/2014/main" id="{6568AAE6-B4E4-42D6-BFA6-F197F43AE6E6}"/>
              </a:ext>
            </a:extLst>
          </p:cNvPr>
          <p:cNvPicPr>
            <a:picLocks noChangeAspect="1"/>
          </p:cNvPicPr>
          <p:nvPr/>
        </p:nvPicPr>
        <p:blipFill>
          <a:blip r:embed="rId3"/>
          <a:stretch>
            <a:fillRect/>
          </a:stretch>
        </p:blipFill>
        <p:spPr>
          <a:xfrm>
            <a:off x="2833081" y="2462924"/>
            <a:ext cx="6986023" cy="27638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726BACA-13EC-40E8-AC5B-E6DAC4F07A1B}"/>
              </a:ext>
            </a:extLst>
          </p:cNvPr>
          <p:cNvSpPr txBox="1"/>
          <p:nvPr/>
        </p:nvSpPr>
        <p:spPr>
          <a:xfrm>
            <a:off x="7665155" y="6321778"/>
            <a:ext cx="4439742" cy="369332"/>
          </a:xfrm>
          <a:prstGeom prst="rect">
            <a:avLst/>
          </a:prstGeom>
          <a:noFill/>
        </p:spPr>
        <p:txBody>
          <a:bodyPr wrap="none" rtlCol="0">
            <a:spAutoFit/>
          </a:bodyPr>
          <a:lstStyle/>
          <a:p>
            <a:r>
              <a:rPr lang="en-US" altLang="ko-KR" i="1" dirty="0"/>
              <a:t>source</a:t>
            </a:r>
            <a:r>
              <a:rPr lang="ko-KR" altLang="en-US" i="1" dirty="0"/>
              <a:t> </a:t>
            </a:r>
            <a:r>
              <a:rPr lang="en-US" altLang="ko-KR" i="1" dirty="0"/>
              <a:t>:</a:t>
            </a:r>
            <a:r>
              <a:rPr lang="ko-KR" altLang="en-US" i="1" dirty="0"/>
              <a:t> </a:t>
            </a:r>
            <a:r>
              <a:rPr lang="en-US" altLang="ko-KR" i="1" dirty="0"/>
              <a:t>https://ably.com/topic/pub-sub</a:t>
            </a:r>
            <a:endParaRPr lang="ko-KR" altLang="en-US" i="1" dirty="0"/>
          </a:p>
        </p:txBody>
      </p:sp>
    </p:spTree>
    <p:extLst>
      <p:ext uri="{BB962C8B-B14F-4D97-AF65-F5344CB8AC3E}">
        <p14:creationId xmlns:p14="http://schemas.microsoft.com/office/powerpoint/2010/main" val="2854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99FA6C1-BFB6-4AF5-B63F-C951010B844B}"/>
              </a:ext>
            </a:extLst>
          </p:cNvPr>
          <p:cNvPicPr>
            <a:picLocks noChangeAspect="1"/>
          </p:cNvPicPr>
          <p:nvPr/>
        </p:nvPicPr>
        <p:blipFill>
          <a:blip r:embed="rId2"/>
          <a:stretch>
            <a:fillRect/>
          </a:stretch>
        </p:blipFill>
        <p:spPr>
          <a:xfrm>
            <a:off x="189355" y="1131656"/>
            <a:ext cx="6557635" cy="4594687"/>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FE92A97-0241-436A-A52C-F99A8FB7DAA3}"/>
              </a:ext>
            </a:extLst>
          </p:cNvPr>
          <p:cNvPicPr>
            <a:picLocks noChangeAspect="1"/>
          </p:cNvPicPr>
          <p:nvPr/>
        </p:nvPicPr>
        <p:blipFill>
          <a:blip r:embed="rId3"/>
          <a:stretch>
            <a:fillRect/>
          </a:stretch>
        </p:blipFill>
        <p:spPr>
          <a:xfrm>
            <a:off x="6467112" y="3020128"/>
            <a:ext cx="5535533" cy="3418771"/>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7B706C22-CAC4-4F92-8B4A-E01131C83E88}"/>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2" name="TextBox 1">
            <a:extLst>
              <a:ext uri="{FF2B5EF4-FFF2-40B4-BE49-F238E27FC236}">
                <a16:creationId xmlns:a16="http://schemas.microsoft.com/office/drawing/2014/main" id="{541CAB84-B6A3-41DD-A94A-9CF740116A86}"/>
              </a:ext>
            </a:extLst>
          </p:cNvPr>
          <p:cNvSpPr txBox="1"/>
          <p:nvPr/>
        </p:nvSpPr>
        <p:spPr>
          <a:xfrm>
            <a:off x="11191875" y="3819525"/>
            <a:ext cx="484428" cy="369332"/>
          </a:xfrm>
          <a:prstGeom prst="rect">
            <a:avLst/>
          </a:prstGeom>
          <a:noFill/>
        </p:spPr>
        <p:txBody>
          <a:bodyPr wrap="none" rtlCol="0">
            <a:spAutoFit/>
          </a:bodyPr>
          <a:lstStyle/>
          <a:p>
            <a:r>
              <a:rPr lang="en-US" altLang="ko-KR" dirty="0"/>
              <a:t>VM</a:t>
            </a:r>
            <a:endParaRPr lang="ko-KR" altLang="en-US" dirty="0"/>
          </a:p>
        </p:txBody>
      </p:sp>
      <p:sp>
        <p:nvSpPr>
          <p:cNvPr id="8" name="TextBox 7">
            <a:extLst>
              <a:ext uri="{FF2B5EF4-FFF2-40B4-BE49-F238E27FC236}">
                <a16:creationId xmlns:a16="http://schemas.microsoft.com/office/drawing/2014/main" id="{811CFE87-B916-483D-9124-4BF5BC1E3FC0}"/>
              </a:ext>
            </a:extLst>
          </p:cNvPr>
          <p:cNvSpPr txBox="1"/>
          <p:nvPr/>
        </p:nvSpPr>
        <p:spPr>
          <a:xfrm>
            <a:off x="9715500" y="3819525"/>
            <a:ext cx="643125" cy="369332"/>
          </a:xfrm>
          <a:prstGeom prst="rect">
            <a:avLst/>
          </a:prstGeom>
          <a:noFill/>
        </p:spPr>
        <p:txBody>
          <a:bodyPr wrap="none" rtlCol="0">
            <a:spAutoFit/>
          </a:bodyPr>
          <a:lstStyle/>
          <a:p>
            <a:r>
              <a:rPr lang="en-US" altLang="ko-KR" dirty="0"/>
              <a:t>Host</a:t>
            </a:r>
            <a:endParaRPr lang="ko-KR" altLang="en-US" dirty="0"/>
          </a:p>
        </p:txBody>
      </p:sp>
    </p:spTree>
    <p:extLst>
      <p:ext uri="{BB962C8B-B14F-4D97-AF65-F5344CB8AC3E}">
        <p14:creationId xmlns:p14="http://schemas.microsoft.com/office/powerpoint/2010/main" val="1081500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AF18DBB-5843-4B9A-8FD5-50BB8A33764D}"/>
              </a:ext>
            </a:extLst>
          </p:cNvPr>
          <p:cNvPicPr>
            <a:picLocks noChangeAspect="1"/>
          </p:cNvPicPr>
          <p:nvPr/>
        </p:nvPicPr>
        <p:blipFill>
          <a:blip r:embed="rId2"/>
          <a:stretch>
            <a:fillRect/>
          </a:stretch>
        </p:blipFill>
        <p:spPr>
          <a:xfrm>
            <a:off x="638175" y="1962826"/>
            <a:ext cx="4877259" cy="4048125"/>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ED4BF3DB-DB74-43A8-9A33-D0C22E5AFF5E}"/>
              </a:ext>
            </a:extLst>
          </p:cNvPr>
          <p:cNvPicPr>
            <a:picLocks noChangeAspect="1"/>
          </p:cNvPicPr>
          <p:nvPr/>
        </p:nvPicPr>
        <p:blipFill>
          <a:blip r:embed="rId3"/>
          <a:stretch>
            <a:fillRect/>
          </a:stretch>
        </p:blipFill>
        <p:spPr>
          <a:xfrm>
            <a:off x="6143064" y="556807"/>
            <a:ext cx="3392022" cy="3042146"/>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1693D054-4A59-4F19-A754-3067F7A7C90C}"/>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4" name="TextBox 3">
            <a:extLst>
              <a:ext uri="{FF2B5EF4-FFF2-40B4-BE49-F238E27FC236}">
                <a16:creationId xmlns:a16="http://schemas.microsoft.com/office/drawing/2014/main" id="{4B95521E-C102-4CFD-9738-5165F5EC7C1E}"/>
              </a:ext>
            </a:extLst>
          </p:cNvPr>
          <p:cNvSpPr txBox="1"/>
          <p:nvPr/>
        </p:nvSpPr>
        <p:spPr>
          <a:xfrm>
            <a:off x="638175" y="1238250"/>
            <a:ext cx="4158190"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모든 네트워크 설정 </a:t>
            </a:r>
            <a:r>
              <a:rPr lang="en-US" altLang="ko-KR" dirty="0">
                <a:latin typeface="+mj-ea"/>
                <a:ea typeface="+mj-ea"/>
              </a:rPr>
              <a:t>: Connected </a:t>
            </a:r>
            <a:r>
              <a:rPr lang="ko-KR" altLang="en-US" dirty="0">
                <a:latin typeface="+mj-ea"/>
                <a:ea typeface="+mj-ea"/>
              </a:rPr>
              <a:t>설정 </a:t>
            </a:r>
          </a:p>
        </p:txBody>
      </p:sp>
      <p:cxnSp>
        <p:nvCxnSpPr>
          <p:cNvPr id="8" name="직선 화살표 연결선 7">
            <a:extLst>
              <a:ext uri="{FF2B5EF4-FFF2-40B4-BE49-F238E27FC236}">
                <a16:creationId xmlns:a16="http://schemas.microsoft.com/office/drawing/2014/main" id="{9EF691E1-50E9-407F-8F7E-325E810AE4B9}"/>
              </a:ext>
            </a:extLst>
          </p:cNvPr>
          <p:cNvCxnSpPr>
            <a:cxnSpLocks/>
          </p:cNvCxnSpPr>
          <p:nvPr/>
        </p:nvCxnSpPr>
        <p:spPr>
          <a:xfrm flipV="1">
            <a:off x="4924425" y="2360246"/>
            <a:ext cx="1365001" cy="1002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862789F-295F-4F42-ACA5-49BB72607915}"/>
              </a:ext>
            </a:extLst>
          </p:cNvPr>
          <p:cNvCxnSpPr>
            <a:cxnSpLocks/>
          </p:cNvCxnSpPr>
          <p:nvPr/>
        </p:nvCxnSpPr>
        <p:spPr>
          <a:xfrm flipV="1">
            <a:off x="7581168" y="719015"/>
            <a:ext cx="1836370" cy="17693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8793050-B38A-4710-9FBA-772C9C659E1B}"/>
              </a:ext>
            </a:extLst>
          </p:cNvPr>
          <p:cNvPicPr>
            <a:picLocks noChangeAspect="1"/>
          </p:cNvPicPr>
          <p:nvPr/>
        </p:nvPicPr>
        <p:blipFill>
          <a:blip r:embed="rId4"/>
          <a:stretch>
            <a:fillRect/>
          </a:stretch>
        </p:blipFill>
        <p:spPr>
          <a:xfrm>
            <a:off x="6143064" y="3850420"/>
            <a:ext cx="3457205" cy="2857841"/>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F306B5BC-49A1-4324-B351-3F9BDEE14121}"/>
              </a:ext>
            </a:extLst>
          </p:cNvPr>
          <p:cNvPicPr>
            <a:picLocks noChangeAspect="1"/>
          </p:cNvPicPr>
          <p:nvPr/>
        </p:nvPicPr>
        <p:blipFill>
          <a:blip r:embed="rId5"/>
          <a:stretch>
            <a:fillRect/>
          </a:stretch>
        </p:blipFill>
        <p:spPr>
          <a:xfrm>
            <a:off x="1796642" y="5991523"/>
            <a:ext cx="3718792" cy="749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34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505A8C-8C09-4399-8FF2-2C97B1CF5F21}"/>
              </a:ext>
            </a:extLst>
          </p:cNvPr>
          <p:cNvPicPr>
            <a:picLocks noChangeAspect="1"/>
          </p:cNvPicPr>
          <p:nvPr/>
        </p:nvPicPr>
        <p:blipFill>
          <a:blip r:embed="rId2"/>
          <a:stretch>
            <a:fillRect/>
          </a:stretch>
        </p:blipFill>
        <p:spPr>
          <a:xfrm>
            <a:off x="677334" y="1512830"/>
            <a:ext cx="4518487" cy="445770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D0C689AC-463C-41C4-B261-DACE76DF022E}"/>
              </a:ext>
            </a:extLst>
          </p:cNvPr>
          <p:cNvPicPr>
            <a:picLocks noChangeAspect="1"/>
          </p:cNvPicPr>
          <p:nvPr/>
        </p:nvPicPr>
        <p:blipFill>
          <a:blip r:embed="rId3"/>
          <a:stretch>
            <a:fillRect/>
          </a:stretch>
        </p:blipFill>
        <p:spPr>
          <a:xfrm>
            <a:off x="5767754" y="1489306"/>
            <a:ext cx="4392083" cy="1939694"/>
          </a:xfrm>
          <a:prstGeom prst="rect">
            <a:avLst/>
          </a:prstGeom>
          <a:ln>
            <a:noFill/>
          </a:ln>
          <a:effectLst>
            <a:outerShdw blurRad="292100" dist="139700" dir="2700000" algn="tl" rotWithShape="0">
              <a:srgbClr val="333333">
                <a:alpha val="65000"/>
              </a:srgbClr>
            </a:outerShdw>
          </a:effectLst>
        </p:spPr>
      </p:pic>
      <p:sp>
        <p:nvSpPr>
          <p:cNvPr id="7" name="제목 1">
            <a:extLst>
              <a:ext uri="{FF2B5EF4-FFF2-40B4-BE49-F238E27FC236}">
                <a16:creationId xmlns:a16="http://schemas.microsoft.com/office/drawing/2014/main" id="{4112E612-D390-46F9-BC00-CF3E78AB998E}"/>
              </a:ext>
            </a:extLst>
          </p:cNvPr>
          <p:cNvSpPr>
            <a:spLocks noGrp="1"/>
          </p:cNvSpPr>
          <p:nvPr>
            <p:ph type="title"/>
          </p:nvPr>
        </p:nvSpPr>
        <p:spPr>
          <a:xfrm>
            <a:off x="0" y="16778"/>
            <a:ext cx="12192000" cy="1069514"/>
          </a:xfrm>
          <a:noFill/>
        </p:spPr>
        <p:txBody>
          <a:bodyPr/>
          <a:lstStyle/>
          <a:p>
            <a:r>
              <a:rPr kumimoji="1" lang="ko-KR" altLang="en-US" dirty="0"/>
              <a:t>외부 터미널 접속</a:t>
            </a:r>
          </a:p>
        </p:txBody>
      </p:sp>
      <p:pic>
        <p:nvPicPr>
          <p:cNvPr id="8" name="그림 7">
            <a:extLst>
              <a:ext uri="{FF2B5EF4-FFF2-40B4-BE49-F238E27FC236}">
                <a16:creationId xmlns:a16="http://schemas.microsoft.com/office/drawing/2014/main" id="{0734F506-0714-4291-AA3D-59F6DE3BFBC2}"/>
              </a:ext>
            </a:extLst>
          </p:cNvPr>
          <p:cNvPicPr>
            <a:picLocks noChangeAspect="1"/>
          </p:cNvPicPr>
          <p:nvPr/>
        </p:nvPicPr>
        <p:blipFill>
          <a:blip r:embed="rId4"/>
          <a:stretch>
            <a:fillRect/>
          </a:stretch>
        </p:blipFill>
        <p:spPr>
          <a:xfrm>
            <a:off x="5767754" y="3832014"/>
            <a:ext cx="5855452" cy="228505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2F9C3B3-B9CA-60F2-7889-63D08CE25508}"/>
              </a:ext>
            </a:extLst>
          </p:cNvPr>
          <p:cNvSpPr txBox="1"/>
          <p:nvPr/>
        </p:nvSpPr>
        <p:spPr>
          <a:xfrm>
            <a:off x="6848273" y="4368722"/>
            <a:ext cx="798617" cy="307777"/>
          </a:xfrm>
          <a:prstGeom prst="rect">
            <a:avLst/>
          </a:prstGeom>
          <a:solidFill>
            <a:srgbClr val="F1AB19"/>
          </a:solidFill>
          <a:ln w="19050">
            <a:noFill/>
          </a:ln>
        </p:spPr>
        <p:txBody>
          <a:bodyPr wrap="none" rtlCol="0">
            <a:spAutoFit/>
          </a:bodyPr>
          <a:lstStyle/>
          <a:p>
            <a:r>
              <a:rPr lang="en-US" altLang="ko-KR" sz="1400" dirty="0">
                <a:solidFill>
                  <a:schemeClr val="bg1"/>
                </a:solidFill>
                <a:latin typeface="+mj-ea"/>
                <a:ea typeface="+mj-ea"/>
              </a:rPr>
              <a:t>CentOS</a:t>
            </a:r>
            <a:endParaRPr lang="ko-KR" altLang="en-US" dirty="0">
              <a:solidFill>
                <a:schemeClr val="bg1"/>
              </a:solidFill>
              <a:latin typeface="+mj-ea"/>
              <a:ea typeface="+mj-ea"/>
            </a:endParaRPr>
          </a:p>
        </p:txBody>
      </p:sp>
    </p:spTree>
    <p:extLst>
      <p:ext uri="{BB962C8B-B14F-4D97-AF65-F5344CB8AC3E}">
        <p14:creationId xmlns:p14="http://schemas.microsoft.com/office/powerpoint/2010/main" val="163533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706C2DE-E728-48E1-8BC4-F0504514990E}"/>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A295D335-D77C-468B-AEEE-C66EF4322D1B}"/>
              </a:ext>
            </a:extLst>
          </p:cNvPr>
          <p:cNvSpPr>
            <a:spLocks noGrp="1"/>
          </p:cNvSpPr>
          <p:nvPr>
            <p:ph idx="1"/>
          </p:nvPr>
        </p:nvSpPr>
        <p:spPr>
          <a:xfrm>
            <a:off x="502108" y="1375958"/>
            <a:ext cx="3768233" cy="772278"/>
          </a:xfrm>
          <a:ln>
            <a:noFill/>
          </a:ln>
        </p:spPr>
        <p:txBody>
          <a:bodyPr>
            <a:normAutofit/>
          </a:bodyPr>
          <a:lstStyle/>
          <a:p>
            <a:r>
              <a:rPr kumimoji="1" lang="en-US" altLang="ko-KR" dirty="0"/>
              <a:t>Network </a:t>
            </a:r>
            <a:r>
              <a:rPr kumimoji="1" lang="ko-KR" altLang="en-US" dirty="0"/>
              <a:t>고정 </a:t>
            </a:r>
            <a:r>
              <a:rPr kumimoji="1" lang="en-US" altLang="ko-KR" dirty="0"/>
              <a:t>IP</a:t>
            </a:r>
            <a:r>
              <a:rPr kumimoji="1" lang="ko-KR" altLang="en-US" dirty="0"/>
              <a:t> 설정</a:t>
            </a:r>
            <a:r>
              <a:rPr kumimoji="1" lang="en-US" altLang="ko-KR" dirty="0"/>
              <a:t>(Static)</a:t>
            </a:r>
            <a:endParaRPr kumimoji="1" lang="ko-KR" altLang="en-US" dirty="0"/>
          </a:p>
        </p:txBody>
      </p:sp>
      <p:sp>
        <p:nvSpPr>
          <p:cNvPr id="6" name="내용 개체 틀 3">
            <a:extLst>
              <a:ext uri="{FF2B5EF4-FFF2-40B4-BE49-F238E27FC236}">
                <a16:creationId xmlns:a16="http://schemas.microsoft.com/office/drawing/2014/main" id="{7DF2FCC7-6CC6-4D7B-951D-C8051FDDC16A}"/>
              </a:ext>
            </a:extLst>
          </p:cNvPr>
          <p:cNvSpPr txBox="1">
            <a:spLocks/>
          </p:cNvSpPr>
          <p:nvPr/>
        </p:nvSpPr>
        <p:spPr>
          <a:xfrm>
            <a:off x="1559495" y="2139389"/>
            <a:ext cx="1003243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sz="1600" dirty="0">
                <a:solidFill>
                  <a:schemeClr val="tx1"/>
                </a:solidFill>
              </a:rPr>
              <a:t>* vi /</a:t>
            </a:r>
            <a:r>
              <a:rPr kumimoji="1" lang="en-US" altLang="ko-KR" sz="1600" dirty="0" err="1">
                <a:solidFill>
                  <a:schemeClr val="tx1"/>
                </a:solidFill>
              </a:rPr>
              <a:t>etc</a:t>
            </a:r>
            <a:r>
              <a:rPr kumimoji="1" lang="en-US" altLang="ko-KR" sz="1600" dirty="0">
                <a:solidFill>
                  <a:schemeClr val="tx1"/>
                </a:solidFill>
              </a:rPr>
              <a:t>/</a:t>
            </a:r>
            <a:r>
              <a:rPr kumimoji="1" lang="en-US" altLang="ko-KR" sz="1600" dirty="0" err="1">
                <a:solidFill>
                  <a:schemeClr val="tx1"/>
                </a:solidFill>
              </a:rPr>
              <a:t>sysconfig</a:t>
            </a:r>
            <a:r>
              <a:rPr kumimoji="1" lang="en-US" altLang="ko-KR" sz="1600" dirty="0">
                <a:solidFill>
                  <a:schemeClr val="tx1"/>
                </a:solidFill>
              </a:rPr>
              <a:t>/network-scripts/ifcfg-enp0s9</a:t>
            </a:r>
            <a:endParaRPr kumimoji="1" lang="ko-KR" altLang="en-US" sz="1600" dirty="0">
              <a:solidFill>
                <a:schemeClr val="tx1"/>
              </a:solidFill>
            </a:endParaRPr>
          </a:p>
        </p:txBody>
      </p:sp>
      <p:pic>
        <p:nvPicPr>
          <p:cNvPr id="10" name="그림 9">
            <a:extLst>
              <a:ext uri="{FF2B5EF4-FFF2-40B4-BE49-F238E27FC236}">
                <a16:creationId xmlns:a16="http://schemas.microsoft.com/office/drawing/2014/main" id="{43178376-9F86-4E0A-9337-A669283DB0C5}"/>
              </a:ext>
            </a:extLst>
          </p:cNvPr>
          <p:cNvPicPr>
            <a:picLocks noChangeAspect="1"/>
          </p:cNvPicPr>
          <p:nvPr/>
        </p:nvPicPr>
        <p:blipFill rotWithShape="1">
          <a:blip r:embed="rId2"/>
          <a:srcRect b="7275"/>
          <a:stretch/>
        </p:blipFill>
        <p:spPr>
          <a:xfrm>
            <a:off x="1703513" y="2780930"/>
            <a:ext cx="5146513" cy="3248396"/>
          </a:xfrm>
          <a:prstGeom prst="rect">
            <a:avLst/>
          </a:prstGeom>
        </p:spPr>
      </p:pic>
      <p:sp>
        <p:nvSpPr>
          <p:cNvPr id="11" name="직사각형 10">
            <a:extLst>
              <a:ext uri="{FF2B5EF4-FFF2-40B4-BE49-F238E27FC236}">
                <a16:creationId xmlns:a16="http://schemas.microsoft.com/office/drawing/2014/main" id="{DDA9242B-8D67-4416-ADD9-682496F0DF2B}"/>
              </a:ext>
            </a:extLst>
          </p:cNvPr>
          <p:cNvSpPr/>
          <p:nvPr/>
        </p:nvSpPr>
        <p:spPr>
          <a:xfrm>
            <a:off x="1703512" y="3573016"/>
            <a:ext cx="1224136" cy="156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8ADBA-3FFF-4A88-97F7-9CE81E7D54D5}"/>
              </a:ext>
            </a:extLst>
          </p:cNvPr>
          <p:cNvSpPr/>
          <p:nvPr/>
        </p:nvSpPr>
        <p:spPr>
          <a:xfrm>
            <a:off x="1703512" y="4971534"/>
            <a:ext cx="1368152" cy="61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0288FDBC-EBB7-4FCA-A47D-826D5EFAE6AD}"/>
              </a:ext>
            </a:extLst>
          </p:cNvPr>
          <p:cNvSpPr txBox="1"/>
          <p:nvPr/>
        </p:nvSpPr>
        <p:spPr>
          <a:xfrm>
            <a:off x="6968209" y="5516701"/>
            <a:ext cx="3072743" cy="646331"/>
          </a:xfrm>
          <a:prstGeom prst="rect">
            <a:avLst/>
          </a:prstGeom>
          <a:solidFill>
            <a:schemeClr val="bg1"/>
          </a:solidFill>
          <a:ln w="15875">
            <a:solidFill>
              <a:schemeClr val="tx1"/>
            </a:solidFill>
          </a:ln>
        </p:spPr>
        <p:txBody>
          <a:bodyPr wrap="square" rtlCol="0">
            <a:spAutoFit/>
          </a:bodyPr>
          <a:lstStyle/>
          <a:p>
            <a:r>
              <a:rPr lang="ko-KR" altLang="en-US" dirty="0"/>
              <a:t>설정 완료 후</a:t>
            </a:r>
            <a:endParaRPr lang="en-US" altLang="ko-KR" dirty="0"/>
          </a:p>
          <a:p>
            <a:r>
              <a:rPr lang="en-US" altLang="ko-KR" dirty="0" err="1"/>
              <a:t>systemctl</a:t>
            </a:r>
            <a:r>
              <a:rPr lang="en-US" altLang="ko-KR" dirty="0"/>
              <a:t> restart network</a:t>
            </a:r>
            <a:endParaRPr lang="ko-KR" altLang="en-US" dirty="0"/>
          </a:p>
        </p:txBody>
      </p:sp>
      <p:pic>
        <p:nvPicPr>
          <p:cNvPr id="19" name="Picture 4" descr="virtualboxì ëí ì´ë¯¸ì§ ê²ìê²°ê³¼">
            <a:extLst>
              <a:ext uri="{FF2B5EF4-FFF2-40B4-BE49-F238E27FC236}">
                <a16:creationId xmlns:a16="http://schemas.microsoft.com/office/drawing/2014/main" id="{DEF62DAF-382F-468A-BDEA-06E69697E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entos logoì ëí ì´ë¯¸ì§ ê²ìê²°ê³¼">
            <a:extLst>
              <a:ext uri="{FF2B5EF4-FFF2-40B4-BE49-F238E27FC236}">
                <a16:creationId xmlns:a16="http://schemas.microsoft.com/office/drawing/2014/main" id="{BB369115-8643-4C2B-A7AC-FF86103D7E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DB500C-D217-4CE9-B3D0-A9922D198777}"/>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9" name="TextBox 8">
            <a:extLst>
              <a:ext uri="{FF2B5EF4-FFF2-40B4-BE49-F238E27FC236}">
                <a16:creationId xmlns:a16="http://schemas.microsoft.com/office/drawing/2014/main" id="{92CED6DB-9478-4567-B094-9DA0B5823394}"/>
              </a:ext>
            </a:extLst>
          </p:cNvPr>
          <p:cNvSpPr txBox="1"/>
          <p:nvPr/>
        </p:nvSpPr>
        <p:spPr>
          <a:xfrm>
            <a:off x="1703511" y="4887445"/>
            <a:ext cx="3032440" cy="923330"/>
          </a:xfrm>
          <a:prstGeom prst="rect">
            <a:avLst/>
          </a:prstGeom>
          <a:solidFill>
            <a:schemeClr val="bg1"/>
          </a:solidFill>
          <a:ln w="15875">
            <a:solidFill>
              <a:schemeClr val="tx1"/>
            </a:solidFill>
          </a:ln>
        </p:spPr>
        <p:txBody>
          <a:bodyPr wrap="square" rtlCol="0">
            <a:spAutoFit/>
          </a:bodyPr>
          <a:lstStyle/>
          <a:p>
            <a:r>
              <a:rPr lang="en-US" altLang="ko-KR" dirty="0"/>
              <a:t>ONBOOT=yes</a:t>
            </a:r>
          </a:p>
          <a:p>
            <a:r>
              <a:rPr lang="en-US" altLang="ko-KR" dirty="0"/>
              <a:t>NETMASK=255.255.255.0</a:t>
            </a:r>
          </a:p>
          <a:p>
            <a:r>
              <a:rPr lang="en-US" altLang="ko-KR" dirty="0"/>
              <a:t>IPADDR=</a:t>
            </a:r>
            <a:r>
              <a:rPr lang="en-US" altLang="ko-KR" dirty="0">
                <a:solidFill>
                  <a:srgbClr val="FF0000"/>
                </a:solidFill>
              </a:rPr>
              <a:t>192.168.56.30</a:t>
            </a:r>
          </a:p>
        </p:txBody>
      </p:sp>
    </p:spTree>
    <p:extLst>
      <p:ext uri="{BB962C8B-B14F-4D97-AF65-F5344CB8AC3E}">
        <p14:creationId xmlns:p14="http://schemas.microsoft.com/office/powerpoint/2010/main" val="122784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5E3A92-E326-4997-8B4E-1689082EF4D7}"/>
              </a:ext>
            </a:extLst>
          </p:cNvPr>
          <p:cNvSpPr>
            <a:spLocks noGrp="1"/>
          </p:cNvSpPr>
          <p:nvPr>
            <p:ph type="title"/>
          </p:nvPr>
        </p:nvSpPr>
        <p:spPr/>
        <p:txBody>
          <a:bodyPr/>
          <a:lstStyle/>
          <a:p>
            <a:r>
              <a:rPr lang="en-US" altLang="ko-KR" dirty="0"/>
              <a:t>ping test (host </a:t>
            </a:r>
            <a:r>
              <a:rPr lang="en-US" altLang="ko-KR" dirty="0">
                <a:sym typeface="Wingdings" panose="05000000000000000000" pitchFamily="2" charset="2"/>
              </a:rPr>
              <a:t></a:t>
            </a:r>
            <a:r>
              <a:rPr lang="en-US" altLang="ko-KR" dirty="0"/>
              <a:t> </a:t>
            </a:r>
            <a:r>
              <a:rPr lang="en-US" altLang="ko-KR" dirty="0" err="1"/>
              <a:t>vm</a:t>
            </a:r>
            <a:r>
              <a:rPr lang="en-US" altLang="ko-KR" dirty="0"/>
              <a:t>)</a:t>
            </a:r>
            <a:endParaRPr lang="ko-KR" altLang="en-US" dirty="0"/>
          </a:p>
        </p:txBody>
      </p:sp>
      <p:pic>
        <p:nvPicPr>
          <p:cNvPr id="5" name="그림 4">
            <a:extLst>
              <a:ext uri="{FF2B5EF4-FFF2-40B4-BE49-F238E27FC236}">
                <a16:creationId xmlns:a16="http://schemas.microsoft.com/office/drawing/2014/main" id="{8C13E2DB-780C-44EA-9B8D-A538AE9A7E08}"/>
              </a:ext>
            </a:extLst>
          </p:cNvPr>
          <p:cNvPicPr>
            <a:picLocks noChangeAspect="1"/>
          </p:cNvPicPr>
          <p:nvPr/>
        </p:nvPicPr>
        <p:blipFill>
          <a:blip r:embed="rId2"/>
          <a:stretch>
            <a:fillRect/>
          </a:stretch>
        </p:blipFill>
        <p:spPr>
          <a:xfrm>
            <a:off x="3124200" y="2627313"/>
            <a:ext cx="5324475" cy="2400300"/>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E81401D6-B68B-4302-8566-22DD6FC62161}"/>
              </a:ext>
            </a:extLst>
          </p:cNvPr>
          <p:cNvSpPr/>
          <p:nvPr/>
        </p:nvSpPr>
        <p:spPr>
          <a:xfrm>
            <a:off x="4057650" y="3333750"/>
            <a:ext cx="1666875" cy="3143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69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8F1C411-687C-4793-9DC8-B00260B4B061}"/>
              </a:ext>
            </a:extLst>
          </p:cNvPr>
          <p:cNvPicPr>
            <a:picLocks noChangeAspect="1"/>
          </p:cNvPicPr>
          <p:nvPr/>
        </p:nvPicPr>
        <p:blipFill>
          <a:blip r:embed="rId2"/>
          <a:stretch>
            <a:fillRect/>
          </a:stretch>
        </p:blipFill>
        <p:spPr>
          <a:xfrm>
            <a:off x="1635164" y="2691942"/>
            <a:ext cx="6038850" cy="1219200"/>
          </a:xfrm>
          <a:prstGeom prst="rect">
            <a:avLst/>
          </a:prstGeom>
        </p:spPr>
      </p:pic>
      <p:sp>
        <p:nvSpPr>
          <p:cNvPr id="4" name="제목 1">
            <a:extLst>
              <a:ext uri="{FF2B5EF4-FFF2-40B4-BE49-F238E27FC236}">
                <a16:creationId xmlns:a16="http://schemas.microsoft.com/office/drawing/2014/main" id="{BF4C7949-D48C-4F8E-A348-2E49EF515DF2}"/>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8F9A0C10-E8B6-4C40-9439-8F65A649D24D}"/>
              </a:ext>
            </a:extLst>
          </p:cNvPr>
          <p:cNvSpPr>
            <a:spLocks noGrp="1"/>
          </p:cNvSpPr>
          <p:nvPr>
            <p:ph idx="1"/>
          </p:nvPr>
        </p:nvSpPr>
        <p:spPr>
          <a:xfrm>
            <a:off x="1743075" y="1509533"/>
            <a:ext cx="1450504" cy="388639"/>
          </a:xfrm>
          <a:ln>
            <a:noFill/>
          </a:ln>
        </p:spPr>
        <p:txBody>
          <a:bodyPr>
            <a:normAutofit fontScale="85000" lnSpcReduction="10000"/>
          </a:bodyPr>
          <a:lstStyle/>
          <a:p>
            <a:r>
              <a:rPr kumimoji="1" lang="en-US" altLang="ko-KR" dirty="0"/>
              <a:t>Host </a:t>
            </a:r>
            <a:r>
              <a:rPr kumimoji="1" lang="ko-KR" altLang="en-US" dirty="0"/>
              <a:t>설정</a:t>
            </a:r>
          </a:p>
        </p:txBody>
      </p:sp>
      <p:sp>
        <p:nvSpPr>
          <p:cNvPr id="6" name="내용 개체 틀 3">
            <a:extLst>
              <a:ext uri="{FF2B5EF4-FFF2-40B4-BE49-F238E27FC236}">
                <a16:creationId xmlns:a16="http://schemas.microsoft.com/office/drawing/2014/main" id="{3DBF5DA8-9F64-42BA-AD15-60E51E365510}"/>
              </a:ext>
            </a:extLst>
          </p:cNvPr>
          <p:cNvSpPr txBox="1">
            <a:spLocks/>
          </p:cNvSpPr>
          <p:nvPr/>
        </p:nvSpPr>
        <p:spPr>
          <a:xfrm>
            <a:off x="1919536" y="2229722"/>
            <a:ext cx="82296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dirty="0"/>
              <a:t>vi /</a:t>
            </a:r>
            <a:r>
              <a:rPr kumimoji="1" lang="en-US" altLang="ko-KR" dirty="0" err="1"/>
              <a:t>etc</a:t>
            </a:r>
            <a:r>
              <a:rPr kumimoji="1" lang="en-US" altLang="ko-KR" dirty="0"/>
              <a:t>/hosts</a:t>
            </a:r>
            <a:endParaRPr kumimoji="1" lang="ko-KR" altLang="en-US" dirty="0"/>
          </a:p>
        </p:txBody>
      </p:sp>
      <p:sp>
        <p:nvSpPr>
          <p:cNvPr id="7" name="TextBox 6">
            <a:extLst>
              <a:ext uri="{FF2B5EF4-FFF2-40B4-BE49-F238E27FC236}">
                <a16:creationId xmlns:a16="http://schemas.microsoft.com/office/drawing/2014/main" id="{4785EDA3-BB92-4463-935E-927DF9665064}"/>
              </a:ext>
            </a:extLst>
          </p:cNvPr>
          <p:cNvSpPr txBox="1"/>
          <p:nvPr/>
        </p:nvSpPr>
        <p:spPr>
          <a:xfrm>
            <a:off x="6823330" y="4385318"/>
            <a:ext cx="4517894" cy="923330"/>
          </a:xfrm>
          <a:prstGeom prst="rect">
            <a:avLst/>
          </a:prstGeom>
          <a:solidFill>
            <a:schemeClr val="bg1"/>
          </a:solidFill>
          <a:ln w="15875">
            <a:solidFill>
              <a:schemeClr val="tx1"/>
            </a:solidFill>
          </a:ln>
        </p:spPr>
        <p:txBody>
          <a:bodyPr wrap="square" rtlCol="0">
            <a:spAutoFit/>
          </a:bodyPr>
          <a:lstStyle/>
          <a:p>
            <a:r>
              <a:rPr lang="da-DK" altLang="ko-KR" dirty="0"/>
              <a:t>192.168.56.30 master.kopo master</a:t>
            </a:r>
          </a:p>
          <a:p>
            <a:r>
              <a:rPr lang="da-DK" altLang="ko-KR" dirty="0"/>
              <a:t>192.168.56.31 slave1.kopo slave1</a:t>
            </a:r>
          </a:p>
          <a:p>
            <a:r>
              <a:rPr lang="da-DK" altLang="ko-KR" dirty="0"/>
              <a:t>192.168.56.32 slave2.kopo slave2</a:t>
            </a:r>
          </a:p>
        </p:txBody>
      </p:sp>
      <p:sp>
        <p:nvSpPr>
          <p:cNvPr id="8" name="TextBox 7">
            <a:extLst>
              <a:ext uri="{FF2B5EF4-FFF2-40B4-BE49-F238E27FC236}">
                <a16:creationId xmlns:a16="http://schemas.microsoft.com/office/drawing/2014/main" id="{9CD65C61-6685-4080-8A6D-7EAB91D5F02B}"/>
              </a:ext>
            </a:extLst>
          </p:cNvPr>
          <p:cNvSpPr txBox="1"/>
          <p:nvPr/>
        </p:nvSpPr>
        <p:spPr>
          <a:xfrm>
            <a:off x="6823330" y="3982209"/>
            <a:ext cx="3449134" cy="369332"/>
          </a:xfrm>
          <a:prstGeom prst="rect">
            <a:avLst/>
          </a:prstGeom>
          <a:solidFill>
            <a:schemeClr val="bg1"/>
          </a:solidFill>
          <a:ln w="15875">
            <a:solidFill>
              <a:schemeClr val="tx1"/>
            </a:solidFill>
          </a:ln>
        </p:spPr>
        <p:txBody>
          <a:bodyPr wrap="square" rtlCol="0">
            <a:spAutoFit/>
          </a:bodyPr>
          <a:lstStyle/>
          <a:p>
            <a:r>
              <a:rPr lang="ko-KR" altLang="en-US" dirty="0"/>
              <a:t>수정 및 추가</a:t>
            </a:r>
          </a:p>
        </p:txBody>
      </p:sp>
      <p:sp>
        <p:nvSpPr>
          <p:cNvPr id="10" name="직사각형 9">
            <a:extLst>
              <a:ext uri="{FF2B5EF4-FFF2-40B4-BE49-F238E27FC236}">
                <a16:creationId xmlns:a16="http://schemas.microsoft.com/office/drawing/2014/main" id="{BA219111-F109-424A-A77A-507F9BED6097}"/>
              </a:ext>
            </a:extLst>
          </p:cNvPr>
          <p:cNvSpPr/>
          <p:nvPr/>
        </p:nvSpPr>
        <p:spPr>
          <a:xfrm>
            <a:off x="1631503" y="3298604"/>
            <a:ext cx="2757407" cy="61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B0DC38BF-FAF7-4F37-8D6A-7261B6E0F1F9}"/>
              </a:ext>
            </a:extLst>
          </p:cNvPr>
          <p:cNvCxnSpPr>
            <a:cxnSpLocks/>
            <a:stCxn id="10" idx="3"/>
            <a:endCxn id="7" idx="2"/>
          </p:cNvCxnSpPr>
          <p:nvPr/>
        </p:nvCxnSpPr>
        <p:spPr>
          <a:xfrm>
            <a:off x="4388910" y="3604873"/>
            <a:ext cx="4693367" cy="1703775"/>
          </a:xfrm>
          <a:prstGeom prst="bentConnector4">
            <a:avLst>
              <a:gd name="adj1" fmla="val 25935"/>
              <a:gd name="adj2" fmla="val 11341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virtualboxì ëí ì´ë¯¸ì§ ê²ìê²°ê³¼">
            <a:extLst>
              <a:ext uri="{FF2B5EF4-FFF2-40B4-BE49-F238E27FC236}">
                <a16:creationId xmlns:a16="http://schemas.microsoft.com/office/drawing/2014/main" id="{DB59BADC-BD7F-47FA-8FE6-724B241DE2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os logoì ëí ì´ë¯¸ì§ ê²ìê²°ê³¼">
            <a:extLst>
              <a:ext uri="{FF2B5EF4-FFF2-40B4-BE49-F238E27FC236}">
                <a16:creationId xmlns:a16="http://schemas.microsoft.com/office/drawing/2014/main" id="{F38945A2-737D-4ADB-B480-C9CAA0079C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D94382-0839-4FDD-8C46-6F695BB078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15" name="TextBox 14">
            <a:extLst>
              <a:ext uri="{FF2B5EF4-FFF2-40B4-BE49-F238E27FC236}">
                <a16:creationId xmlns:a16="http://schemas.microsoft.com/office/drawing/2014/main" id="{A215E4A6-0CDD-4740-AF97-A24B03355124}"/>
              </a:ext>
            </a:extLst>
          </p:cNvPr>
          <p:cNvSpPr txBox="1"/>
          <p:nvPr/>
        </p:nvSpPr>
        <p:spPr>
          <a:xfrm>
            <a:off x="1631503" y="2033100"/>
            <a:ext cx="1535998"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vi /</a:t>
            </a:r>
            <a:r>
              <a:rPr lang="en-US" altLang="ko-KR" dirty="0" err="1"/>
              <a:t>etc</a:t>
            </a:r>
            <a:r>
              <a:rPr lang="en-US" altLang="ko-KR" dirty="0"/>
              <a:t>/hosts</a:t>
            </a:r>
            <a:endParaRPr lang="ko-KR" altLang="en-US" dirty="0"/>
          </a:p>
        </p:txBody>
      </p:sp>
    </p:spTree>
    <p:extLst>
      <p:ext uri="{BB962C8B-B14F-4D97-AF65-F5344CB8AC3E}">
        <p14:creationId xmlns:p14="http://schemas.microsoft.com/office/powerpoint/2010/main" val="369166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BC05849-A4F1-4562-BE5A-399879FC1DBA}"/>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1A10AB5-8F72-4666-AED1-9010EFAA058E}"/>
              </a:ext>
            </a:extLst>
          </p:cNvPr>
          <p:cNvSpPr>
            <a:spLocks noGrp="1"/>
          </p:cNvSpPr>
          <p:nvPr>
            <p:ph idx="1"/>
          </p:nvPr>
        </p:nvSpPr>
        <p:spPr>
          <a:xfrm>
            <a:off x="1981200" y="1600201"/>
            <a:ext cx="1954560" cy="460648"/>
          </a:xfrm>
          <a:ln>
            <a:noFill/>
          </a:ln>
        </p:spPr>
        <p:txBody>
          <a:bodyPr>
            <a:normAutofit fontScale="85000" lnSpcReduction="10000"/>
          </a:bodyPr>
          <a:lstStyle/>
          <a:p>
            <a:r>
              <a:rPr kumimoji="1" lang="en-US" altLang="ko-KR" dirty="0"/>
              <a:t>Host name</a:t>
            </a:r>
            <a:r>
              <a:rPr kumimoji="1" lang="ko-KR" altLang="en-US" dirty="0"/>
              <a:t> 설정</a:t>
            </a:r>
          </a:p>
        </p:txBody>
      </p:sp>
      <p:pic>
        <p:nvPicPr>
          <p:cNvPr id="14" name="Picture 4" descr="virtualboxì ëí ì´ë¯¸ì§ ê²ìê²°ê³¼">
            <a:extLst>
              <a:ext uri="{FF2B5EF4-FFF2-40B4-BE49-F238E27FC236}">
                <a16:creationId xmlns:a16="http://schemas.microsoft.com/office/drawing/2014/main" id="{0FA51CB1-4292-43CE-8E6F-D932FF9F8E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os logoì ëí ì´ë¯¸ì§ ê²ìê²°ê³¼">
            <a:extLst>
              <a:ext uri="{FF2B5EF4-FFF2-40B4-BE49-F238E27FC236}">
                <a16:creationId xmlns:a16="http://schemas.microsoft.com/office/drawing/2014/main" id="{B593F288-D621-4AF7-851C-3034FA60A9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E15A9B-7580-438A-8BCB-78B10BFAC0C1}"/>
              </a:ext>
            </a:extLst>
          </p:cNvPr>
          <p:cNvSpPr txBox="1"/>
          <p:nvPr/>
        </p:nvSpPr>
        <p:spPr>
          <a:xfrm>
            <a:off x="2262839" y="2234002"/>
            <a:ext cx="9756453" cy="5232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sz="2800" dirty="0"/>
              <a:t>[</a:t>
            </a:r>
            <a:r>
              <a:rPr lang="en-US" altLang="ko-KR" sz="2800" dirty="0" err="1"/>
              <a:t>root@localhost</a:t>
            </a:r>
            <a:r>
              <a:rPr lang="en-US" altLang="ko-KR" sz="2800" dirty="0"/>
              <a:t> ~]# </a:t>
            </a:r>
            <a:r>
              <a:rPr lang="en-US" altLang="ko-KR" sz="2800" dirty="0" err="1"/>
              <a:t>hostnamectl</a:t>
            </a:r>
            <a:r>
              <a:rPr lang="en-US" altLang="ko-KR" sz="2800" dirty="0"/>
              <a:t> set-hostname </a:t>
            </a:r>
            <a:r>
              <a:rPr lang="en-US" altLang="ko-KR" sz="2800" dirty="0" err="1"/>
              <a:t>master.kopo</a:t>
            </a:r>
            <a:endParaRPr lang="ko-KR" altLang="en-US" sz="2800" dirty="0"/>
          </a:p>
        </p:txBody>
      </p:sp>
      <p:sp>
        <p:nvSpPr>
          <p:cNvPr id="17" name="TextBox 16">
            <a:extLst>
              <a:ext uri="{FF2B5EF4-FFF2-40B4-BE49-F238E27FC236}">
                <a16:creationId xmlns:a16="http://schemas.microsoft.com/office/drawing/2014/main" id="{0202A6F2-0015-4A30-AD37-0FA71207802F}"/>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3850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A50490C-3AA2-4925-AA9C-F5E32BE8306F}"/>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56C3741-F9B9-4BFD-8A02-2AAABB7FAECC}"/>
              </a:ext>
            </a:extLst>
          </p:cNvPr>
          <p:cNvSpPr>
            <a:spLocks noGrp="1"/>
          </p:cNvSpPr>
          <p:nvPr>
            <p:ph idx="1"/>
          </p:nvPr>
        </p:nvSpPr>
        <p:spPr>
          <a:xfrm>
            <a:off x="356287" y="932636"/>
            <a:ext cx="10972800" cy="460648"/>
          </a:xfrm>
        </p:spPr>
        <p:txBody>
          <a:bodyPr/>
          <a:lstStyle/>
          <a:p>
            <a:r>
              <a:rPr kumimoji="1" lang="ko-KR" altLang="en-US" dirty="0"/>
              <a:t>방화벽 해제</a:t>
            </a:r>
          </a:p>
        </p:txBody>
      </p:sp>
      <p:sp>
        <p:nvSpPr>
          <p:cNvPr id="6" name="TextBox 5">
            <a:extLst>
              <a:ext uri="{FF2B5EF4-FFF2-40B4-BE49-F238E27FC236}">
                <a16:creationId xmlns:a16="http://schemas.microsoft.com/office/drawing/2014/main" id="{FD081FD2-39D4-43CF-9532-401CB929AC63}"/>
              </a:ext>
            </a:extLst>
          </p:cNvPr>
          <p:cNvSpPr txBox="1"/>
          <p:nvPr/>
        </p:nvSpPr>
        <p:spPr>
          <a:xfrm>
            <a:off x="591047" y="5150362"/>
            <a:ext cx="3067558" cy="769441"/>
          </a:xfrm>
          <a:prstGeom prst="rect">
            <a:avLst/>
          </a:prstGeom>
          <a:solidFill>
            <a:schemeClr val="bg1"/>
          </a:solidFill>
          <a:ln w="15875">
            <a:solidFill>
              <a:schemeClr val="tx1"/>
            </a:solidFill>
          </a:ln>
        </p:spPr>
        <p:txBody>
          <a:bodyPr wrap="square" rtlCol="0">
            <a:spAutoFit/>
          </a:bodyPr>
          <a:lstStyle/>
          <a:p>
            <a:r>
              <a:rPr kumimoji="1" lang="en-US" altLang="ko-KR" sz="1100" dirty="0"/>
              <a:t>- </a:t>
            </a:r>
            <a:r>
              <a:rPr kumimoji="1" lang="ko-KR" altLang="en-US" sz="1100" dirty="0"/>
              <a:t>방화벽 끄기</a:t>
            </a:r>
            <a:endParaRPr kumimoji="1" lang="en-US" altLang="ko-KR" sz="1100" dirty="0"/>
          </a:p>
          <a:p>
            <a:r>
              <a:rPr lang="en-US" altLang="ko-KR" sz="1100" dirty="0" err="1"/>
              <a:t>systemctl</a:t>
            </a:r>
            <a:r>
              <a:rPr lang="en-US" altLang="ko-KR" sz="1100" dirty="0"/>
              <a:t> stop </a:t>
            </a:r>
            <a:r>
              <a:rPr lang="en-US" altLang="ko-KR" sz="1100" dirty="0" err="1"/>
              <a:t>firewalld</a:t>
            </a:r>
            <a:endParaRPr kumimoji="1" lang="en-US" altLang="ko-KR" sz="1100" dirty="0"/>
          </a:p>
          <a:p>
            <a:r>
              <a:rPr kumimoji="1" lang="en-US" altLang="ko-KR" sz="1100" dirty="0"/>
              <a:t>- </a:t>
            </a:r>
            <a:r>
              <a:rPr kumimoji="1" lang="ko-KR" altLang="en-US" sz="1100" dirty="0"/>
              <a:t>프로그램 자동 시작 해제</a:t>
            </a:r>
            <a:endParaRPr kumimoji="1" lang="en-US" altLang="ko-KR" sz="1100" dirty="0"/>
          </a:p>
          <a:p>
            <a:r>
              <a:rPr lang="en-US" altLang="ko-KR" sz="1100" dirty="0" err="1"/>
              <a:t>systemctl</a:t>
            </a:r>
            <a:r>
              <a:rPr lang="en-US" altLang="ko-KR" sz="1100" dirty="0"/>
              <a:t> disable </a:t>
            </a:r>
            <a:r>
              <a:rPr lang="en-US" altLang="ko-KR" sz="1100" dirty="0" err="1"/>
              <a:t>firewalld</a:t>
            </a:r>
            <a:endParaRPr lang="en-US" altLang="ko-KR" sz="1100" dirty="0"/>
          </a:p>
        </p:txBody>
      </p:sp>
      <p:sp>
        <p:nvSpPr>
          <p:cNvPr id="10" name="TextBox 9">
            <a:extLst>
              <a:ext uri="{FF2B5EF4-FFF2-40B4-BE49-F238E27FC236}">
                <a16:creationId xmlns:a16="http://schemas.microsoft.com/office/drawing/2014/main" id="{52A8BAB4-724D-49DD-9A99-F9090A8EFE15}"/>
              </a:ext>
            </a:extLst>
          </p:cNvPr>
          <p:cNvSpPr txBox="1"/>
          <p:nvPr/>
        </p:nvSpPr>
        <p:spPr>
          <a:xfrm>
            <a:off x="338581" y="1403055"/>
            <a:ext cx="8900130" cy="553998"/>
          </a:xfrm>
          <a:prstGeom prst="rect">
            <a:avLst/>
          </a:prstGeom>
          <a:noFill/>
        </p:spPr>
        <p:txBody>
          <a:bodyPr wrap="square" rtlCol="0">
            <a:spAutoFit/>
          </a:bodyPr>
          <a:lstStyle/>
          <a:p>
            <a:r>
              <a:rPr lang="en-US" altLang="ko-KR" sz="1200" dirty="0"/>
              <a:t>- CentOS</a:t>
            </a:r>
            <a:r>
              <a:rPr lang="ko-KR" altLang="en-US" sz="1200" dirty="0"/>
              <a:t>의 경우 </a:t>
            </a:r>
            <a:r>
              <a:rPr lang="en-US" altLang="ko-KR" sz="1200" dirty="0"/>
              <a:t>OS</a:t>
            </a:r>
            <a:r>
              <a:rPr lang="ko-KR" altLang="en-US" sz="1200" dirty="0"/>
              <a:t>를 처음 설치했을 때 기본 포트를 제외한 모든 포트를 </a:t>
            </a:r>
            <a:br>
              <a:rPr lang="en-US" altLang="ko-KR" sz="1200" dirty="0"/>
            </a:br>
            <a:r>
              <a:rPr lang="en-US" altLang="ko-KR" sz="1200" dirty="0"/>
              <a:t>  </a:t>
            </a:r>
            <a:r>
              <a:rPr lang="ko-KR" altLang="en-US" sz="1200" dirty="0"/>
              <a:t>방화벽에서 막고 있어 사용할 포트를 개방해 주어야함</a:t>
            </a:r>
            <a:r>
              <a:rPr lang="en-US" altLang="ko-KR" dirty="0"/>
              <a:t>.</a:t>
            </a:r>
            <a:endParaRPr lang="ko-KR" altLang="en-US" dirty="0"/>
          </a:p>
        </p:txBody>
      </p:sp>
      <p:sp>
        <p:nvSpPr>
          <p:cNvPr id="12" name="TextBox 11">
            <a:extLst>
              <a:ext uri="{FF2B5EF4-FFF2-40B4-BE49-F238E27FC236}">
                <a16:creationId xmlns:a16="http://schemas.microsoft.com/office/drawing/2014/main" id="{6443CE90-75EC-425A-A3F5-8B63612088AF}"/>
              </a:ext>
            </a:extLst>
          </p:cNvPr>
          <p:cNvSpPr txBox="1"/>
          <p:nvPr/>
        </p:nvSpPr>
        <p:spPr>
          <a:xfrm>
            <a:off x="591047" y="1976718"/>
            <a:ext cx="4437944" cy="769441"/>
          </a:xfrm>
          <a:prstGeom prst="rect">
            <a:avLst/>
          </a:prstGeom>
          <a:solidFill>
            <a:schemeClr val="bg1"/>
          </a:solidFill>
          <a:ln w="15875">
            <a:solidFill>
              <a:schemeClr val="tx1"/>
            </a:solidFill>
          </a:ln>
        </p:spPr>
        <p:txBody>
          <a:bodyPr wrap="square" rtlCol="0">
            <a:spAutoFit/>
          </a:bodyPr>
          <a:lstStyle/>
          <a:p>
            <a:r>
              <a:rPr kumimoji="1" lang="en-US" altLang="ko-KR" sz="1100" dirty="0">
                <a:latin typeface="+mj-lt"/>
              </a:rPr>
              <a:t>- </a:t>
            </a:r>
            <a:r>
              <a:rPr kumimoji="1" lang="ko-KR" altLang="en-US" sz="1100" dirty="0">
                <a:latin typeface="+mj-lt"/>
              </a:rPr>
              <a:t>포트 추가</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--permanent --zone=public --add-port=</a:t>
            </a:r>
            <a:r>
              <a:rPr lang="ko-KR" altLang="en-US" sz="1100" dirty="0">
                <a:latin typeface="+mj-lt"/>
              </a:rPr>
              <a:t>포트번호</a:t>
            </a:r>
            <a:r>
              <a:rPr lang="en-US" altLang="ko-KR" sz="1100" dirty="0">
                <a:latin typeface="+mj-lt"/>
              </a:rPr>
              <a:t>/</a:t>
            </a:r>
            <a:r>
              <a:rPr lang="en-US" altLang="ko-KR" sz="1100" dirty="0" err="1">
                <a:latin typeface="+mj-lt"/>
              </a:rPr>
              <a:t>tcp</a:t>
            </a:r>
            <a:endParaRPr lang="en-US" altLang="ko-KR" sz="1100" dirty="0">
              <a:latin typeface="+mj-lt"/>
            </a:endParaRPr>
          </a:p>
          <a:p>
            <a:r>
              <a:rPr kumimoji="1" lang="en-US" altLang="ko-KR" sz="1100" dirty="0">
                <a:latin typeface="+mj-lt"/>
              </a:rPr>
              <a:t>- </a:t>
            </a:r>
            <a:r>
              <a:rPr kumimoji="1" lang="ko-KR" altLang="en-US" sz="1100" dirty="0">
                <a:latin typeface="+mj-lt"/>
              </a:rPr>
              <a:t>방화벽 </a:t>
            </a:r>
            <a:r>
              <a:rPr kumimoji="1" lang="ko-KR" altLang="en-US" sz="1100" dirty="0" err="1">
                <a:latin typeface="+mj-lt"/>
              </a:rPr>
              <a:t>재시작</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--reload</a:t>
            </a:r>
            <a:endParaRPr lang="ko-KR" altLang="en-US" sz="1100" dirty="0">
              <a:latin typeface="+mj-lt"/>
            </a:endParaRPr>
          </a:p>
        </p:txBody>
      </p:sp>
      <p:sp>
        <p:nvSpPr>
          <p:cNvPr id="14" name="TextBox 13">
            <a:extLst>
              <a:ext uri="{FF2B5EF4-FFF2-40B4-BE49-F238E27FC236}">
                <a16:creationId xmlns:a16="http://schemas.microsoft.com/office/drawing/2014/main" id="{2E43AA41-1A9F-4F3B-BE53-7E2474F77A55}"/>
              </a:ext>
            </a:extLst>
          </p:cNvPr>
          <p:cNvSpPr txBox="1"/>
          <p:nvPr/>
        </p:nvSpPr>
        <p:spPr>
          <a:xfrm>
            <a:off x="638882" y="4780066"/>
            <a:ext cx="2777381" cy="276999"/>
          </a:xfrm>
          <a:prstGeom prst="rect">
            <a:avLst/>
          </a:prstGeom>
          <a:noFill/>
        </p:spPr>
        <p:txBody>
          <a:bodyPr wrap="square" rtlCol="0">
            <a:spAutoFit/>
          </a:bodyPr>
          <a:lstStyle/>
          <a:p>
            <a:r>
              <a:rPr lang="en-US" altLang="ko-KR" sz="1200" dirty="0"/>
              <a:t>- </a:t>
            </a:r>
            <a:r>
              <a:rPr lang="ko-KR" altLang="en-US" sz="1200" dirty="0"/>
              <a:t>완전히 방화벽을 해체하고 싶은 경우</a:t>
            </a:r>
            <a:endParaRPr lang="ko-KR" altLang="en-US" dirty="0"/>
          </a:p>
        </p:txBody>
      </p:sp>
      <p:sp>
        <p:nvSpPr>
          <p:cNvPr id="15" name="TextBox 14">
            <a:extLst>
              <a:ext uri="{FF2B5EF4-FFF2-40B4-BE49-F238E27FC236}">
                <a16:creationId xmlns:a16="http://schemas.microsoft.com/office/drawing/2014/main" id="{7E7EC7C9-4320-4281-8A09-50D00925AF4D}"/>
              </a:ext>
            </a:extLst>
          </p:cNvPr>
          <p:cNvSpPr txBox="1"/>
          <p:nvPr/>
        </p:nvSpPr>
        <p:spPr>
          <a:xfrm>
            <a:off x="591047" y="3171429"/>
            <a:ext cx="4437944" cy="1107996"/>
          </a:xfrm>
          <a:prstGeom prst="rect">
            <a:avLst/>
          </a:prstGeom>
          <a:solidFill>
            <a:schemeClr val="bg1"/>
          </a:solidFill>
          <a:ln w="15875">
            <a:solidFill>
              <a:schemeClr val="tx1"/>
            </a:solidFill>
          </a:ln>
        </p:spPr>
        <p:txBody>
          <a:bodyPr wrap="square" rtlCol="0">
            <a:spAutoFit/>
          </a:bodyPr>
          <a:lstStyle/>
          <a:p>
            <a:pPr marL="171450" lvl="0" indent="-171450" eaLnBrk="0" fontAlgn="base" latinLnBrk="0" hangingPunct="0">
              <a:spcBef>
                <a:spcPct val="0"/>
              </a:spcBef>
              <a:spcAft>
                <a:spcPct val="0"/>
              </a:spcAft>
              <a:buFontTx/>
              <a:buChar char="-"/>
            </a:pPr>
            <a:r>
              <a:rPr lang="ko-KR" altLang="en-US" sz="1100" dirty="0"/>
              <a:t>사용 가능한 모든 서비스</a:t>
            </a:r>
            <a:r>
              <a:rPr lang="en-US" altLang="ko-KR" sz="1100" dirty="0"/>
              <a:t>/</a:t>
            </a:r>
            <a:r>
              <a:rPr lang="ko-KR" altLang="en-US" sz="1100" dirty="0"/>
              <a:t>포트 목록을 조회</a:t>
            </a:r>
            <a:endParaRPr lang="en-US" altLang="ko-KR" sz="1100" dirty="0"/>
          </a:p>
          <a:p>
            <a:pPr eaLnBrk="0" fontAlgn="base" latinLnBrk="0" hangingPunct="0">
              <a:spcBef>
                <a:spcPct val="0"/>
              </a:spcBef>
              <a:spcAft>
                <a:spcPct val="0"/>
              </a:spcAft>
            </a:pPr>
            <a:r>
              <a:rPr lang="ko-KR" altLang="ko-KR" sz="1100" dirty="0" err="1">
                <a:solidFill>
                  <a:srgbClr val="333333"/>
                </a:solidFill>
                <a:ea typeface="Menlo"/>
              </a:rPr>
              <a:t>firewall-cmd</a:t>
            </a:r>
            <a:r>
              <a:rPr lang="ko-KR" altLang="ko-KR" sz="1100" dirty="0">
                <a:solidFill>
                  <a:srgbClr val="333333"/>
                </a:solidFill>
                <a:ea typeface="Menlo"/>
              </a:rPr>
              <a:t> --</a:t>
            </a:r>
            <a:r>
              <a:rPr lang="ko-KR" altLang="ko-KR" sz="1100" dirty="0" err="1">
                <a:solidFill>
                  <a:srgbClr val="333333"/>
                </a:solidFill>
                <a:ea typeface="Menlo"/>
              </a:rPr>
              <a:t>list-all</a:t>
            </a:r>
            <a:r>
              <a:rPr lang="ko-KR" altLang="ko-KR" sz="1100" dirty="0"/>
              <a:t> </a:t>
            </a:r>
            <a:endParaRPr lang="en-US" altLang="ko-KR" sz="1100" dirty="0">
              <a:solidFill>
                <a:srgbClr val="000000"/>
              </a:solidFill>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허용한 포트 목록</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ko-KR" altLang="ko-KR" sz="1100" dirty="0" err="1">
                <a:latin typeface="+mj-lt"/>
              </a:rPr>
              <a:t>list-ports</a:t>
            </a:r>
            <a:endParaRPr lang="ko-KR" altLang="ko-KR" sz="1100" dirty="0">
              <a:latin typeface="+mj-lt"/>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방화벽 상태 확인</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en-US" altLang="ko-KR" sz="1100" dirty="0">
                <a:latin typeface="+mj-lt"/>
              </a:rPr>
              <a:t>–-</a:t>
            </a:r>
            <a:r>
              <a:rPr lang="ko-KR" altLang="ko-KR" sz="1100" dirty="0" err="1">
                <a:latin typeface="+mj-lt"/>
              </a:rPr>
              <a:t>state</a:t>
            </a:r>
            <a:endParaRPr lang="en-US" altLang="ko-KR" sz="1100" dirty="0">
              <a:latin typeface="+mj-lt"/>
            </a:endParaRPr>
          </a:p>
        </p:txBody>
      </p:sp>
      <p:pic>
        <p:nvPicPr>
          <p:cNvPr id="16" name="Picture 4" descr="virtualboxì ëí ì´ë¯¸ì§ ê²ìê²°ê³¼">
            <a:extLst>
              <a:ext uri="{FF2B5EF4-FFF2-40B4-BE49-F238E27FC236}">
                <a16:creationId xmlns:a16="http://schemas.microsoft.com/office/drawing/2014/main" id="{1BAABAAE-5477-4366-AF37-84667371D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entos logoì ëí ì´ë¯¸ì§ ê²ìê²°ê³¼">
            <a:extLst>
              <a:ext uri="{FF2B5EF4-FFF2-40B4-BE49-F238E27FC236}">
                <a16:creationId xmlns:a16="http://schemas.microsoft.com/office/drawing/2014/main" id="{2D034A4B-744A-49DA-A967-E7C8E0CC2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52BBACF-85BA-444F-AA56-24E904D89257}"/>
              </a:ext>
            </a:extLst>
          </p:cNvPr>
          <p:cNvSpPr txBox="1"/>
          <p:nvPr/>
        </p:nvSpPr>
        <p:spPr>
          <a:xfrm>
            <a:off x="5699627" y="1097390"/>
            <a:ext cx="4447051" cy="4154984"/>
          </a:xfrm>
          <a:prstGeom prst="rect">
            <a:avLst/>
          </a:prstGeom>
          <a:solidFill>
            <a:schemeClr val="bg1"/>
          </a:solidFill>
          <a:ln w="22225">
            <a:solidFill>
              <a:schemeClr val="tx1"/>
            </a:solidFill>
          </a:ln>
        </p:spPr>
        <p:txBody>
          <a:bodyPr wrap="none" rtlCol="0">
            <a:spAutoFit/>
          </a:bodyPr>
          <a:lstStyle/>
          <a:p>
            <a:r>
              <a:rPr lang="en-US" altLang="ko-KR" sz="1200" dirty="0"/>
              <a:t># </a:t>
            </a:r>
            <a:r>
              <a:rPr lang="ko-KR" altLang="en-US" sz="1200" dirty="0" err="1"/>
              <a:t>주키퍼</a:t>
            </a:r>
            <a:r>
              <a:rPr lang="ko-KR" altLang="en-US" sz="1200" dirty="0"/>
              <a:t> 클라이언트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--add-port=2181/</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br>
              <a:rPr lang="en-US" altLang="ko-KR" sz="1200" dirty="0"/>
            </a:br>
            <a:br>
              <a:rPr lang="en-US" altLang="ko-KR" sz="1200" dirty="0"/>
            </a:br>
            <a:endParaRPr lang="en-US" altLang="ko-KR" sz="1200" dirty="0"/>
          </a:p>
          <a:p>
            <a:br>
              <a:rPr lang="en-US" altLang="ko-KR" sz="1200" dirty="0"/>
            </a:br>
            <a:endParaRPr lang="en-US" altLang="ko-KR" sz="1200" dirty="0"/>
          </a:p>
          <a:p>
            <a:r>
              <a:rPr lang="en-US" altLang="ko-KR" sz="1200" dirty="0"/>
              <a:t>#</a:t>
            </a:r>
            <a:r>
              <a:rPr lang="ko-KR" altLang="en-US" sz="1200" dirty="0" err="1"/>
              <a:t>주키퍼</a:t>
            </a:r>
            <a:r>
              <a:rPr lang="ko-KR" altLang="en-US" sz="1200" dirty="0"/>
              <a:t> 앙상블 포트</a:t>
            </a:r>
            <a:br>
              <a:rPr lang="ko-KR" altLang="en-US" sz="1200" dirty="0"/>
            </a:br>
            <a:endParaRPr lang="ko-KR" altLang="en-US" sz="1200" dirty="0"/>
          </a:p>
          <a:p>
            <a:r>
              <a:rPr lang="ko-KR" altLang="en-US" sz="1200" dirty="0"/>
              <a:t> </a:t>
            </a:r>
            <a:r>
              <a:rPr lang="en-US" altLang="ko-KR" sz="1200" dirty="0"/>
              <a:t>firewall-</a:t>
            </a:r>
            <a:r>
              <a:rPr lang="en-US" altLang="ko-KR" sz="1200" dirty="0" err="1"/>
              <a:t>cmd</a:t>
            </a:r>
            <a:r>
              <a:rPr lang="en-US" altLang="ko-KR" sz="1200" dirty="0"/>
              <a:t> --permanent --zone=public --add-port=2888/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--permanent --zone=public --add-port=3888/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br>
              <a:rPr lang="en-US" altLang="ko-KR" sz="1200" dirty="0"/>
            </a:br>
            <a:endParaRPr lang="en-US" altLang="ko-KR" sz="1200" dirty="0"/>
          </a:p>
          <a:p>
            <a:endParaRPr lang="en-US" altLang="ko-KR" sz="1200" dirty="0"/>
          </a:p>
          <a:p>
            <a:r>
              <a:rPr lang="en-US" altLang="ko-KR" sz="1200" dirty="0"/>
              <a:t>#</a:t>
            </a:r>
            <a:r>
              <a:rPr lang="ko-KR" altLang="en-US" sz="1200" dirty="0"/>
              <a:t>카프카 접속 포트</a:t>
            </a:r>
            <a:br>
              <a:rPr lang="ko-KR" altLang="en-US" sz="1200" dirty="0"/>
            </a:br>
            <a:r>
              <a:rPr lang="ko-KR" altLang="en-US" sz="1200" dirty="0"/>
              <a:t> </a:t>
            </a:r>
            <a:r>
              <a:rPr lang="en-US" altLang="ko-KR" sz="1200" dirty="0"/>
              <a:t>firewall-</a:t>
            </a:r>
            <a:r>
              <a:rPr lang="en-US" altLang="ko-KR" sz="1200" dirty="0" err="1"/>
              <a:t>cmd</a:t>
            </a:r>
            <a:r>
              <a:rPr lang="en-US" altLang="ko-KR" sz="1200" dirty="0"/>
              <a:t> --permanent --zone=public --add-port=9092/</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p>
          <a:p>
            <a:endParaRPr lang="ko-KR" altLang="en-US" sz="1200" dirty="0"/>
          </a:p>
        </p:txBody>
      </p:sp>
      <p:sp>
        <p:nvSpPr>
          <p:cNvPr id="19" name="TextBox 18">
            <a:extLst>
              <a:ext uri="{FF2B5EF4-FFF2-40B4-BE49-F238E27FC236}">
                <a16:creationId xmlns:a16="http://schemas.microsoft.com/office/drawing/2014/main" id="{F1E8A7F9-83E4-4E4E-B64C-31426E0B2B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DCB31575-A011-478A-AFF8-A879D6C497A0}"/>
              </a:ext>
            </a:extLst>
          </p:cNvPr>
          <p:cNvSpPr txBox="1"/>
          <p:nvPr/>
        </p:nvSpPr>
        <p:spPr>
          <a:xfrm>
            <a:off x="5699627" y="5434779"/>
            <a:ext cx="4447051" cy="1015663"/>
          </a:xfrm>
          <a:prstGeom prst="rect">
            <a:avLst/>
          </a:prstGeom>
          <a:solidFill>
            <a:schemeClr val="bg1"/>
          </a:solidFill>
          <a:ln>
            <a:solidFill>
              <a:schemeClr val="tx1"/>
            </a:solidFill>
          </a:ln>
        </p:spPr>
        <p:txBody>
          <a:bodyPr wrap="square" rtlCol="0">
            <a:spAutoFit/>
          </a:bodyPr>
          <a:lstStyle/>
          <a:p>
            <a:r>
              <a:rPr lang="en-US" altLang="ko-KR" sz="1200" dirty="0"/>
              <a:t># </a:t>
            </a:r>
            <a:r>
              <a:rPr lang="ko-KR" altLang="en-US" sz="1200" dirty="0"/>
              <a:t>외부 터미널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--add-port=22/</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endParaRPr lang="ko-KR" altLang="en-US" sz="1200" dirty="0"/>
          </a:p>
        </p:txBody>
      </p:sp>
      <p:sp>
        <p:nvSpPr>
          <p:cNvPr id="3" name="직사각형 2">
            <a:extLst>
              <a:ext uri="{FF2B5EF4-FFF2-40B4-BE49-F238E27FC236}">
                <a16:creationId xmlns:a16="http://schemas.microsoft.com/office/drawing/2014/main" id="{ED58887D-0CFF-49CD-ABF6-A28B3745B0BD}"/>
              </a:ext>
            </a:extLst>
          </p:cNvPr>
          <p:cNvSpPr/>
          <p:nvPr/>
        </p:nvSpPr>
        <p:spPr>
          <a:xfrm>
            <a:off x="5514975" y="932636"/>
            <a:ext cx="5010150" cy="5688713"/>
          </a:xfrm>
          <a:prstGeom prst="rect">
            <a:avLst/>
          </a:prstGeom>
          <a:no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443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2AC42B-66DD-496A-8E7F-9F21B52C1695}"/>
              </a:ext>
            </a:extLst>
          </p:cNvPr>
          <p:cNvSpPr>
            <a:spLocks noGrp="1"/>
          </p:cNvSpPr>
          <p:nvPr>
            <p:ph type="title"/>
          </p:nvPr>
        </p:nvSpPr>
        <p:spPr/>
        <p:txBody>
          <a:bodyPr/>
          <a:lstStyle/>
          <a:p>
            <a:r>
              <a:rPr lang="en-US" altLang="ko-KR" dirty="0"/>
              <a:t>java </a:t>
            </a:r>
            <a:r>
              <a:rPr lang="ko-KR" altLang="en-US" dirty="0"/>
              <a:t>버전 확인 및 제거</a:t>
            </a:r>
          </a:p>
        </p:txBody>
      </p:sp>
      <p:sp>
        <p:nvSpPr>
          <p:cNvPr id="5" name="TextBox 4">
            <a:extLst>
              <a:ext uri="{FF2B5EF4-FFF2-40B4-BE49-F238E27FC236}">
                <a16:creationId xmlns:a16="http://schemas.microsoft.com/office/drawing/2014/main" id="{5ECD74D8-5D67-4780-B513-62C6AC414E70}"/>
              </a:ext>
            </a:extLst>
          </p:cNvPr>
          <p:cNvSpPr txBox="1"/>
          <p:nvPr/>
        </p:nvSpPr>
        <p:spPr>
          <a:xfrm>
            <a:off x="809625" y="1977626"/>
            <a:ext cx="5556329" cy="294997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java</a:t>
            </a:r>
            <a:r>
              <a:rPr lang="ko-KR" altLang="en-US" dirty="0"/>
              <a:t> </a:t>
            </a:r>
            <a:r>
              <a:rPr lang="en-US" altLang="ko-KR" dirty="0"/>
              <a:t>-version</a:t>
            </a:r>
            <a:endParaRPr lang="nb-NO" altLang="ko-KR" dirty="0"/>
          </a:p>
          <a:p>
            <a:pPr>
              <a:lnSpc>
                <a:spcPct val="150000"/>
              </a:lnSpc>
            </a:pPr>
            <a:r>
              <a:rPr lang="nb-NO" altLang="ko-KR" dirty="0"/>
              <a:t>yum list installed | grep java</a:t>
            </a:r>
          </a:p>
          <a:p>
            <a:pPr>
              <a:lnSpc>
                <a:spcPct val="150000"/>
              </a:lnSpc>
            </a:pPr>
            <a:r>
              <a:rPr lang="pt-BR" altLang="ko-KR" dirty="0"/>
              <a:t>yum remove -y java-1.8.0-openjdk.x86_64</a:t>
            </a:r>
          </a:p>
          <a:p>
            <a:pPr>
              <a:lnSpc>
                <a:spcPct val="150000"/>
              </a:lnSpc>
            </a:pPr>
            <a:r>
              <a:rPr lang="en-US" altLang="ko-KR" dirty="0"/>
              <a:t>yum remove -y java-1.8.0-openjdk-headless.x86_64</a:t>
            </a:r>
          </a:p>
          <a:p>
            <a:pPr>
              <a:lnSpc>
                <a:spcPct val="150000"/>
              </a:lnSpc>
            </a:pPr>
            <a:r>
              <a:rPr lang="pt-BR" altLang="ko-KR" dirty="0"/>
              <a:t>yum remove -y java-1.7.0-openjdk.x86_64</a:t>
            </a:r>
          </a:p>
          <a:p>
            <a:pPr>
              <a:lnSpc>
                <a:spcPct val="150000"/>
              </a:lnSpc>
            </a:pPr>
            <a:r>
              <a:rPr lang="en-US" altLang="ko-KR" dirty="0"/>
              <a:t>yum remove -y java-1.7.0-openjdk-headless.x86_64</a:t>
            </a:r>
          </a:p>
          <a:p>
            <a:pPr>
              <a:lnSpc>
                <a:spcPct val="150000"/>
              </a:lnSpc>
            </a:pPr>
            <a:endParaRPr lang="ko-KR" altLang="en-US" dirty="0"/>
          </a:p>
        </p:txBody>
      </p:sp>
    </p:spTree>
    <p:extLst>
      <p:ext uri="{BB962C8B-B14F-4D97-AF65-F5344CB8AC3E}">
        <p14:creationId xmlns:p14="http://schemas.microsoft.com/office/powerpoint/2010/main" val="750459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C9E7A3D-9CCC-4C50-8548-2B8947273338}"/>
              </a:ext>
            </a:extLst>
          </p:cNvPr>
          <p:cNvSpPr>
            <a:spLocks noGrp="1"/>
          </p:cNvSpPr>
          <p:nvPr>
            <p:ph type="title"/>
          </p:nvPr>
        </p:nvSpPr>
        <p:spPr>
          <a:xfrm>
            <a:off x="677334" y="609600"/>
            <a:ext cx="8596668" cy="1320800"/>
          </a:xfrm>
        </p:spPr>
        <p:txBody>
          <a:bodyPr/>
          <a:lstStyle/>
          <a:p>
            <a:r>
              <a:rPr lang="en-US" altLang="ko-KR" dirty="0"/>
              <a:t>Ftp client </a:t>
            </a:r>
            <a:r>
              <a:rPr lang="ko-KR" altLang="en-US" dirty="0"/>
              <a:t>설치</a:t>
            </a:r>
          </a:p>
        </p:txBody>
      </p:sp>
      <p:pic>
        <p:nvPicPr>
          <p:cNvPr id="5" name="그림 4">
            <a:extLst>
              <a:ext uri="{FF2B5EF4-FFF2-40B4-BE49-F238E27FC236}">
                <a16:creationId xmlns:a16="http://schemas.microsoft.com/office/drawing/2014/main" id="{21CD1DD3-0B23-47CD-9A03-5F342BC72B80}"/>
              </a:ext>
            </a:extLst>
          </p:cNvPr>
          <p:cNvPicPr>
            <a:picLocks noChangeAspect="1"/>
          </p:cNvPicPr>
          <p:nvPr/>
        </p:nvPicPr>
        <p:blipFill>
          <a:blip r:embed="rId2"/>
          <a:stretch>
            <a:fillRect/>
          </a:stretch>
        </p:blipFill>
        <p:spPr>
          <a:xfrm>
            <a:off x="4086225" y="423554"/>
            <a:ext cx="787713" cy="846446"/>
          </a:xfrm>
          <a:prstGeom prst="rect">
            <a:avLst/>
          </a:prstGeom>
        </p:spPr>
      </p:pic>
      <p:pic>
        <p:nvPicPr>
          <p:cNvPr id="6" name="그림 5">
            <a:extLst>
              <a:ext uri="{FF2B5EF4-FFF2-40B4-BE49-F238E27FC236}">
                <a16:creationId xmlns:a16="http://schemas.microsoft.com/office/drawing/2014/main" id="{728BD3A7-57EA-477D-8E43-D46DD6DF0388}"/>
              </a:ext>
            </a:extLst>
          </p:cNvPr>
          <p:cNvPicPr>
            <a:picLocks noChangeAspect="1"/>
          </p:cNvPicPr>
          <p:nvPr/>
        </p:nvPicPr>
        <p:blipFill>
          <a:blip r:embed="rId3"/>
          <a:stretch>
            <a:fillRect/>
          </a:stretch>
        </p:blipFill>
        <p:spPr>
          <a:xfrm>
            <a:off x="714073" y="1585928"/>
            <a:ext cx="4407850" cy="227010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A5CF0402-6707-4F56-8987-21FE3D539A16}"/>
              </a:ext>
            </a:extLst>
          </p:cNvPr>
          <p:cNvPicPr>
            <a:picLocks noChangeAspect="1"/>
          </p:cNvPicPr>
          <p:nvPr/>
        </p:nvPicPr>
        <p:blipFill>
          <a:blip r:embed="rId4"/>
          <a:stretch>
            <a:fillRect/>
          </a:stretch>
        </p:blipFill>
        <p:spPr>
          <a:xfrm>
            <a:off x="677334" y="3739357"/>
            <a:ext cx="3864945" cy="237648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5F7D56EA-7459-4441-BE71-C7D06A693AF0}"/>
              </a:ext>
            </a:extLst>
          </p:cNvPr>
          <p:cNvPicPr>
            <a:picLocks noChangeAspect="1"/>
          </p:cNvPicPr>
          <p:nvPr/>
        </p:nvPicPr>
        <p:blipFill>
          <a:blip r:embed="rId5"/>
          <a:stretch>
            <a:fillRect/>
          </a:stretch>
        </p:blipFill>
        <p:spPr>
          <a:xfrm>
            <a:off x="5401823" y="3856037"/>
            <a:ext cx="22479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20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1B7C8DD-61B1-49F1-92B2-D9216D60CC41}"/>
              </a:ext>
            </a:extLst>
          </p:cNvPr>
          <p:cNvSpPr>
            <a:spLocks noGrp="1"/>
          </p:cNvSpPr>
          <p:nvPr>
            <p:ph type="title"/>
          </p:nvPr>
        </p:nvSpPr>
        <p:spPr>
          <a:xfrm>
            <a:off x="677334" y="129116"/>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6" name="그림 5">
            <a:extLst>
              <a:ext uri="{FF2B5EF4-FFF2-40B4-BE49-F238E27FC236}">
                <a16:creationId xmlns:a16="http://schemas.microsoft.com/office/drawing/2014/main" id="{B9C62E80-2F9B-4F63-9271-3ED7E45C417A}"/>
              </a:ext>
            </a:extLst>
          </p:cNvPr>
          <p:cNvPicPr>
            <a:picLocks noChangeAspect="1"/>
          </p:cNvPicPr>
          <p:nvPr/>
        </p:nvPicPr>
        <p:blipFill>
          <a:blip r:embed="rId2"/>
          <a:stretch>
            <a:fillRect/>
          </a:stretch>
        </p:blipFill>
        <p:spPr>
          <a:xfrm>
            <a:off x="806626" y="1715559"/>
            <a:ext cx="574357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6745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875E56-F00D-60C6-DD2D-57FDC42F6A08}"/>
              </a:ext>
            </a:extLst>
          </p:cNvPr>
          <p:cNvSpPr>
            <a:spLocks noGrp="1"/>
          </p:cNvSpPr>
          <p:nvPr>
            <p:ph type="title"/>
          </p:nvPr>
        </p:nvSpPr>
        <p:spPr/>
        <p:txBody>
          <a:bodyPr/>
          <a:lstStyle/>
          <a:p>
            <a:r>
              <a:rPr lang="en-US" altLang="ko-KR" dirty="0"/>
              <a:t>[</a:t>
            </a:r>
            <a:r>
              <a:rPr lang="ko-KR" altLang="en-US" dirty="0"/>
              <a:t>참고</a:t>
            </a:r>
            <a:r>
              <a:rPr lang="en-US" altLang="ko-KR" dirty="0"/>
              <a:t>] git </a:t>
            </a:r>
            <a:r>
              <a:rPr lang="en-US" altLang="ko-KR" dirty="0" err="1"/>
              <a:t>lfs</a:t>
            </a:r>
            <a:r>
              <a:rPr lang="en-US" altLang="ko-KR" dirty="0"/>
              <a:t> download</a:t>
            </a:r>
            <a:endParaRPr lang="ko-KR" altLang="en-US" dirty="0"/>
          </a:p>
        </p:txBody>
      </p:sp>
      <p:sp>
        <p:nvSpPr>
          <p:cNvPr id="4" name="TextBox 3">
            <a:extLst>
              <a:ext uri="{FF2B5EF4-FFF2-40B4-BE49-F238E27FC236}">
                <a16:creationId xmlns:a16="http://schemas.microsoft.com/office/drawing/2014/main" id="{9A5FEE56-E389-4BF3-EFF2-A1369AC3CDCA}"/>
              </a:ext>
            </a:extLst>
          </p:cNvPr>
          <p:cNvSpPr txBox="1"/>
          <p:nvPr/>
        </p:nvSpPr>
        <p:spPr>
          <a:xfrm>
            <a:off x="757858" y="3978858"/>
            <a:ext cx="9802684" cy="923330"/>
          </a:xfrm>
          <a:prstGeom prst="rect">
            <a:avLst/>
          </a:prstGeom>
          <a:solidFill>
            <a:schemeClr val="bg1"/>
          </a:solidFill>
          <a:ln>
            <a:solidFill>
              <a:schemeClr val="accent1"/>
            </a:solidFill>
          </a:ln>
        </p:spPr>
        <p:txBody>
          <a:bodyPr wrap="none" rtlCol="0">
            <a:spAutoFit/>
          </a:bodyPr>
          <a:lstStyle/>
          <a:p>
            <a:r>
              <a:rPr lang="en-US" altLang="ko-KR" dirty="0"/>
              <a:t>curl -s https://packagecloud.io/install/repositories/github/git-lfs/script.rpm.sh | </a:t>
            </a:r>
            <a:r>
              <a:rPr lang="en-US" altLang="ko-KR" dirty="0" err="1"/>
              <a:t>sudo</a:t>
            </a:r>
            <a:r>
              <a:rPr lang="en-US" altLang="ko-KR" dirty="0"/>
              <a:t> bash</a:t>
            </a:r>
          </a:p>
          <a:p>
            <a:r>
              <a:rPr lang="en-US" altLang="ko-KR" dirty="0" err="1"/>
              <a:t>sudo</a:t>
            </a:r>
            <a:r>
              <a:rPr lang="en-US" altLang="ko-KR" dirty="0"/>
              <a:t> yum install git-</a:t>
            </a:r>
            <a:r>
              <a:rPr lang="en-US" altLang="ko-KR" dirty="0" err="1"/>
              <a:t>lfs</a:t>
            </a:r>
            <a:endParaRPr lang="en-US" altLang="ko-KR" dirty="0"/>
          </a:p>
          <a:p>
            <a:r>
              <a:rPr lang="en-US" altLang="ko-KR" dirty="0"/>
              <a:t>git </a:t>
            </a:r>
            <a:r>
              <a:rPr lang="en-US" altLang="ko-KR" dirty="0" err="1"/>
              <a:t>lfs</a:t>
            </a:r>
            <a:r>
              <a:rPr lang="en-US" altLang="ko-KR" dirty="0"/>
              <a:t> install</a:t>
            </a:r>
            <a:endParaRPr lang="ko-KR" altLang="en-US" dirty="0"/>
          </a:p>
        </p:txBody>
      </p:sp>
      <p:sp>
        <p:nvSpPr>
          <p:cNvPr id="5" name="TextBox 4">
            <a:extLst>
              <a:ext uri="{FF2B5EF4-FFF2-40B4-BE49-F238E27FC236}">
                <a16:creationId xmlns:a16="http://schemas.microsoft.com/office/drawing/2014/main" id="{3D6F431D-821A-6338-875C-790E86C95BE5}"/>
              </a:ext>
            </a:extLst>
          </p:cNvPr>
          <p:cNvSpPr txBox="1"/>
          <p:nvPr/>
        </p:nvSpPr>
        <p:spPr>
          <a:xfrm>
            <a:off x="753920" y="2103724"/>
            <a:ext cx="7279942" cy="369332"/>
          </a:xfrm>
          <a:prstGeom prst="rect">
            <a:avLst/>
          </a:prstGeom>
          <a:solidFill>
            <a:schemeClr val="bg1"/>
          </a:solidFill>
          <a:ln>
            <a:solidFill>
              <a:schemeClr val="tx1"/>
            </a:solidFill>
          </a:ln>
        </p:spPr>
        <p:txBody>
          <a:bodyPr wrap="none" rtlCol="0">
            <a:spAutoFit/>
          </a:bodyPr>
          <a:lstStyle/>
          <a:p>
            <a:r>
              <a:rPr lang="en-US" altLang="ko-KR" dirty="0"/>
              <a:t>git clone https://github.com/wonyongHwang/kopoKafkaPractice.git</a:t>
            </a:r>
            <a:endParaRPr lang="ko-KR" altLang="en-US" dirty="0"/>
          </a:p>
        </p:txBody>
      </p:sp>
      <p:sp>
        <p:nvSpPr>
          <p:cNvPr id="6" name="TextBox 5">
            <a:extLst>
              <a:ext uri="{FF2B5EF4-FFF2-40B4-BE49-F238E27FC236}">
                <a16:creationId xmlns:a16="http://schemas.microsoft.com/office/drawing/2014/main" id="{50CEE152-13C5-FBE8-1E56-62BDFE81AAD8}"/>
              </a:ext>
            </a:extLst>
          </p:cNvPr>
          <p:cNvSpPr txBox="1"/>
          <p:nvPr/>
        </p:nvSpPr>
        <p:spPr>
          <a:xfrm>
            <a:off x="753920" y="5646978"/>
            <a:ext cx="1229824" cy="369332"/>
          </a:xfrm>
          <a:prstGeom prst="rect">
            <a:avLst/>
          </a:prstGeom>
          <a:solidFill>
            <a:schemeClr val="bg1"/>
          </a:solidFill>
          <a:ln>
            <a:solidFill>
              <a:schemeClr val="tx1"/>
            </a:solidFill>
          </a:ln>
        </p:spPr>
        <p:txBody>
          <a:bodyPr wrap="none" rtlCol="0">
            <a:spAutoFit/>
          </a:bodyPr>
          <a:lstStyle/>
          <a:p>
            <a:r>
              <a:rPr lang="en-US" altLang="ko-KR" dirty="0"/>
              <a:t>git </a:t>
            </a:r>
            <a:r>
              <a:rPr lang="en-US" altLang="ko-KR" dirty="0" err="1"/>
              <a:t>lfs</a:t>
            </a:r>
            <a:r>
              <a:rPr lang="en-US" altLang="ko-KR" dirty="0"/>
              <a:t> pull</a:t>
            </a:r>
            <a:endParaRPr lang="ko-KR" altLang="en-US" dirty="0"/>
          </a:p>
        </p:txBody>
      </p:sp>
      <p:sp>
        <p:nvSpPr>
          <p:cNvPr id="7" name="TextBox 6">
            <a:extLst>
              <a:ext uri="{FF2B5EF4-FFF2-40B4-BE49-F238E27FC236}">
                <a16:creationId xmlns:a16="http://schemas.microsoft.com/office/drawing/2014/main" id="{AC0C34F2-5644-1436-4AF4-CCC397FC4A7A}"/>
              </a:ext>
            </a:extLst>
          </p:cNvPr>
          <p:cNvSpPr txBox="1"/>
          <p:nvPr/>
        </p:nvSpPr>
        <p:spPr>
          <a:xfrm>
            <a:off x="677334" y="5180209"/>
            <a:ext cx="4865819" cy="369332"/>
          </a:xfrm>
          <a:prstGeom prst="rect">
            <a:avLst/>
          </a:prstGeom>
          <a:noFill/>
        </p:spPr>
        <p:txBody>
          <a:bodyPr wrap="none" rtlCol="0">
            <a:spAutoFit/>
          </a:bodyPr>
          <a:lstStyle/>
          <a:p>
            <a:r>
              <a:rPr lang="ko-KR" altLang="en-US" dirty="0">
                <a:latin typeface="+mj-ea"/>
                <a:ea typeface="+mj-ea"/>
              </a:rPr>
              <a:t>클론 받은 </a:t>
            </a:r>
            <a:r>
              <a:rPr lang="en-US" altLang="ko-KR" dirty="0" err="1">
                <a:latin typeface="+mj-ea"/>
                <a:ea typeface="+mj-ea"/>
              </a:rPr>
              <a:t>kopoKafkaPractice</a:t>
            </a:r>
            <a:r>
              <a:rPr lang="en-US" altLang="ko-KR" dirty="0">
                <a:latin typeface="+mj-ea"/>
                <a:ea typeface="+mj-ea"/>
              </a:rPr>
              <a:t> </a:t>
            </a:r>
            <a:r>
              <a:rPr lang="ko-KR" altLang="en-US" dirty="0">
                <a:latin typeface="+mj-ea"/>
                <a:ea typeface="+mj-ea"/>
              </a:rPr>
              <a:t>디렉토리에서</a:t>
            </a:r>
            <a:r>
              <a:rPr lang="en-US" altLang="ko-KR" dirty="0">
                <a:latin typeface="+mj-ea"/>
                <a:ea typeface="+mj-ea"/>
              </a:rPr>
              <a:t>…</a:t>
            </a:r>
            <a:endParaRPr lang="ko-KR" altLang="en-US" dirty="0">
              <a:latin typeface="+mj-ea"/>
              <a:ea typeface="+mj-ea"/>
            </a:endParaRPr>
          </a:p>
        </p:txBody>
      </p:sp>
      <p:sp>
        <p:nvSpPr>
          <p:cNvPr id="8" name="TextBox 7">
            <a:extLst>
              <a:ext uri="{FF2B5EF4-FFF2-40B4-BE49-F238E27FC236}">
                <a16:creationId xmlns:a16="http://schemas.microsoft.com/office/drawing/2014/main" id="{807D9D6B-7821-15B6-9AFD-9AEB68D58C6D}"/>
              </a:ext>
            </a:extLst>
          </p:cNvPr>
          <p:cNvSpPr txBox="1"/>
          <p:nvPr/>
        </p:nvSpPr>
        <p:spPr>
          <a:xfrm>
            <a:off x="1269402" y="2646381"/>
            <a:ext cx="9427196" cy="869790"/>
          </a:xfrm>
          <a:prstGeom prst="rect">
            <a:avLst/>
          </a:prstGeom>
          <a:noFill/>
        </p:spPr>
        <p:txBody>
          <a:bodyPr wrap="none" rtlCol="0">
            <a:spAutoFit/>
          </a:bodyPr>
          <a:lstStyle/>
          <a:p>
            <a:pPr>
              <a:lnSpc>
                <a:spcPct val="150000"/>
              </a:lnSpc>
            </a:pPr>
            <a:r>
              <a:rPr lang="ko-KR" altLang="en-US" dirty="0">
                <a:latin typeface="+mj-ea"/>
                <a:ea typeface="+mj-ea"/>
              </a:rPr>
              <a:t>위와 같이 클론 받으면</a:t>
            </a:r>
            <a:r>
              <a:rPr lang="en-US" altLang="ko-KR" dirty="0">
                <a:latin typeface="+mj-ea"/>
                <a:ea typeface="+mj-ea"/>
              </a:rPr>
              <a:t>,  Installation </a:t>
            </a:r>
            <a:r>
              <a:rPr lang="ko-KR" altLang="en-US" dirty="0">
                <a:latin typeface="+mj-ea"/>
                <a:ea typeface="+mj-ea"/>
              </a:rPr>
              <a:t>디렉토리의 카프카</a:t>
            </a:r>
            <a:r>
              <a:rPr lang="en-US" altLang="ko-KR" dirty="0">
                <a:latin typeface="+mj-ea"/>
                <a:ea typeface="+mj-ea"/>
              </a:rPr>
              <a:t>, </a:t>
            </a:r>
            <a:r>
              <a:rPr lang="ko-KR" altLang="en-US" dirty="0" err="1">
                <a:latin typeface="+mj-ea"/>
                <a:ea typeface="+mj-ea"/>
              </a:rPr>
              <a:t>주키퍼</a:t>
            </a:r>
            <a:r>
              <a:rPr lang="en-US" altLang="ko-KR" dirty="0">
                <a:latin typeface="+mj-ea"/>
                <a:ea typeface="+mj-ea"/>
              </a:rPr>
              <a:t>, </a:t>
            </a:r>
            <a:r>
              <a:rPr lang="ko-KR" altLang="en-US" dirty="0" err="1">
                <a:latin typeface="+mj-ea"/>
                <a:ea typeface="+mj-ea"/>
              </a:rPr>
              <a:t>메이븐</a:t>
            </a:r>
            <a:r>
              <a:rPr lang="en-US" altLang="ko-KR" dirty="0">
                <a:latin typeface="+mj-ea"/>
                <a:ea typeface="+mj-ea"/>
              </a:rPr>
              <a:t>, JDK </a:t>
            </a:r>
            <a:r>
              <a:rPr lang="ko-KR" altLang="en-US" dirty="0">
                <a:latin typeface="+mj-ea"/>
                <a:ea typeface="+mj-ea"/>
              </a:rPr>
              <a:t>파일이</a:t>
            </a:r>
            <a:endParaRPr lang="en-US" altLang="ko-KR" dirty="0">
              <a:latin typeface="+mj-ea"/>
              <a:ea typeface="+mj-ea"/>
            </a:endParaRPr>
          </a:p>
          <a:p>
            <a:pPr>
              <a:lnSpc>
                <a:spcPct val="150000"/>
              </a:lnSpc>
            </a:pPr>
            <a:r>
              <a:rPr lang="ko-KR" altLang="en-US" dirty="0">
                <a:latin typeface="+mj-ea"/>
                <a:ea typeface="+mj-ea"/>
              </a:rPr>
              <a:t>아스키 형식으로 다운로드 되기 때문에 아래와 같이 </a:t>
            </a:r>
            <a:r>
              <a:rPr lang="en-US" altLang="ko-KR" dirty="0" err="1">
                <a:latin typeface="+mj-ea"/>
                <a:ea typeface="+mj-ea"/>
              </a:rPr>
              <a:t>lfs</a:t>
            </a:r>
            <a:r>
              <a:rPr lang="en-US" altLang="ko-KR" dirty="0">
                <a:latin typeface="+mj-ea"/>
                <a:ea typeface="+mj-ea"/>
              </a:rPr>
              <a:t>(large file storage) </a:t>
            </a:r>
            <a:r>
              <a:rPr lang="ko-KR" altLang="en-US" dirty="0">
                <a:latin typeface="+mj-ea"/>
                <a:ea typeface="+mj-ea"/>
              </a:rPr>
              <a:t>를 설정해야 함</a:t>
            </a:r>
            <a:r>
              <a:rPr lang="en-US" altLang="ko-KR" dirty="0">
                <a:latin typeface="+mj-ea"/>
                <a:ea typeface="+mj-ea"/>
              </a:rPr>
              <a:t>.</a:t>
            </a:r>
            <a:endParaRPr lang="ko-KR" altLang="en-US" dirty="0">
              <a:latin typeface="+mj-ea"/>
              <a:ea typeface="+mj-ea"/>
            </a:endParaRPr>
          </a:p>
        </p:txBody>
      </p:sp>
      <p:sp>
        <p:nvSpPr>
          <p:cNvPr id="9" name="왼쪽 중괄호 8">
            <a:extLst>
              <a:ext uri="{FF2B5EF4-FFF2-40B4-BE49-F238E27FC236}">
                <a16:creationId xmlns:a16="http://schemas.microsoft.com/office/drawing/2014/main" id="{0531C211-337C-A678-8E47-ACD7A5CE8F3A}"/>
              </a:ext>
            </a:extLst>
          </p:cNvPr>
          <p:cNvSpPr/>
          <p:nvPr/>
        </p:nvSpPr>
        <p:spPr>
          <a:xfrm>
            <a:off x="247426" y="3978858"/>
            <a:ext cx="311972" cy="203745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1E84333-6227-4C26-5037-355E214B64AA}"/>
              </a:ext>
            </a:extLst>
          </p:cNvPr>
          <p:cNvSpPr txBox="1"/>
          <p:nvPr/>
        </p:nvSpPr>
        <p:spPr>
          <a:xfrm>
            <a:off x="4604274" y="6488668"/>
            <a:ext cx="7614585" cy="369332"/>
          </a:xfrm>
          <a:prstGeom prst="rect">
            <a:avLst/>
          </a:prstGeom>
          <a:noFill/>
        </p:spPr>
        <p:txBody>
          <a:bodyPr wrap="none" rtlCol="0">
            <a:spAutoFit/>
          </a:bodyPr>
          <a:lstStyle/>
          <a:p>
            <a:r>
              <a:rPr lang="ko-KR" altLang="en-US" dirty="0">
                <a:latin typeface="+mj-ea"/>
                <a:ea typeface="+mj-ea"/>
              </a:rPr>
              <a:t>설치 이후 시점부터 </a:t>
            </a:r>
            <a:r>
              <a:rPr lang="ko-KR" altLang="en-US" dirty="0" err="1">
                <a:latin typeface="+mj-ea"/>
                <a:ea typeface="+mj-ea"/>
              </a:rPr>
              <a:t>클론한</a:t>
            </a:r>
            <a:r>
              <a:rPr lang="ko-KR" altLang="en-US" dirty="0">
                <a:latin typeface="+mj-ea"/>
                <a:ea typeface="+mj-ea"/>
              </a:rPr>
              <a:t> 파일은 원래 파일 형식으로 다운로드하게 됨</a:t>
            </a:r>
          </a:p>
        </p:txBody>
      </p:sp>
    </p:spTree>
    <p:extLst>
      <p:ext uri="{BB962C8B-B14F-4D97-AF65-F5344CB8AC3E}">
        <p14:creationId xmlns:p14="http://schemas.microsoft.com/office/powerpoint/2010/main" val="1242636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235163C-554F-431D-B3E1-3E67E98AC7DB}"/>
              </a:ext>
            </a:extLst>
          </p:cNvPr>
          <p:cNvPicPr>
            <a:picLocks noChangeAspect="1"/>
          </p:cNvPicPr>
          <p:nvPr/>
        </p:nvPicPr>
        <p:blipFill>
          <a:blip r:embed="rId3"/>
          <a:stretch>
            <a:fillRect/>
          </a:stretch>
        </p:blipFill>
        <p:spPr>
          <a:xfrm>
            <a:off x="891176" y="2105554"/>
            <a:ext cx="4144529" cy="1341507"/>
          </a:xfrm>
          <a:prstGeom prst="rect">
            <a:avLst/>
          </a:prstGeom>
          <a:ln>
            <a:noFill/>
          </a:ln>
          <a:effectLst>
            <a:outerShdw blurRad="292100" dist="139700" dir="2700000" algn="tl" rotWithShape="0">
              <a:srgbClr val="333333">
                <a:alpha val="65000"/>
              </a:srgbClr>
            </a:outerShdw>
          </a:effectLst>
        </p:spPr>
      </p:pic>
      <p:sp>
        <p:nvSpPr>
          <p:cNvPr id="4" name="제목 1">
            <a:extLst>
              <a:ext uri="{FF2B5EF4-FFF2-40B4-BE49-F238E27FC236}">
                <a16:creationId xmlns:a16="http://schemas.microsoft.com/office/drawing/2014/main" id="{2A7A46F4-3296-4E74-967A-2E463B2A38F6}"/>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2">
            <a:extLst>
              <a:ext uri="{FF2B5EF4-FFF2-40B4-BE49-F238E27FC236}">
                <a16:creationId xmlns:a16="http://schemas.microsoft.com/office/drawing/2014/main" id="{C41B7AF2-F6F6-42DB-BDEA-6825D1D35DC9}"/>
              </a:ext>
            </a:extLst>
          </p:cNvPr>
          <p:cNvSpPr>
            <a:spLocks noGrp="1"/>
          </p:cNvSpPr>
          <p:nvPr>
            <p:ph idx="1"/>
          </p:nvPr>
        </p:nvSpPr>
        <p:spPr>
          <a:xfrm>
            <a:off x="609600" y="1294510"/>
            <a:ext cx="10972800" cy="460648"/>
          </a:xfrm>
        </p:spPr>
        <p:txBody>
          <a:bodyPr/>
          <a:lstStyle/>
          <a:p>
            <a:r>
              <a:rPr lang="en-US" altLang="ko-KR" dirty="0"/>
              <a:t>Java </a:t>
            </a:r>
            <a:r>
              <a:rPr lang="ko-KR" altLang="en-US" dirty="0"/>
              <a:t>설치</a:t>
            </a:r>
          </a:p>
        </p:txBody>
      </p:sp>
      <p:sp>
        <p:nvSpPr>
          <p:cNvPr id="6" name="내용 개체 틀 3">
            <a:extLst>
              <a:ext uri="{FF2B5EF4-FFF2-40B4-BE49-F238E27FC236}">
                <a16:creationId xmlns:a16="http://schemas.microsoft.com/office/drawing/2014/main" id="{7973C832-746B-40CE-A18F-89A00F44DEE7}"/>
              </a:ext>
            </a:extLst>
          </p:cNvPr>
          <p:cNvSpPr txBox="1">
            <a:spLocks/>
          </p:cNvSpPr>
          <p:nvPr/>
        </p:nvSpPr>
        <p:spPr>
          <a:xfrm>
            <a:off x="623392" y="1971181"/>
            <a:ext cx="109728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tLang="ko-KR" b="1">
              <a:solidFill>
                <a:schemeClr val="tx2"/>
              </a:solidFill>
            </a:endParaRPr>
          </a:p>
          <a:p>
            <a:endParaRPr lang="en-US" altLang="ko-KR" b="1">
              <a:solidFill>
                <a:schemeClr val="tx2"/>
              </a:solidFill>
            </a:endParaRPr>
          </a:p>
          <a:p>
            <a:endParaRPr lang="en-US" altLang="ko-KR" b="1">
              <a:solidFill>
                <a:schemeClr val="tx2"/>
              </a:solidFill>
            </a:endParaRPr>
          </a:p>
          <a:p>
            <a:r>
              <a:rPr lang="en-US" altLang="ko-KR"/>
              <a:t>	</a:t>
            </a:r>
            <a:endParaRPr lang="ko-KR" altLang="en-US" dirty="0"/>
          </a:p>
        </p:txBody>
      </p:sp>
      <p:sp>
        <p:nvSpPr>
          <p:cNvPr id="9" name="TextBox 8">
            <a:extLst>
              <a:ext uri="{FF2B5EF4-FFF2-40B4-BE49-F238E27FC236}">
                <a16:creationId xmlns:a16="http://schemas.microsoft.com/office/drawing/2014/main" id="{F88E0446-6631-4556-8F81-D48B2FD2CCDA}"/>
              </a:ext>
            </a:extLst>
          </p:cNvPr>
          <p:cNvSpPr txBox="1"/>
          <p:nvPr/>
        </p:nvSpPr>
        <p:spPr>
          <a:xfrm>
            <a:off x="5449074" y="1786515"/>
            <a:ext cx="4751382" cy="923330"/>
          </a:xfrm>
          <a:prstGeom prst="rect">
            <a:avLst/>
          </a:prstGeom>
          <a:solidFill>
            <a:schemeClr val="bg1"/>
          </a:solidFill>
          <a:ln w="15875">
            <a:solidFill>
              <a:schemeClr val="tx1"/>
            </a:solidFill>
          </a:ln>
        </p:spPr>
        <p:txBody>
          <a:bodyPr wrap="square" rtlCol="0">
            <a:spAutoFit/>
          </a:bodyPr>
          <a:lstStyle/>
          <a:p>
            <a:r>
              <a:rPr lang="en-US" altLang="ko-KR" dirty="0"/>
              <a:t>1.</a:t>
            </a:r>
            <a:r>
              <a:rPr lang="ko-KR" altLang="en-US" dirty="0"/>
              <a:t>다운로드</a:t>
            </a:r>
            <a:endParaRPr lang="en-US" altLang="ko-KR" dirty="0"/>
          </a:p>
          <a:p>
            <a:r>
              <a:rPr lang="en-US" altLang="ko-KR" dirty="0"/>
              <a:t>Java </a:t>
            </a:r>
            <a:r>
              <a:rPr lang="en-US" altLang="ko-KR" dirty="0" err="1"/>
              <a:t>jdk</a:t>
            </a:r>
            <a:r>
              <a:rPr lang="en-US" altLang="ko-KR" dirty="0"/>
              <a:t> 1.8</a:t>
            </a:r>
            <a:r>
              <a:rPr lang="ko-KR" altLang="en-US" dirty="0"/>
              <a:t>을 리눅스 서버에 다운로드 후 특정 폴더에 저장 </a:t>
            </a:r>
          </a:p>
        </p:txBody>
      </p:sp>
      <p:sp>
        <p:nvSpPr>
          <p:cNvPr id="10" name="TextBox 9">
            <a:extLst>
              <a:ext uri="{FF2B5EF4-FFF2-40B4-BE49-F238E27FC236}">
                <a16:creationId xmlns:a16="http://schemas.microsoft.com/office/drawing/2014/main" id="{46045EEC-CF29-498F-8C73-BF71C3EF07CA}"/>
              </a:ext>
            </a:extLst>
          </p:cNvPr>
          <p:cNvSpPr txBox="1"/>
          <p:nvPr/>
        </p:nvSpPr>
        <p:spPr>
          <a:xfrm>
            <a:off x="5449074" y="2795328"/>
            <a:ext cx="4751382" cy="923330"/>
          </a:xfrm>
          <a:prstGeom prst="rect">
            <a:avLst/>
          </a:prstGeom>
          <a:solidFill>
            <a:schemeClr val="bg1"/>
          </a:solidFill>
          <a:ln w="15875">
            <a:solidFill>
              <a:schemeClr val="tx1"/>
            </a:solidFill>
          </a:ln>
        </p:spPr>
        <p:txBody>
          <a:bodyPr wrap="square" rtlCol="0">
            <a:spAutoFit/>
          </a:bodyPr>
          <a:lstStyle/>
          <a:p>
            <a:r>
              <a:rPr lang="en-US" altLang="ko-KR" dirty="0"/>
              <a:t>2. </a:t>
            </a:r>
            <a:r>
              <a:rPr lang="ko-KR" altLang="en-US" dirty="0"/>
              <a:t>압축해체</a:t>
            </a:r>
            <a:endParaRPr lang="en-US" altLang="ko-KR" dirty="0"/>
          </a:p>
          <a:p>
            <a:r>
              <a:rPr lang="en-US" altLang="ko-KR" dirty="0"/>
              <a:t>tar </a:t>
            </a:r>
            <a:r>
              <a:rPr lang="en-US" altLang="ko-KR" dirty="0" err="1"/>
              <a:t>xzf</a:t>
            </a:r>
            <a:r>
              <a:rPr lang="en-US" altLang="ko-KR" dirty="0"/>
              <a:t>  jdk-8u181-linux-x64.tar.gz </a:t>
            </a:r>
            <a:r>
              <a:rPr lang="ko-KR" altLang="en-US" dirty="0"/>
              <a:t>명령어로 압축 해체</a:t>
            </a:r>
          </a:p>
        </p:txBody>
      </p:sp>
      <p:sp>
        <p:nvSpPr>
          <p:cNvPr id="11" name="TextBox 10">
            <a:extLst>
              <a:ext uri="{FF2B5EF4-FFF2-40B4-BE49-F238E27FC236}">
                <a16:creationId xmlns:a16="http://schemas.microsoft.com/office/drawing/2014/main" id="{849F0C79-2636-4E36-85DE-CE5551801AA6}"/>
              </a:ext>
            </a:extLst>
          </p:cNvPr>
          <p:cNvSpPr txBox="1"/>
          <p:nvPr/>
        </p:nvSpPr>
        <p:spPr>
          <a:xfrm>
            <a:off x="5449074" y="3812218"/>
            <a:ext cx="4751382" cy="923330"/>
          </a:xfrm>
          <a:prstGeom prst="rect">
            <a:avLst/>
          </a:prstGeom>
          <a:solidFill>
            <a:schemeClr val="bg1"/>
          </a:solidFill>
          <a:ln w="15875">
            <a:solidFill>
              <a:schemeClr val="tx1"/>
            </a:solidFill>
          </a:ln>
        </p:spPr>
        <p:txBody>
          <a:bodyPr wrap="square" rtlCol="0">
            <a:spAutoFit/>
          </a:bodyPr>
          <a:lstStyle/>
          <a:p>
            <a:r>
              <a:rPr lang="en-US" altLang="ko-KR" dirty="0"/>
              <a:t>3. </a:t>
            </a:r>
            <a:r>
              <a:rPr lang="ko-KR" altLang="en-US" dirty="0"/>
              <a:t>폴더 이동</a:t>
            </a:r>
            <a:endParaRPr lang="en-US" altLang="ko-KR" dirty="0"/>
          </a:p>
          <a:p>
            <a:r>
              <a:rPr lang="en-US" altLang="ko-KR" dirty="0"/>
              <a:t> mv jdk1.8.0_181/ /</a:t>
            </a:r>
            <a:r>
              <a:rPr lang="en-US" altLang="ko-KR" dirty="0" err="1"/>
              <a:t>usr</a:t>
            </a:r>
            <a:r>
              <a:rPr lang="en-US" altLang="ko-KR" dirty="0"/>
              <a:t>/local</a:t>
            </a:r>
          </a:p>
          <a:p>
            <a:r>
              <a:rPr lang="ko-KR" altLang="en-US" dirty="0"/>
              <a:t>명령어를 통해 폴더 이동</a:t>
            </a:r>
          </a:p>
        </p:txBody>
      </p:sp>
      <p:sp>
        <p:nvSpPr>
          <p:cNvPr id="12" name="TextBox 11">
            <a:extLst>
              <a:ext uri="{FF2B5EF4-FFF2-40B4-BE49-F238E27FC236}">
                <a16:creationId xmlns:a16="http://schemas.microsoft.com/office/drawing/2014/main" id="{6CFB90AD-E18F-4738-8917-1E032EE33147}"/>
              </a:ext>
            </a:extLst>
          </p:cNvPr>
          <p:cNvSpPr txBox="1"/>
          <p:nvPr/>
        </p:nvSpPr>
        <p:spPr>
          <a:xfrm>
            <a:off x="5401929" y="4834724"/>
            <a:ext cx="4772070" cy="1354217"/>
          </a:xfrm>
          <a:prstGeom prst="rect">
            <a:avLst/>
          </a:prstGeom>
          <a:solidFill>
            <a:schemeClr val="bg1"/>
          </a:solidFill>
          <a:ln w="15875">
            <a:solidFill>
              <a:schemeClr val="tx1"/>
            </a:solidFill>
          </a:ln>
        </p:spPr>
        <p:txBody>
          <a:bodyPr wrap="square" rtlCol="0">
            <a:spAutoFit/>
          </a:bodyPr>
          <a:lstStyle/>
          <a:p>
            <a:r>
              <a:rPr lang="en-US" altLang="ko-KR" dirty="0"/>
              <a:t>4. </a:t>
            </a:r>
            <a:r>
              <a:rPr lang="ko-KR" altLang="en-US" dirty="0"/>
              <a:t>링크 설정</a:t>
            </a:r>
          </a:p>
          <a:p>
            <a:r>
              <a:rPr lang="en-US" altLang="ko-KR" sz="1400" dirty="0"/>
              <a:t>-local </a:t>
            </a:r>
            <a:r>
              <a:rPr lang="ko-KR" altLang="en-US" sz="1400" dirty="0"/>
              <a:t>폴더로 이동</a:t>
            </a:r>
            <a:endParaRPr lang="en-US" altLang="ko-KR" sz="1400" dirty="0"/>
          </a:p>
          <a:p>
            <a:r>
              <a:rPr lang="en-US" altLang="ko-KR" dirty="0"/>
              <a:t>cd /</a:t>
            </a:r>
            <a:r>
              <a:rPr lang="en-US" altLang="ko-KR" dirty="0" err="1"/>
              <a:t>usr</a:t>
            </a:r>
            <a:r>
              <a:rPr lang="en-US" altLang="ko-KR" dirty="0"/>
              <a:t>/local </a:t>
            </a:r>
          </a:p>
          <a:p>
            <a:r>
              <a:rPr lang="en-US" altLang="ko-KR" sz="1400" dirty="0"/>
              <a:t>-</a:t>
            </a:r>
            <a:r>
              <a:rPr lang="ko-KR" altLang="en-US" sz="1400" dirty="0"/>
              <a:t>링크 설정</a:t>
            </a:r>
            <a:endParaRPr lang="en-US" altLang="ko-KR" sz="1400" dirty="0"/>
          </a:p>
          <a:p>
            <a:r>
              <a:rPr lang="en-US" altLang="ko-KR" dirty="0"/>
              <a:t>ln -s jdk1.8.0_181/ java</a:t>
            </a:r>
          </a:p>
        </p:txBody>
      </p:sp>
      <p:pic>
        <p:nvPicPr>
          <p:cNvPr id="13" name="그림 12">
            <a:extLst>
              <a:ext uri="{FF2B5EF4-FFF2-40B4-BE49-F238E27FC236}">
                <a16:creationId xmlns:a16="http://schemas.microsoft.com/office/drawing/2014/main" id="{2F73C79F-1D88-4A9F-AE0E-1A83274B5C35}"/>
              </a:ext>
            </a:extLst>
          </p:cNvPr>
          <p:cNvPicPr>
            <a:picLocks noChangeAspect="1"/>
          </p:cNvPicPr>
          <p:nvPr/>
        </p:nvPicPr>
        <p:blipFill>
          <a:blip r:embed="rId4"/>
          <a:stretch>
            <a:fillRect/>
          </a:stretch>
        </p:blipFill>
        <p:spPr>
          <a:xfrm>
            <a:off x="1882945" y="4729161"/>
            <a:ext cx="2521093" cy="105563"/>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A81AE418-B8AF-42D1-A58E-E8EA35890887}"/>
              </a:ext>
            </a:extLst>
          </p:cNvPr>
          <p:cNvPicPr>
            <a:picLocks noChangeAspect="1"/>
          </p:cNvPicPr>
          <p:nvPr/>
        </p:nvPicPr>
        <p:blipFill>
          <a:blip r:embed="rId5"/>
          <a:stretch>
            <a:fillRect/>
          </a:stretch>
        </p:blipFill>
        <p:spPr>
          <a:xfrm>
            <a:off x="1847528" y="4912718"/>
            <a:ext cx="2998056" cy="1065099"/>
          </a:xfrm>
          <a:prstGeom prst="rect">
            <a:avLst/>
          </a:prstGeom>
          <a:ln>
            <a:noFill/>
          </a:ln>
          <a:effectLst>
            <a:outerShdw blurRad="190500" algn="tl" rotWithShape="0">
              <a:srgbClr val="000000">
                <a:alpha val="70000"/>
              </a:srgbClr>
            </a:outerShdw>
          </a:effectLst>
        </p:spPr>
      </p:pic>
      <p:sp>
        <p:nvSpPr>
          <p:cNvPr id="15" name="직사각형 14">
            <a:extLst>
              <a:ext uri="{FF2B5EF4-FFF2-40B4-BE49-F238E27FC236}">
                <a16:creationId xmlns:a16="http://schemas.microsoft.com/office/drawing/2014/main" id="{7DE421CD-009D-4388-80C4-1128F691A85B}"/>
              </a:ext>
            </a:extLst>
          </p:cNvPr>
          <p:cNvSpPr/>
          <p:nvPr/>
        </p:nvSpPr>
        <p:spPr>
          <a:xfrm>
            <a:off x="1826840" y="5252443"/>
            <a:ext cx="2901008" cy="10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연결선: 꺾임 15">
            <a:extLst>
              <a:ext uri="{FF2B5EF4-FFF2-40B4-BE49-F238E27FC236}">
                <a16:creationId xmlns:a16="http://schemas.microsoft.com/office/drawing/2014/main" id="{EF2F2C5A-CD15-4304-B30E-701FD1A72C89}"/>
              </a:ext>
            </a:extLst>
          </p:cNvPr>
          <p:cNvCxnSpPr>
            <a:cxnSpLocks/>
            <a:stCxn id="15" idx="3"/>
            <a:endCxn id="12" idx="1"/>
          </p:cNvCxnSpPr>
          <p:nvPr/>
        </p:nvCxnSpPr>
        <p:spPr>
          <a:xfrm>
            <a:off x="4727848" y="5305225"/>
            <a:ext cx="674081" cy="206608"/>
          </a:xfrm>
          <a:prstGeom prst="bentConnector3">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89891AE9-F08C-46CA-AF37-67F08BA66E9B}"/>
              </a:ext>
            </a:extLst>
          </p:cNvPr>
          <p:cNvCxnSpPr>
            <a:cxnSpLocks/>
            <a:stCxn id="13" idx="3"/>
            <a:endCxn id="12" idx="1"/>
          </p:cNvCxnSpPr>
          <p:nvPr/>
        </p:nvCxnSpPr>
        <p:spPr>
          <a:xfrm>
            <a:off x="4404038" y="4781943"/>
            <a:ext cx="997891" cy="729890"/>
          </a:xfrm>
          <a:prstGeom prst="bentConnector3">
            <a:avLst>
              <a:gd name="adj1" fmla="val 50000"/>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6" descr="javaì ëí ì´ë¯¸ì§ ê²ìê²°ê³¼">
            <a:extLst>
              <a:ext uri="{FF2B5EF4-FFF2-40B4-BE49-F238E27FC236}">
                <a16:creationId xmlns:a16="http://schemas.microsoft.com/office/drawing/2014/main" id="{C6030FCE-364E-4637-8ED3-2AD4B4982F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5474" y="224996"/>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CEE8F30-205F-497F-A75B-95CF84E90F0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89659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2673E3F-D545-487B-BD8F-935F7E6A7BB5}"/>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4">
            <a:extLst>
              <a:ext uri="{FF2B5EF4-FFF2-40B4-BE49-F238E27FC236}">
                <a16:creationId xmlns:a16="http://schemas.microsoft.com/office/drawing/2014/main" id="{7F4DA4E9-4D05-492C-B85D-F33DF8F14984}"/>
              </a:ext>
            </a:extLst>
          </p:cNvPr>
          <p:cNvSpPr>
            <a:spLocks noGrp="1"/>
          </p:cNvSpPr>
          <p:nvPr>
            <p:ph idx="1"/>
          </p:nvPr>
        </p:nvSpPr>
        <p:spPr>
          <a:xfrm>
            <a:off x="609600" y="1221659"/>
            <a:ext cx="10972800" cy="460648"/>
          </a:xfrm>
        </p:spPr>
        <p:txBody>
          <a:bodyPr>
            <a:normAutofit/>
          </a:bodyPr>
          <a:lstStyle/>
          <a:p>
            <a:r>
              <a:rPr lang="en-US" altLang="ko-KR" dirty="0"/>
              <a:t>JAVA Path </a:t>
            </a:r>
            <a:r>
              <a:rPr lang="ko-KR" altLang="en-US" dirty="0"/>
              <a:t>설정 </a:t>
            </a:r>
            <a:endParaRPr lang="en-US" altLang="ko-KR" dirty="0"/>
          </a:p>
          <a:p>
            <a:endParaRPr lang="ko-KR" altLang="en-US" dirty="0"/>
          </a:p>
        </p:txBody>
      </p:sp>
      <p:pic>
        <p:nvPicPr>
          <p:cNvPr id="6" name="그림 5">
            <a:extLst>
              <a:ext uri="{FF2B5EF4-FFF2-40B4-BE49-F238E27FC236}">
                <a16:creationId xmlns:a16="http://schemas.microsoft.com/office/drawing/2014/main" id="{8300A1BD-98D1-48F8-AC30-0C2DF9AC2FD4}"/>
              </a:ext>
            </a:extLst>
          </p:cNvPr>
          <p:cNvPicPr>
            <a:picLocks noChangeAspect="1"/>
          </p:cNvPicPr>
          <p:nvPr/>
        </p:nvPicPr>
        <p:blipFill>
          <a:blip r:embed="rId3"/>
          <a:stretch>
            <a:fillRect/>
          </a:stretch>
        </p:blipFill>
        <p:spPr>
          <a:xfrm>
            <a:off x="5923747" y="1806167"/>
            <a:ext cx="4187437" cy="2860553"/>
          </a:xfrm>
          <a:prstGeom prst="rect">
            <a:avLst/>
          </a:prstGeom>
          <a:ln>
            <a:noFill/>
          </a:ln>
          <a:effectLst>
            <a:outerShdw blurRad="190500" algn="tl" rotWithShape="0">
              <a:srgbClr val="000000">
                <a:alpha val="70000"/>
              </a:srgbClr>
            </a:outerShdw>
          </a:effectLst>
        </p:spPr>
      </p:pic>
      <p:sp>
        <p:nvSpPr>
          <p:cNvPr id="7" name="직사각형 6">
            <a:extLst>
              <a:ext uri="{FF2B5EF4-FFF2-40B4-BE49-F238E27FC236}">
                <a16:creationId xmlns:a16="http://schemas.microsoft.com/office/drawing/2014/main" id="{3E4A96BF-87F0-4FF1-8C86-0F931BF2B663}"/>
              </a:ext>
            </a:extLst>
          </p:cNvPr>
          <p:cNvSpPr/>
          <p:nvPr/>
        </p:nvSpPr>
        <p:spPr>
          <a:xfrm>
            <a:off x="5934603" y="2522722"/>
            <a:ext cx="1745573" cy="432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연결선: 꺾임 7">
            <a:extLst>
              <a:ext uri="{FF2B5EF4-FFF2-40B4-BE49-F238E27FC236}">
                <a16:creationId xmlns:a16="http://schemas.microsoft.com/office/drawing/2014/main" id="{456B7C03-3C7F-4DE4-957C-1A06F58E34BC}"/>
              </a:ext>
            </a:extLst>
          </p:cNvPr>
          <p:cNvCxnSpPr>
            <a:cxnSpLocks/>
            <a:stCxn id="7" idx="1"/>
            <a:endCxn id="11" idx="3"/>
          </p:cNvCxnSpPr>
          <p:nvPr/>
        </p:nvCxnSpPr>
        <p:spPr>
          <a:xfrm rot="10800000" flipV="1">
            <a:off x="5663953" y="2739037"/>
            <a:ext cx="270651" cy="110421"/>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120BB6ED-AF87-47E1-9216-9E9B16B8C1B6}"/>
              </a:ext>
            </a:extLst>
          </p:cNvPr>
          <p:cNvPicPr>
            <a:picLocks noChangeAspect="1"/>
          </p:cNvPicPr>
          <p:nvPr/>
        </p:nvPicPr>
        <p:blipFill>
          <a:blip r:embed="rId4"/>
          <a:stretch>
            <a:fillRect/>
          </a:stretch>
        </p:blipFill>
        <p:spPr>
          <a:xfrm>
            <a:off x="5923747" y="4857782"/>
            <a:ext cx="4647723" cy="495442"/>
          </a:xfrm>
          <a:prstGeom prst="rect">
            <a:avLst/>
          </a:prstGeom>
          <a:ln>
            <a:noFill/>
          </a:ln>
          <a:effectLst>
            <a:outerShdw blurRad="190500" algn="tl" rotWithShape="0">
              <a:srgbClr val="000000">
                <a:alpha val="70000"/>
              </a:srgbClr>
            </a:outerShdw>
          </a:effectLst>
        </p:spPr>
      </p:pic>
      <p:cxnSp>
        <p:nvCxnSpPr>
          <p:cNvPr id="10" name="연결선: 꺾임 9">
            <a:extLst>
              <a:ext uri="{FF2B5EF4-FFF2-40B4-BE49-F238E27FC236}">
                <a16:creationId xmlns:a16="http://schemas.microsoft.com/office/drawing/2014/main" id="{43B835CF-F8CA-402C-B1BE-6FAB8C9FA96C}"/>
              </a:ext>
            </a:extLst>
          </p:cNvPr>
          <p:cNvCxnSpPr>
            <a:cxnSpLocks/>
            <a:stCxn id="9" idx="1"/>
            <a:endCxn id="12" idx="3"/>
          </p:cNvCxnSpPr>
          <p:nvPr/>
        </p:nvCxnSpPr>
        <p:spPr>
          <a:xfrm rot="10800000" flipV="1">
            <a:off x="5573423" y="5105503"/>
            <a:ext cx="350325" cy="241868"/>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25DDE1-D4F1-4D27-A098-2B77095D30AD}"/>
              </a:ext>
            </a:extLst>
          </p:cNvPr>
          <p:cNvSpPr txBox="1"/>
          <p:nvPr/>
        </p:nvSpPr>
        <p:spPr>
          <a:xfrm>
            <a:off x="1671645" y="1833796"/>
            <a:ext cx="3992307" cy="2031325"/>
          </a:xfrm>
          <a:prstGeom prst="rect">
            <a:avLst/>
          </a:prstGeom>
          <a:solidFill>
            <a:schemeClr val="bg1"/>
          </a:solidFill>
          <a:ln w="15875">
            <a:solidFill>
              <a:schemeClr val="tx1"/>
            </a:solidFill>
          </a:ln>
        </p:spPr>
        <p:txBody>
          <a:bodyPr wrap="square" rtlCol="0">
            <a:spAutoFit/>
          </a:bodyPr>
          <a:lstStyle/>
          <a:p>
            <a:r>
              <a:rPr lang="en-US" altLang="ko-KR" dirty="0"/>
              <a:t>vi /</a:t>
            </a:r>
            <a:r>
              <a:rPr lang="en-US" altLang="ko-KR" dirty="0" err="1"/>
              <a:t>etc</a:t>
            </a:r>
            <a:r>
              <a:rPr lang="en-US" altLang="ko-KR" dirty="0"/>
              <a:t>/profile</a:t>
            </a:r>
          </a:p>
          <a:p>
            <a:r>
              <a:rPr lang="en-US" altLang="ko-KR" dirty="0"/>
              <a:t>Shift + g </a:t>
            </a:r>
            <a:r>
              <a:rPr lang="ko-KR" altLang="en-US" dirty="0">
                <a:solidFill>
                  <a:srgbClr val="FF0000"/>
                </a:solidFill>
              </a:rPr>
              <a:t>제일 밑으로 이동</a:t>
            </a:r>
            <a:endParaRPr lang="en-US" altLang="ko-KR" dirty="0">
              <a:solidFill>
                <a:srgbClr val="FF0000"/>
              </a:solidFill>
            </a:endParaRPr>
          </a:p>
          <a:p>
            <a:r>
              <a:rPr lang="en-US" altLang="ko-KR" dirty="0"/>
              <a:t>- PATH</a:t>
            </a:r>
            <a:r>
              <a:rPr lang="ko-KR" altLang="en-US" dirty="0"/>
              <a:t> 추가 </a:t>
            </a:r>
            <a:r>
              <a:rPr lang="en-US" altLang="ko-KR" dirty="0"/>
              <a:t>-</a:t>
            </a:r>
          </a:p>
          <a:p>
            <a:r>
              <a:rPr lang="en-US" altLang="ko-KR" dirty="0"/>
              <a:t>export JAVA_HOME=/</a:t>
            </a:r>
            <a:r>
              <a:rPr lang="en-US" altLang="ko-KR" dirty="0" err="1"/>
              <a:t>usr</a:t>
            </a:r>
            <a:r>
              <a:rPr lang="en-US" altLang="ko-KR" dirty="0"/>
              <a:t>/local/java</a:t>
            </a:r>
          </a:p>
          <a:p>
            <a:r>
              <a:rPr lang="en-US" altLang="ko-KR" dirty="0"/>
              <a:t>export PATH=$JAVA_HOME/bin:$PATH</a:t>
            </a:r>
          </a:p>
          <a:p>
            <a:r>
              <a:rPr lang="en-US" altLang="ko-KR" dirty="0"/>
              <a:t>export CLASSPATH="."</a:t>
            </a:r>
          </a:p>
          <a:p>
            <a:r>
              <a:rPr lang="en-US" altLang="ko-KR" dirty="0"/>
              <a:t>Esc </a:t>
            </a:r>
            <a:r>
              <a:rPr lang="ko-KR" altLang="en-US" dirty="0"/>
              <a:t>후 </a:t>
            </a:r>
            <a:r>
              <a:rPr lang="en-US" altLang="ko-KR" dirty="0"/>
              <a:t>shift + : </a:t>
            </a:r>
            <a:r>
              <a:rPr lang="en-US" altLang="ko-KR" dirty="0" err="1"/>
              <a:t>wq</a:t>
            </a:r>
            <a:r>
              <a:rPr lang="en-US" altLang="ko-KR" dirty="0"/>
              <a:t> </a:t>
            </a:r>
            <a:r>
              <a:rPr lang="ko-KR" altLang="en-US" dirty="0"/>
              <a:t>설정 저장</a:t>
            </a:r>
            <a:endParaRPr lang="en-US" altLang="ko-KR" dirty="0"/>
          </a:p>
        </p:txBody>
      </p:sp>
      <p:sp>
        <p:nvSpPr>
          <p:cNvPr id="12" name="직사각형 11">
            <a:extLst>
              <a:ext uri="{FF2B5EF4-FFF2-40B4-BE49-F238E27FC236}">
                <a16:creationId xmlns:a16="http://schemas.microsoft.com/office/drawing/2014/main" id="{D70575D4-E4D6-4DF4-8457-D77DB9EE692A}"/>
              </a:ext>
            </a:extLst>
          </p:cNvPr>
          <p:cNvSpPr/>
          <p:nvPr/>
        </p:nvSpPr>
        <p:spPr>
          <a:xfrm>
            <a:off x="1671645" y="5024206"/>
            <a:ext cx="3901776" cy="646331"/>
          </a:xfrm>
          <a:prstGeom prst="rect">
            <a:avLst/>
          </a:prstGeom>
          <a:solidFill>
            <a:schemeClr val="bg1"/>
          </a:solidFill>
          <a:ln w="15875">
            <a:solidFill>
              <a:schemeClr val="tx1"/>
            </a:solidFill>
          </a:ln>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pic>
        <p:nvPicPr>
          <p:cNvPr id="13" name="Picture 6" descr="javaì ëí ì´ë¯¸ì§ ê²ìê²°ê³¼">
            <a:extLst>
              <a:ext uri="{FF2B5EF4-FFF2-40B4-BE49-F238E27FC236}">
                <a16:creationId xmlns:a16="http://schemas.microsoft.com/office/drawing/2014/main" id="{198E7F78-FB2B-4F07-A4AA-3072B4B0B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302" y="130275"/>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내용 개체 틀 2">
            <a:extLst>
              <a:ext uri="{FF2B5EF4-FFF2-40B4-BE49-F238E27FC236}">
                <a16:creationId xmlns:a16="http://schemas.microsoft.com/office/drawing/2014/main" id="{59C51076-93E0-408E-A18A-C28286C71AB0}"/>
              </a:ext>
            </a:extLst>
          </p:cNvPr>
          <p:cNvSpPr txBox="1">
            <a:spLocks/>
          </p:cNvSpPr>
          <p:nvPr/>
        </p:nvSpPr>
        <p:spPr>
          <a:xfrm>
            <a:off x="3648482" y="6018365"/>
            <a:ext cx="1839536" cy="487171"/>
          </a:xfrm>
          <a:prstGeom prst="rect">
            <a:avLst/>
          </a:prstGeom>
          <a:solidFill>
            <a:schemeClr val="bg1"/>
          </a:solidFill>
          <a:ln w="15875">
            <a:solidFill>
              <a:schemeClr val="tx1"/>
            </a:solidFill>
          </a:ln>
        </p:spPr>
        <p:txBody>
          <a:bodyPr vert="horz" lIns="91440" tIns="45720" rIns="91440" bIns="45720" rtlCol="0">
            <a:normAutofit fontScale="925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java -version</a:t>
            </a:r>
            <a:endParaRPr lang="ko-KR" altLang="en-US" dirty="0"/>
          </a:p>
        </p:txBody>
      </p:sp>
      <p:sp>
        <p:nvSpPr>
          <p:cNvPr id="16" name="내용 개체 틀 2">
            <a:extLst>
              <a:ext uri="{FF2B5EF4-FFF2-40B4-BE49-F238E27FC236}">
                <a16:creationId xmlns:a16="http://schemas.microsoft.com/office/drawing/2014/main" id="{A52A6D4D-7903-43D8-8F57-9A79B79ECE1D}"/>
              </a:ext>
            </a:extLst>
          </p:cNvPr>
          <p:cNvSpPr txBox="1">
            <a:spLocks/>
          </p:cNvSpPr>
          <p:nvPr/>
        </p:nvSpPr>
        <p:spPr>
          <a:xfrm>
            <a:off x="1671645" y="5957155"/>
            <a:ext cx="2376264" cy="609590"/>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java </a:t>
            </a:r>
            <a:r>
              <a:rPr lang="ko-KR" altLang="en-US" dirty="0"/>
              <a:t>설치 확인</a:t>
            </a:r>
          </a:p>
        </p:txBody>
      </p:sp>
      <p:pic>
        <p:nvPicPr>
          <p:cNvPr id="17" name="그림 16">
            <a:extLst>
              <a:ext uri="{FF2B5EF4-FFF2-40B4-BE49-F238E27FC236}">
                <a16:creationId xmlns:a16="http://schemas.microsoft.com/office/drawing/2014/main" id="{E233005C-263A-41D1-86A5-252A287A6A51}"/>
              </a:ext>
            </a:extLst>
          </p:cNvPr>
          <p:cNvPicPr>
            <a:picLocks noChangeAspect="1"/>
          </p:cNvPicPr>
          <p:nvPr/>
        </p:nvPicPr>
        <p:blipFill>
          <a:blip r:embed="rId6"/>
          <a:stretch>
            <a:fillRect/>
          </a:stretch>
        </p:blipFill>
        <p:spPr>
          <a:xfrm>
            <a:off x="6293740" y="5751834"/>
            <a:ext cx="5330185" cy="660617"/>
          </a:xfrm>
          <a:prstGeom prst="rect">
            <a:avLst/>
          </a:prstGeom>
          <a:ln>
            <a:noFill/>
          </a:ln>
          <a:effectLst>
            <a:outerShdw blurRad="190500" algn="tl" rotWithShape="0">
              <a:srgbClr val="000000">
                <a:alpha val="70000"/>
              </a:srgbClr>
            </a:outerShdw>
          </a:effectLst>
        </p:spPr>
      </p:pic>
      <p:cxnSp>
        <p:nvCxnSpPr>
          <p:cNvPr id="18" name="연결선: 꺾임 17">
            <a:extLst>
              <a:ext uri="{FF2B5EF4-FFF2-40B4-BE49-F238E27FC236}">
                <a16:creationId xmlns:a16="http://schemas.microsoft.com/office/drawing/2014/main" id="{FDF6AD6C-7C56-42AB-95EF-3A40ABD17F94}"/>
              </a:ext>
            </a:extLst>
          </p:cNvPr>
          <p:cNvCxnSpPr>
            <a:cxnSpLocks/>
          </p:cNvCxnSpPr>
          <p:nvPr/>
        </p:nvCxnSpPr>
        <p:spPr>
          <a:xfrm>
            <a:off x="5456549" y="6155943"/>
            <a:ext cx="837191" cy="7013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3823BD-C29B-413F-B0BD-2EA69F46E9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389091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10721AC-3ADA-470D-AC8E-C7B5F67891E0}"/>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설치</a:t>
            </a:r>
          </a:p>
        </p:txBody>
      </p:sp>
      <p:pic>
        <p:nvPicPr>
          <p:cNvPr id="8" name="Picture 8" descr="apache zookeeperì ëí ì´ë¯¸ì§ ê²ìê²°ê³¼">
            <a:extLst>
              <a:ext uri="{FF2B5EF4-FFF2-40B4-BE49-F238E27FC236}">
                <a16:creationId xmlns:a16="http://schemas.microsoft.com/office/drawing/2014/main" id="{C77CC0C9-0059-4C9D-877D-082B455C00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43F46B-738B-4ABB-8269-F8A41C0A1A40}"/>
              </a:ext>
            </a:extLst>
          </p:cNvPr>
          <p:cNvSpPr txBox="1"/>
          <p:nvPr/>
        </p:nvSpPr>
        <p:spPr>
          <a:xfrm>
            <a:off x="537329" y="1545701"/>
            <a:ext cx="11511796" cy="3365473"/>
          </a:xfrm>
          <a:prstGeom prst="rect">
            <a:avLst/>
          </a:prstGeom>
          <a:noFill/>
        </p:spPr>
        <p:txBody>
          <a:bodyPr wrap="square" rtlCol="0">
            <a:spAutoFit/>
          </a:bodyPr>
          <a:lstStyle/>
          <a:p>
            <a:pPr>
              <a:lnSpc>
                <a:spcPct val="150000"/>
              </a:lnSpc>
            </a:pPr>
            <a:r>
              <a:rPr lang="en-US" altLang="ko-KR" dirty="0"/>
              <a:t>cd /</a:t>
            </a:r>
            <a:r>
              <a:rPr lang="en-US" altLang="ko-KR" dirty="0" err="1"/>
              <a:t>usr</a:t>
            </a:r>
            <a:r>
              <a:rPr lang="en-US" altLang="ko-KR" dirty="0"/>
              <a:t>/local</a:t>
            </a:r>
          </a:p>
          <a:p>
            <a:pPr>
              <a:lnSpc>
                <a:spcPct val="150000"/>
              </a:lnSpc>
            </a:pPr>
            <a:r>
              <a:rPr lang="en-US" altLang="ko-KR" dirty="0" err="1"/>
              <a:t>wget</a:t>
            </a:r>
            <a:r>
              <a:rPr lang="en-US" altLang="ko-KR" dirty="0"/>
              <a:t> http://apache.mirror.cdnetworks.com/zookeeper/zookeeper-3.7.1/apache-zookeeper-3.7.1-bin.tar.gz</a:t>
            </a:r>
          </a:p>
          <a:p>
            <a:pPr>
              <a:lnSpc>
                <a:spcPct val="150000"/>
              </a:lnSpc>
            </a:pPr>
            <a:r>
              <a:rPr lang="en-US" altLang="ko-KR" dirty="0"/>
              <a:t>tar </a:t>
            </a:r>
            <a:r>
              <a:rPr lang="en-US" altLang="ko-KR" dirty="0" err="1"/>
              <a:t>zxf</a:t>
            </a:r>
            <a:r>
              <a:rPr lang="en-US" altLang="ko-KR" dirty="0"/>
              <a:t> apache-zookeeper-3.7.1-bin.tar.gz</a:t>
            </a:r>
          </a:p>
          <a:p>
            <a:pPr>
              <a:lnSpc>
                <a:spcPct val="150000"/>
              </a:lnSpc>
            </a:pPr>
            <a:r>
              <a:rPr lang="en-US" altLang="ko-KR" dirty="0"/>
              <a:t>ln -s apache-zookeeper-3.7.1-bin zookeeper</a:t>
            </a:r>
          </a:p>
          <a:p>
            <a:pPr>
              <a:lnSpc>
                <a:spcPct val="150000"/>
              </a:lnSpc>
            </a:pPr>
            <a:r>
              <a:rPr lang="en-US" altLang="ko-KR" dirty="0" err="1"/>
              <a:t>mkdir</a:t>
            </a:r>
            <a:r>
              <a:rPr lang="en-US" altLang="ko-KR" dirty="0"/>
              <a:t> -p /data</a:t>
            </a:r>
          </a:p>
          <a:p>
            <a:pPr>
              <a:lnSpc>
                <a:spcPct val="150000"/>
              </a:lnSpc>
            </a:pPr>
            <a:r>
              <a:rPr lang="en-US" altLang="ko-KR" dirty="0"/>
              <a:t>cd /data</a:t>
            </a:r>
          </a:p>
          <a:p>
            <a:pPr>
              <a:lnSpc>
                <a:spcPct val="150000"/>
              </a:lnSpc>
            </a:pPr>
            <a:r>
              <a:rPr lang="en-US" altLang="ko-KR" dirty="0"/>
              <a:t>echo 1 &gt; /data/</a:t>
            </a:r>
            <a:r>
              <a:rPr lang="en-US" altLang="ko-KR" dirty="0" err="1"/>
              <a:t>myid</a:t>
            </a:r>
            <a:endParaRPr lang="en-US" altLang="ko-KR" dirty="0"/>
          </a:p>
          <a:p>
            <a:pPr>
              <a:lnSpc>
                <a:spcPct val="150000"/>
              </a:lnSpc>
            </a:pPr>
            <a:endParaRPr lang="ko-KR" altLang="en-US" dirty="0"/>
          </a:p>
        </p:txBody>
      </p:sp>
      <p:pic>
        <p:nvPicPr>
          <p:cNvPr id="13" name="그림 12">
            <a:extLst>
              <a:ext uri="{FF2B5EF4-FFF2-40B4-BE49-F238E27FC236}">
                <a16:creationId xmlns:a16="http://schemas.microsoft.com/office/drawing/2014/main" id="{C484DB27-9D40-4D28-94E6-A7257079B352}"/>
              </a:ext>
            </a:extLst>
          </p:cNvPr>
          <p:cNvPicPr>
            <a:picLocks noChangeAspect="1"/>
          </p:cNvPicPr>
          <p:nvPr/>
        </p:nvPicPr>
        <p:blipFill>
          <a:blip r:embed="rId4"/>
          <a:stretch>
            <a:fillRect/>
          </a:stretch>
        </p:blipFill>
        <p:spPr>
          <a:xfrm>
            <a:off x="6096000" y="2643790"/>
            <a:ext cx="5591175" cy="3657600"/>
          </a:xfrm>
          <a:prstGeom prst="rect">
            <a:avLst/>
          </a:prstGeom>
        </p:spPr>
      </p:pic>
      <p:pic>
        <p:nvPicPr>
          <p:cNvPr id="14" name="그림 13">
            <a:extLst>
              <a:ext uri="{FF2B5EF4-FFF2-40B4-BE49-F238E27FC236}">
                <a16:creationId xmlns:a16="http://schemas.microsoft.com/office/drawing/2014/main" id="{F2EFE98E-90CE-45DA-A24F-6B9A420E7EB7}"/>
              </a:ext>
            </a:extLst>
          </p:cNvPr>
          <p:cNvPicPr>
            <a:picLocks noChangeAspect="1"/>
          </p:cNvPicPr>
          <p:nvPr/>
        </p:nvPicPr>
        <p:blipFill>
          <a:blip r:embed="rId5"/>
          <a:stretch>
            <a:fillRect/>
          </a:stretch>
        </p:blipFill>
        <p:spPr>
          <a:xfrm>
            <a:off x="644459" y="4775270"/>
            <a:ext cx="4210050" cy="1304925"/>
          </a:xfrm>
          <a:prstGeom prst="rect">
            <a:avLst/>
          </a:prstGeom>
        </p:spPr>
      </p:pic>
      <p:cxnSp>
        <p:nvCxnSpPr>
          <p:cNvPr id="15" name="연결선: 꺾임 14">
            <a:extLst>
              <a:ext uri="{FF2B5EF4-FFF2-40B4-BE49-F238E27FC236}">
                <a16:creationId xmlns:a16="http://schemas.microsoft.com/office/drawing/2014/main" id="{EB108E28-BD27-497C-A8C9-1595E3B35199}"/>
              </a:ext>
            </a:extLst>
          </p:cNvPr>
          <p:cNvCxnSpPr>
            <a:cxnSpLocks/>
            <a:endCxn id="13" idx="1"/>
          </p:cNvCxnSpPr>
          <p:nvPr/>
        </p:nvCxnSpPr>
        <p:spPr>
          <a:xfrm>
            <a:off x="4317477" y="2818613"/>
            <a:ext cx="1778523" cy="1653977"/>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678D0E31-1470-4675-8245-6A13C4D5F360}"/>
              </a:ext>
            </a:extLst>
          </p:cNvPr>
          <p:cNvCxnSpPr>
            <a:cxnSpLocks/>
            <a:endCxn id="14" idx="0"/>
          </p:cNvCxnSpPr>
          <p:nvPr/>
        </p:nvCxnSpPr>
        <p:spPr>
          <a:xfrm rot="5400000">
            <a:off x="2598145" y="4623930"/>
            <a:ext cx="302680" cy="1"/>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B24C10D7-9CD7-492D-A770-84FBA4BF58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9090" y="36021"/>
            <a:ext cx="4210035" cy="1751028"/>
          </a:xfrm>
          <a:prstGeom prst="rect">
            <a:avLst/>
          </a:prstGeom>
          <a:ln>
            <a:solidFill>
              <a:schemeClr val="tx1"/>
            </a:solidFill>
          </a:ln>
        </p:spPr>
      </p:pic>
      <p:sp>
        <p:nvSpPr>
          <p:cNvPr id="25" name="TextBox 24">
            <a:extLst>
              <a:ext uri="{FF2B5EF4-FFF2-40B4-BE49-F238E27FC236}">
                <a16:creationId xmlns:a16="http://schemas.microsoft.com/office/drawing/2014/main" id="{3BF8EA23-1ADF-4B79-9A7D-C9DDDC016020}"/>
              </a:ext>
            </a:extLst>
          </p:cNvPr>
          <p:cNvSpPr txBox="1"/>
          <p:nvPr/>
        </p:nvSpPr>
        <p:spPr>
          <a:xfrm>
            <a:off x="2749484" y="4479987"/>
            <a:ext cx="1186543" cy="261610"/>
          </a:xfrm>
          <a:prstGeom prst="rect">
            <a:avLst/>
          </a:prstGeom>
          <a:noFill/>
        </p:spPr>
        <p:txBody>
          <a:bodyPr wrap="none" rtlCol="0">
            <a:spAutoFit/>
          </a:bodyPr>
          <a:lstStyle/>
          <a:p>
            <a:r>
              <a:rPr lang="en-US" altLang="ko-KR" sz="1100" i="1" dirty="0"/>
              <a:t>zookeeper node</a:t>
            </a:r>
            <a:endParaRPr lang="ko-KR" altLang="en-US" sz="1100" i="1" dirty="0"/>
          </a:p>
        </p:txBody>
      </p:sp>
    </p:spTree>
    <p:extLst>
      <p:ext uri="{BB962C8B-B14F-4D97-AF65-F5344CB8AC3E}">
        <p14:creationId xmlns:p14="http://schemas.microsoft.com/office/powerpoint/2010/main" val="3955343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FD2F6A-A1B3-415A-A93F-427C0F46181C}"/>
              </a:ext>
            </a:extLst>
          </p:cNvPr>
          <p:cNvSpPr>
            <a:spLocks noGrp="1"/>
          </p:cNvSpPr>
          <p:nvPr>
            <p:ph type="title"/>
          </p:nvPr>
        </p:nvSpPr>
        <p:spPr/>
        <p:txBody>
          <a:bodyPr/>
          <a:lstStyle/>
          <a:p>
            <a:r>
              <a:rPr lang="ko-KR" altLang="en-US" dirty="0" err="1"/>
              <a:t>주키퍼</a:t>
            </a:r>
            <a:r>
              <a:rPr lang="ko-KR" altLang="en-US" dirty="0"/>
              <a:t> 환경변수 설정</a:t>
            </a:r>
          </a:p>
        </p:txBody>
      </p:sp>
      <p:sp>
        <p:nvSpPr>
          <p:cNvPr id="4" name="TextBox 3">
            <a:extLst>
              <a:ext uri="{FF2B5EF4-FFF2-40B4-BE49-F238E27FC236}">
                <a16:creationId xmlns:a16="http://schemas.microsoft.com/office/drawing/2014/main" id="{1F1899AB-CBDA-4303-8771-98121129A1E1}"/>
              </a:ext>
            </a:extLst>
          </p:cNvPr>
          <p:cNvSpPr txBox="1"/>
          <p:nvPr/>
        </p:nvSpPr>
        <p:spPr>
          <a:xfrm>
            <a:off x="885825" y="2296755"/>
            <a:ext cx="5868273" cy="1754326"/>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solidFill>
                  <a:srgbClr val="FF0000"/>
                </a:solidFill>
              </a:rPr>
              <a:t>export ZOOKEEPER=/</a:t>
            </a:r>
            <a:r>
              <a:rPr lang="en-US" altLang="ko-KR" dirty="0" err="1">
                <a:solidFill>
                  <a:srgbClr val="FF0000"/>
                </a:solidFill>
              </a:rPr>
              <a:t>usr</a:t>
            </a:r>
            <a:r>
              <a:rPr lang="en-US" altLang="ko-KR" dirty="0">
                <a:solidFill>
                  <a:srgbClr val="FF0000"/>
                </a:solidFill>
              </a:rPr>
              <a:t>/local/zookeeper</a:t>
            </a:r>
          </a:p>
          <a:p>
            <a:r>
              <a:rPr lang="en-US" altLang="ko-KR" dirty="0"/>
              <a:t>export PATH=$JAVA_HOME/bin</a:t>
            </a:r>
            <a:r>
              <a:rPr lang="en-US" altLang="ko-KR" dirty="0">
                <a:solidFill>
                  <a:srgbClr val="FF0000"/>
                </a:solidFill>
              </a:rPr>
              <a:t>:$ZOOKEEPER/bin:</a:t>
            </a:r>
            <a:r>
              <a:rPr lang="en-US" altLang="ko-KR" dirty="0"/>
              <a:t>$PATH</a:t>
            </a:r>
          </a:p>
          <a:p>
            <a:r>
              <a:rPr lang="en-US" altLang="ko-KR" dirty="0"/>
              <a:t>export CLASSPATH="."</a:t>
            </a:r>
          </a:p>
          <a:p>
            <a:endParaRPr lang="ko-KR" altLang="en-US" dirty="0"/>
          </a:p>
        </p:txBody>
      </p:sp>
      <p:sp>
        <p:nvSpPr>
          <p:cNvPr id="5" name="직사각형 4">
            <a:extLst>
              <a:ext uri="{FF2B5EF4-FFF2-40B4-BE49-F238E27FC236}">
                <a16:creationId xmlns:a16="http://schemas.microsoft.com/office/drawing/2014/main" id="{3BAED266-F773-4F57-A3FC-10C56AB91EB1}"/>
              </a:ext>
            </a:extLst>
          </p:cNvPr>
          <p:cNvSpPr/>
          <p:nvPr/>
        </p:nvSpPr>
        <p:spPr>
          <a:xfrm>
            <a:off x="885825" y="4281270"/>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3918003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6311343" cy="5355312"/>
          </a:xfrm>
          <a:prstGeom prst="rect">
            <a:avLst/>
          </a:prstGeom>
          <a:noFill/>
        </p:spPr>
        <p:txBody>
          <a:bodyPr wrap="none" rtlCol="0">
            <a:spAutoFit/>
          </a:bodyPr>
          <a:lstStyle/>
          <a:p>
            <a:r>
              <a:rPr lang="en-US" altLang="ko-KR" dirty="0"/>
              <a:t>[</a:t>
            </a:r>
            <a:r>
              <a:rPr lang="en-US" altLang="ko-KR" dirty="0" err="1"/>
              <a:t>root@master</a:t>
            </a:r>
            <a:r>
              <a:rPr lang="en-US" altLang="ko-KR" dirty="0"/>
              <a:t> conf]# </a:t>
            </a:r>
            <a:r>
              <a:rPr lang="en-US" altLang="ko-KR" dirty="0" err="1"/>
              <a:t>ll</a:t>
            </a:r>
            <a:endParaRPr lang="en-US" altLang="ko-KR" dirty="0"/>
          </a:p>
          <a:p>
            <a:r>
              <a:rPr lang="en-US" altLang="ko-KR" dirty="0"/>
              <a:t>total 16</a:t>
            </a:r>
          </a:p>
          <a:p>
            <a:r>
              <a:rPr lang="en-US" altLang="ko-KR" dirty="0"/>
              <a:t>-</a:t>
            </a:r>
            <a:r>
              <a:rPr lang="en-US" altLang="ko-KR" dirty="0" err="1"/>
              <a:t>rw</a:t>
            </a:r>
            <a:r>
              <a:rPr lang="en-US" altLang="ko-KR" dirty="0"/>
              <a:t>-r--r--. 1  501 games  535 Jun 29  2018 configuration.xsl</a:t>
            </a:r>
          </a:p>
          <a:p>
            <a:r>
              <a:rPr lang="en-US" altLang="ko-KR" dirty="0"/>
              <a:t>-</a:t>
            </a:r>
            <a:r>
              <a:rPr lang="en-US" altLang="ko-KR" dirty="0" err="1"/>
              <a:t>rw</a:t>
            </a:r>
            <a:r>
              <a:rPr lang="en-US" altLang="ko-KR" dirty="0"/>
              <a:t>-r--r--. 1  501 games 2161 Jun 29  2018 log4j.properties</a:t>
            </a:r>
          </a:p>
          <a:p>
            <a:r>
              <a:rPr lang="en-US" altLang="ko-KR" dirty="0"/>
              <a:t>-</a:t>
            </a:r>
            <a:r>
              <a:rPr lang="en-US" altLang="ko-KR" dirty="0" err="1"/>
              <a:t>rw</a:t>
            </a:r>
            <a:r>
              <a:rPr lang="en-US" altLang="ko-KR" dirty="0"/>
              <a:t>-r--r--. 1 root </a:t>
            </a:r>
            <a:r>
              <a:rPr lang="en-US" altLang="ko-KR" dirty="0" err="1"/>
              <a:t>root</a:t>
            </a:r>
            <a:r>
              <a:rPr lang="en-US" altLang="ko-KR" dirty="0"/>
              <a:t>   167 Nov  8 23:38 </a:t>
            </a:r>
            <a:r>
              <a:rPr lang="en-US" altLang="ko-KR" dirty="0" err="1">
                <a:solidFill>
                  <a:srgbClr val="0000FF"/>
                </a:solidFill>
              </a:rPr>
              <a:t>zoo.cfg</a:t>
            </a:r>
            <a:endParaRPr lang="en-US" altLang="ko-KR" dirty="0">
              <a:solidFill>
                <a:srgbClr val="0000FF"/>
              </a:solidFill>
            </a:endParaRPr>
          </a:p>
          <a:p>
            <a:r>
              <a:rPr lang="en-US" altLang="ko-KR" dirty="0"/>
              <a:t>-</a:t>
            </a:r>
            <a:r>
              <a:rPr lang="en-US" altLang="ko-KR" dirty="0" err="1"/>
              <a:t>rw</a:t>
            </a:r>
            <a:r>
              <a:rPr lang="en-US" altLang="ko-KR" dirty="0"/>
              <a:t>-r--r--. 1  501 games  922 Jun 29  2018 </a:t>
            </a:r>
            <a:r>
              <a:rPr lang="en-US" altLang="ko-KR" dirty="0" err="1"/>
              <a:t>zoo_sample.cfg</a:t>
            </a:r>
            <a:endParaRPr lang="en-US" altLang="ko-KR" dirty="0"/>
          </a:p>
          <a:p>
            <a:r>
              <a:rPr lang="en-US" altLang="ko-KR" dirty="0"/>
              <a:t>[</a:t>
            </a:r>
            <a:r>
              <a:rPr lang="en-US" altLang="ko-KR" dirty="0" err="1"/>
              <a:t>root@master</a:t>
            </a:r>
            <a:r>
              <a:rPr lang="en-US" altLang="ko-KR" dirty="0"/>
              <a:t> conf]#  cd /</a:t>
            </a:r>
            <a:r>
              <a:rPr lang="en-US" altLang="ko-KR" dirty="0" err="1"/>
              <a:t>usr</a:t>
            </a:r>
            <a:r>
              <a:rPr lang="en-US" altLang="ko-KR" dirty="0"/>
              <a:t>/local/zookeeper/conf/</a:t>
            </a:r>
          </a:p>
          <a:p>
            <a:r>
              <a:rPr lang="en-US" altLang="ko-KR" dirty="0"/>
              <a:t>[</a:t>
            </a:r>
            <a:r>
              <a:rPr lang="en-US" altLang="ko-KR" dirty="0" err="1"/>
              <a:t>root@master</a:t>
            </a:r>
            <a:r>
              <a:rPr lang="en-US" altLang="ko-KR" dirty="0"/>
              <a:t> conf]# mv </a:t>
            </a:r>
            <a:r>
              <a:rPr lang="en-US" altLang="ko-KR" dirty="0" err="1"/>
              <a:t>zoo_sample.cfg</a:t>
            </a:r>
            <a:r>
              <a:rPr lang="en-US" altLang="ko-KR" dirty="0"/>
              <a:t> </a:t>
            </a:r>
            <a:r>
              <a:rPr lang="en-US" altLang="ko-KR" dirty="0" err="1"/>
              <a:t>zoo.cfg</a:t>
            </a:r>
            <a:endParaRPr lang="en-US" altLang="ko-KR" dirty="0"/>
          </a:p>
          <a:p>
            <a:r>
              <a:rPr lang="en-US" altLang="ko-KR" dirty="0"/>
              <a:t>[</a:t>
            </a:r>
            <a:r>
              <a:rPr lang="en-US" altLang="ko-KR" dirty="0" err="1"/>
              <a:t>root@master</a:t>
            </a:r>
            <a:r>
              <a:rPr lang="en-US" altLang="ko-KR" dirty="0"/>
              <a:t> conf]# more </a:t>
            </a:r>
            <a:r>
              <a:rPr lang="en-US" altLang="ko-KR" dirty="0" err="1">
                <a:solidFill>
                  <a:srgbClr val="0000FF"/>
                </a:solidFill>
              </a:rPr>
              <a:t>zoo.cfg</a:t>
            </a:r>
            <a:endParaRPr lang="en-US" altLang="ko-KR" dirty="0">
              <a:solidFill>
                <a:srgbClr val="0000FF"/>
              </a:solidFill>
            </a:endParaRPr>
          </a:p>
          <a:p>
            <a:r>
              <a:rPr lang="en-US" altLang="ko-KR" dirty="0" err="1"/>
              <a:t>tickTime</a:t>
            </a:r>
            <a:r>
              <a:rPr lang="en-US" altLang="ko-KR" dirty="0"/>
              <a:t>=2000</a:t>
            </a:r>
          </a:p>
          <a:p>
            <a:r>
              <a:rPr lang="en-US" altLang="ko-KR" dirty="0" err="1"/>
              <a:t>initLimit</a:t>
            </a:r>
            <a:r>
              <a:rPr lang="en-US" altLang="ko-KR" dirty="0"/>
              <a:t>=10</a:t>
            </a:r>
          </a:p>
          <a:p>
            <a:r>
              <a:rPr lang="en-US" altLang="ko-KR" dirty="0" err="1"/>
              <a:t>syncLimit</a:t>
            </a:r>
            <a:r>
              <a:rPr lang="en-US" altLang="ko-KR" dirty="0"/>
              <a:t>=5</a:t>
            </a:r>
          </a:p>
          <a:p>
            <a:r>
              <a:rPr lang="en-US" altLang="ko-KR" dirty="0" err="1"/>
              <a:t>clientPort</a:t>
            </a:r>
            <a:r>
              <a:rPr lang="en-US" altLang="ko-KR" dirty="0"/>
              <a:t>=</a:t>
            </a:r>
            <a:r>
              <a:rPr lang="en-US" altLang="ko-KR" dirty="0">
                <a:solidFill>
                  <a:srgbClr val="0000FF"/>
                </a:solidFill>
              </a:rPr>
              <a:t>2181</a:t>
            </a:r>
          </a:p>
          <a:p>
            <a:r>
              <a:rPr lang="en-US" altLang="ko-KR" dirty="0" err="1">
                <a:solidFill>
                  <a:srgbClr val="FF0000"/>
                </a:solidFill>
              </a:rPr>
              <a:t>dataDir</a:t>
            </a:r>
            <a:r>
              <a:rPr lang="en-US" altLang="ko-KR" dirty="0">
                <a:solidFill>
                  <a:srgbClr val="FF0000"/>
                </a:solidFill>
              </a:rPr>
              <a:t>=/data</a:t>
            </a:r>
          </a:p>
          <a:p>
            <a:r>
              <a:rPr lang="en-US" altLang="ko-KR" dirty="0">
                <a:solidFill>
                  <a:srgbClr val="FF0000"/>
                </a:solidFill>
              </a:rPr>
              <a:t>server.1=master:2888:3888</a:t>
            </a:r>
          </a:p>
          <a:p>
            <a:r>
              <a:rPr lang="en-US" altLang="ko-KR" dirty="0">
                <a:solidFill>
                  <a:srgbClr val="FF0000"/>
                </a:solidFill>
              </a:rPr>
              <a:t>server.2=slave1:2888:3888</a:t>
            </a:r>
          </a:p>
          <a:p>
            <a:r>
              <a:rPr lang="en-US" altLang="ko-KR" dirty="0">
                <a:solidFill>
                  <a:srgbClr val="FF0000"/>
                </a:solidFill>
              </a:rPr>
              <a:t>server.3=slave2:2888:3888</a:t>
            </a:r>
          </a:p>
          <a:p>
            <a:r>
              <a:rPr lang="en-US" altLang="ko-KR" dirty="0" err="1"/>
              <a:t>maxClientCnxns</a:t>
            </a:r>
            <a:r>
              <a:rPr lang="en-US" altLang="ko-KR" dirty="0"/>
              <a:t>=200</a:t>
            </a:r>
          </a:p>
          <a:p>
            <a:endParaRPr lang="ko-KR" altLang="en-US" dirty="0"/>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5538838" y="3146247"/>
            <a:ext cx="3257623" cy="869982"/>
          </a:xfrm>
          <a:prstGeom prst="rect">
            <a:avLst/>
          </a:prstGeom>
          <a:noFill/>
          <a:ln>
            <a:solidFill>
              <a:schemeClr val="accent1">
                <a:shade val="50000"/>
              </a:schemeClr>
            </a:solidFill>
          </a:ln>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zoo.cfg</a:t>
            </a:r>
            <a:r>
              <a:rPr lang="ko-KR" altLang="en-US" b="1" dirty="0">
                <a:solidFill>
                  <a:schemeClr val="tx2"/>
                </a:solidFill>
              </a:rPr>
              <a:t>로 실행하여</a:t>
            </a:r>
            <a:endParaRPr lang="en-US" altLang="ko-KR" b="1" dirty="0">
              <a:solidFill>
                <a:schemeClr val="tx2"/>
              </a:solidFill>
            </a:endParaRPr>
          </a:p>
          <a:p>
            <a:pPr>
              <a:lnSpc>
                <a:spcPct val="150000"/>
              </a:lnSpc>
            </a:pPr>
            <a:r>
              <a:rPr lang="ko-KR" altLang="en-US" b="1" dirty="0">
                <a:solidFill>
                  <a:schemeClr val="tx2"/>
                </a:solidFill>
              </a:rPr>
              <a:t>좌측과 같이 수정 및 추가한다</a:t>
            </a:r>
            <a:r>
              <a:rPr lang="en-US" altLang="ko-KR" b="1" dirty="0">
                <a:solidFill>
                  <a:schemeClr val="tx2"/>
                </a:solidFill>
              </a:rPr>
              <a:t>.</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9384653">
            <a:off x="4962525" y="3436318"/>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794A905-D19D-45C2-AC53-D0EEC1EE3E34}"/>
              </a:ext>
            </a:extLst>
          </p:cNvPr>
          <p:cNvSpPr txBox="1"/>
          <p:nvPr/>
        </p:nvSpPr>
        <p:spPr>
          <a:xfrm>
            <a:off x="5718623" y="4697144"/>
            <a:ext cx="6398418" cy="198977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400" dirty="0" err="1"/>
              <a:t>tickTime</a:t>
            </a:r>
            <a:r>
              <a:rPr lang="en-US" altLang="ko-KR" sz="1400" dirty="0"/>
              <a:t> : </a:t>
            </a:r>
            <a:r>
              <a:rPr lang="ko-KR" altLang="en-US" sz="1400" dirty="0" err="1"/>
              <a:t>주키퍼가</a:t>
            </a:r>
            <a:r>
              <a:rPr lang="ko-KR" altLang="en-US" sz="1400" dirty="0"/>
              <a:t> 사용하는 시간에 대한 기본 측정 단위</a:t>
            </a:r>
            <a:r>
              <a:rPr lang="en-US" altLang="ko-KR" sz="1400" dirty="0"/>
              <a:t>(</a:t>
            </a:r>
            <a:r>
              <a:rPr lang="ko-KR" altLang="en-US" sz="1400" dirty="0" err="1"/>
              <a:t>밀리초</a:t>
            </a:r>
            <a:r>
              <a:rPr lang="en-US" altLang="ko-KR" sz="1400" dirty="0"/>
              <a:t>)</a:t>
            </a:r>
          </a:p>
          <a:p>
            <a:pPr>
              <a:lnSpc>
                <a:spcPct val="150000"/>
              </a:lnSpc>
            </a:pPr>
            <a:r>
              <a:rPr lang="en-US" altLang="ko-KR" sz="1400" dirty="0" err="1"/>
              <a:t>initLimit</a:t>
            </a:r>
            <a:r>
              <a:rPr lang="en-US" altLang="ko-KR" sz="1400" dirty="0"/>
              <a:t> : Follower</a:t>
            </a:r>
            <a:r>
              <a:rPr lang="ko-KR" altLang="en-US" sz="1400" dirty="0"/>
              <a:t>가 </a:t>
            </a:r>
            <a:r>
              <a:rPr lang="en-US" altLang="ko-KR" sz="1400" dirty="0"/>
              <a:t>Leader</a:t>
            </a:r>
            <a:r>
              <a:rPr lang="ko-KR" altLang="en-US" sz="1400" dirty="0"/>
              <a:t>와 초기에 연결하는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syncLimit</a:t>
            </a:r>
            <a:r>
              <a:rPr lang="en-US" altLang="ko-KR" sz="1400" dirty="0"/>
              <a:t> : Follower</a:t>
            </a:r>
            <a:r>
              <a:rPr lang="ko-KR" altLang="en-US" sz="1400" dirty="0"/>
              <a:t>가 </a:t>
            </a:r>
            <a:r>
              <a:rPr lang="en-US" altLang="ko-KR" sz="1400" dirty="0"/>
              <a:t>Leader</a:t>
            </a:r>
            <a:r>
              <a:rPr lang="ko-KR" altLang="en-US" sz="1400" dirty="0"/>
              <a:t>와 동기화 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dataDir</a:t>
            </a:r>
            <a:r>
              <a:rPr lang="en-US" altLang="ko-KR" sz="1400" dirty="0"/>
              <a:t> : </a:t>
            </a:r>
            <a:r>
              <a:rPr lang="ko-KR" altLang="en-US" sz="1400" dirty="0" err="1"/>
              <a:t>주키퍼의</a:t>
            </a:r>
            <a:r>
              <a:rPr lang="ko-KR" altLang="en-US" sz="1400" dirty="0"/>
              <a:t> 트랜잭션 로그와 스냅샷이 저장되는 경로</a:t>
            </a:r>
            <a:endParaRPr lang="en-US" altLang="ko-KR" sz="1400" dirty="0"/>
          </a:p>
          <a:p>
            <a:pPr>
              <a:lnSpc>
                <a:spcPct val="150000"/>
              </a:lnSpc>
            </a:pPr>
            <a:r>
              <a:rPr lang="en-US" altLang="ko-KR" sz="1400" dirty="0" err="1"/>
              <a:t>clientPort</a:t>
            </a:r>
            <a:r>
              <a:rPr lang="en-US" altLang="ko-KR" sz="1400" dirty="0"/>
              <a:t> : </a:t>
            </a:r>
            <a:r>
              <a:rPr lang="ko-KR" altLang="en-US" sz="1400" dirty="0" err="1"/>
              <a:t>주키퍼</a:t>
            </a:r>
            <a:r>
              <a:rPr lang="ko-KR" altLang="en-US" sz="1400" dirty="0"/>
              <a:t> 사용 </a:t>
            </a:r>
            <a:r>
              <a:rPr lang="en-US" altLang="ko-KR" sz="1400" dirty="0"/>
              <a:t>TCP </a:t>
            </a:r>
            <a:r>
              <a:rPr lang="ko-KR" altLang="en-US" sz="1400" dirty="0"/>
              <a:t>포트</a:t>
            </a:r>
            <a:endParaRPr lang="en-US" altLang="ko-KR" sz="1400" dirty="0"/>
          </a:p>
          <a:p>
            <a:pPr>
              <a:lnSpc>
                <a:spcPct val="150000"/>
              </a:lnSpc>
            </a:pPr>
            <a:r>
              <a:rPr lang="en-US" altLang="ko-KR" sz="1400" dirty="0"/>
              <a:t>server.* : </a:t>
            </a:r>
            <a:r>
              <a:rPr lang="ko-KR" altLang="en-US" sz="1400" dirty="0" err="1"/>
              <a:t>주키퍼</a:t>
            </a:r>
            <a:r>
              <a:rPr lang="ko-KR" altLang="en-US" sz="1400" dirty="0"/>
              <a:t> 앙상블 구성을 위한 서버 설정</a:t>
            </a:r>
            <a:r>
              <a:rPr lang="en-US" altLang="ko-KR" sz="1400" b="1" dirty="0">
                <a:solidFill>
                  <a:srgbClr val="0000FF"/>
                </a:solidFill>
              </a:rPr>
              <a:t>, </a:t>
            </a:r>
            <a:r>
              <a:rPr lang="en-US" altLang="ko-KR" sz="1400" b="1" dirty="0" err="1">
                <a:solidFill>
                  <a:srgbClr val="0000FF"/>
                </a:solidFill>
              </a:rPr>
              <a:t>server.myid</a:t>
            </a:r>
            <a:r>
              <a:rPr lang="en-US" altLang="ko-KR" sz="1400" b="1" dirty="0">
                <a:solidFill>
                  <a:srgbClr val="0000FF"/>
                </a:solidFill>
              </a:rPr>
              <a:t> </a:t>
            </a:r>
            <a:r>
              <a:rPr lang="ko-KR" altLang="en-US" sz="1400" b="1" dirty="0">
                <a:solidFill>
                  <a:srgbClr val="0000FF"/>
                </a:solidFill>
              </a:rPr>
              <a:t>형식으로 사용</a:t>
            </a:r>
          </a:p>
        </p:txBody>
      </p:sp>
    </p:spTree>
    <p:extLst>
      <p:ext uri="{BB962C8B-B14F-4D97-AF65-F5344CB8AC3E}">
        <p14:creationId xmlns:p14="http://schemas.microsoft.com/office/powerpoint/2010/main" val="2261284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6C158E5A-6091-6EE9-F4CB-CE2A9563D4D7}"/>
              </a:ext>
            </a:extLst>
          </p:cNvPr>
          <p:cNvPicPr>
            <a:picLocks noChangeAspect="1"/>
          </p:cNvPicPr>
          <p:nvPr/>
        </p:nvPicPr>
        <p:blipFill>
          <a:blip r:embed="rId2"/>
          <a:stretch>
            <a:fillRect/>
          </a:stretch>
        </p:blipFill>
        <p:spPr>
          <a:xfrm>
            <a:off x="2103371" y="1091367"/>
            <a:ext cx="7531318" cy="5611205"/>
          </a:xfrm>
          <a:prstGeom prst="rect">
            <a:avLst/>
          </a:prstGeom>
        </p:spPr>
      </p:pic>
      <p:sp>
        <p:nvSpPr>
          <p:cNvPr id="5" name="제목 1">
            <a:extLst>
              <a:ext uri="{FF2B5EF4-FFF2-40B4-BE49-F238E27FC236}">
                <a16:creationId xmlns:a16="http://schemas.microsoft.com/office/drawing/2014/main" id="{4E2F2F8B-1BB0-4E96-9DF1-E4EA9365BEB1}"/>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6" name="그림 5">
            <a:extLst>
              <a:ext uri="{FF2B5EF4-FFF2-40B4-BE49-F238E27FC236}">
                <a16:creationId xmlns:a16="http://schemas.microsoft.com/office/drawing/2014/main" id="{45CF2F5B-C175-4342-8733-332DAD7FD7BC}"/>
              </a:ext>
            </a:extLst>
          </p:cNvPr>
          <p:cNvPicPr>
            <a:picLocks noChangeAspect="1"/>
          </p:cNvPicPr>
          <p:nvPr/>
        </p:nvPicPr>
        <p:blipFill>
          <a:blip r:embed="rId3"/>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3F5488DB-A6EA-4A3E-8C4B-641116E83E9D}"/>
              </a:ext>
            </a:extLst>
          </p:cNvPr>
          <p:cNvSpPr txBox="1"/>
          <p:nvPr/>
        </p:nvSpPr>
        <p:spPr>
          <a:xfrm>
            <a:off x="6673049" y="1964413"/>
            <a:ext cx="404950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https://kafka.apache.org/downloads</a:t>
            </a:r>
            <a:endParaRPr lang="ko-KR" altLang="en-US" dirty="0"/>
          </a:p>
        </p:txBody>
      </p:sp>
      <p:sp>
        <p:nvSpPr>
          <p:cNvPr id="2" name="TextBox 1">
            <a:extLst>
              <a:ext uri="{FF2B5EF4-FFF2-40B4-BE49-F238E27FC236}">
                <a16:creationId xmlns:a16="http://schemas.microsoft.com/office/drawing/2014/main" id="{BF6BC1E3-E729-4320-84A9-E26BE001934E}"/>
              </a:ext>
            </a:extLst>
          </p:cNvPr>
          <p:cNvSpPr txBox="1"/>
          <p:nvPr/>
        </p:nvSpPr>
        <p:spPr>
          <a:xfrm flipH="1">
            <a:off x="6673049" y="2452644"/>
            <a:ext cx="514676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https://kafka.apache.org/quickstart</a:t>
            </a:r>
            <a:endParaRPr lang="ko-KR" altLang="en-US" dirty="0"/>
          </a:p>
        </p:txBody>
      </p:sp>
    </p:spTree>
    <p:extLst>
      <p:ext uri="{BB962C8B-B14F-4D97-AF65-F5344CB8AC3E}">
        <p14:creationId xmlns:p14="http://schemas.microsoft.com/office/powerpoint/2010/main" val="122938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250846" y="1362008"/>
            <a:ext cx="8369279" cy="2118978"/>
          </a:xfrm>
          <a:prstGeom prst="rect">
            <a:avLst/>
          </a:prstGeom>
          <a:noFill/>
        </p:spPr>
        <p:txBody>
          <a:bodyPr wrap="none" rtlCol="0">
            <a:spAutoFit/>
          </a:bodyPr>
          <a:lstStyle/>
          <a:p>
            <a:pPr>
              <a:lnSpc>
                <a:spcPct val="150000"/>
              </a:lnSpc>
            </a:pPr>
            <a:r>
              <a:rPr lang="en-US" altLang="ko-KR" dirty="0"/>
              <a:t>cd</a:t>
            </a:r>
            <a:r>
              <a:rPr lang="ko-KR" altLang="en-US" dirty="0"/>
              <a:t> </a:t>
            </a:r>
            <a:r>
              <a:rPr lang="en-US" altLang="ko-KR" dirty="0"/>
              <a:t>/</a:t>
            </a:r>
            <a:r>
              <a:rPr lang="en-US" altLang="ko-KR" dirty="0" err="1"/>
              <a:t>usr</a:t>
            </a:r>
            <a:r>
              <a:rPr lang="en-US" altLang="ko-KR" dirty="0"/>
              <a:t>/local</a:t>
            </a:r>
          </a:p>
          <a:p>
            <a:pPr>
              <a:lnSpc>
                <a:spcPct val="150000"/>
              </a:lnSpc>
            </a:pPr>
            <a:r>
              <a:rPr lang="en-US" altLang="ko-KR" dirty="0" err="1"/>
              <a:t>wget</a:t>
            </a:r>
            <a:r>
              <a:rPr lang="en-US" altLang="ko-KR" dirty="0"/>
              <a:t> http://apache.mirror.cdnetworks.com/kafka/3.4.0/kafka_2.13-3.4.0.tgz</a:t>
            </a:r>
          </a:p>
          <a:p>
            <a:pPr>
              <a:lnSpc>
                <a:spcPct val="150000"/>
              </a:lnSpc>
            </a:pPr>
            <a:r>
              <a:rPr lang="sv-SE" altLang="ko-KR" dirty="0"/>
              <a:t>tar zxf kafka_2.13-3.4.0.tgz </a:t>
            </a:r>
          </a:p>
          <a:p>
            <a:pPr>
              <a:lnSpc>
                <a:spcPct val="150000"/>
              </a:lnSpc>
            </a:pPr>
            <a:r>
              <a:rPr lang="sv-SE" altLang="ko-KR" dirty="0"/>
              <a:t>ln -s kafka_2.13-3.4.0 kafka</a:t>
            </a:r>
          </a:p>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2945819" y="177281"/>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5385259" y="3980536"/>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9" name="화살표: 오른쪽 8">
            <a:extLst>
              <a:ext uri="{FF2B5EF4-FFF2-40B4-BE49-F238E27FC236}">
                <a16:creationId xmlns:a16="http://schemas.microsoft.com/office/drawing/2014/main" id="{F82AA1F4-5C12-471C-A1FC-2BF7C9F00EE4}"/>
              </a:ext>
            </a:extLst>
          </p:cNvPr>
          <p:cNvSpPr/>
          <p:nvPr/>
        </p:nvSpPr>
        <p:spPr>
          <a:xfrm rot="1420052">
            <a:off x="4292274" y="3843991"/>
            <a:ext cx="1035403" cy="283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설명선: 굽은 선 9">
            <a:extLst>
              <a:ext uri="{FF2B5EF4-FFF2-40B4-BE49-F238E27FC236}">
                <a16:creationId xmlns:a16="http://schemas.microsoft.com/office/drawing/2014/main" id="{2EEB422D-C1DC-40BB-8A67-0C94D2C01D17}"/>
              </a:ext>
            </a:extLst>
          </p:cNvPr>
          <p:cNvSpPr/>
          <p:nvPr/>
        </p:nvSpPr>
        <p:spPr>
          <a:xfrm>
            <a:off x="7877175" y="2943225"/>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1" name="설명선: 굽은 선 10">
            <a:extLst>
              <a:ext uri="{FF2B5EF4-FFF2-40B4-BE49-F238E27FC236}">
                <a16:creationId xmlns:a16="http://schemas.microsoft.com/office/drawing/2014/main" id="{25B22D5B-1961-46FB-A15B-B89633368747}"/>
              </a:ext>
            </a:extLst>
          </p:cNvPr>
          <p:cNvSpPr/>
          <p:nvPr/>
        </p:nvSpPr>
        <p:spPr>
          <a:xfrm>
            <a:off x="9658350" y="2943225"/>
            <a:ext cx="2533650" cy="704850"/>
          </a:xfrm>
          <a:prstGeom prst="borderCallout2">
            <a:avLst>
              <a:gd name="adj1" fmla="val 57939"/>
              <a:gd name="adj2" fmla="val 578"/>
              <a:gd name="adj3" fmla="val 71453"/>
              <a:gd name="adj4" fmla="val -4488"/>
              <a:gd name="adj5" fmla="val 258102"/>
              <a:gd name="adj6" fmla="val -80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mkdir</a:t>
            </a:r>
            <a:r>
              <a:rPr lang="en-US" altLang="ko-KR" sz="1200" dirty="0"/>
              <a:t> /kdata1</a:t>
            </a:r>
          </a:p>
          <a:p>
            <a:pPr algn="ctr"/>
            <a:r>
              <a:rPr lang="en-US" altLang="ko-KR" sz="1200" dirty="0" err="1"/>
              <a:t>mkdir</a:t>
            </a:r>
            <a:r>
              <a:rPr lang="en-US" altLang="ko-KR" sz="1200" dirty="0"/>
              <a:t> /kdata2</a:t>
            </a:r>
          </a:p>
          <a:p>
            <a:pPr algn="ctr"/>
            <a:r>
              <a:rPr lang="ko-KR" altLang="en-US" sz="1200" dirty="0"/>
              <a:t>실 </a:t>
            </a:r>
            <a:r>
              <a:rPr lang="ko-KR" altLang="en-US" sz="1200" dirty="0" err="1"/>
              <a:t>운영시</a:t>
            </a:r>
            <a:r>
              <a:rPr lang="ko-KR" altLang="en-US" sz="1200" dirty="0"/>
              <a:t> 별도 파티션으로 설정 </a:t>
            </a:r>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https://kafka.apache.org/documentation/#brokerconfigs</a:t>
            </a:r>
            <a:endParaRPr lang="ko-KR" altLang="en-US" sz="1400" i="1" dirty="0"/>
          </a:p>
        </p:txBody>
      </p:sp>
      <p:sp>
        <p:nvSpPr>
          <p:cNvPr id="14" name="설명선: 굽은 선 13">
            <a:extLst>
              <a:ext uri="{FF2B5EF4-FFF2-40B4-BE49-F238E27FC236}">
                <a16:creationId xmlns:a16="http://schemas.microsoft.com/office/drawing/2014/main" id="{5373102E-B564-4FD4-B5F6-FFE4E6423117}"/>
              </a:ext>
            </a:extLst>
          </p:cNvPr>
          <p:cNvSpPr/>
          <p:nvPr/>
        </p:nvSpPr>
        <p:spPr>
          <a:xfrm>
            <a:off x="1639479" y="5045576"/>
            <a:ext cx="2886075" cy="933172"/>
          </a:xfrm>
          <a:prstGeom prst="borderCallout2">
            <a:avLst>
              <a:gd name="adj1" fmla="val 54877"/>
              <a:gd name="adj2" fmla="val 100578"/>
              <a:gd name="adj3" fmla="val 71453"/>
              <a:gd name="adj4" fmla="val 107723"/>
              <a:gd name="adj5" fmla="val 151948"/>
              <a:gd name="adj6" fmla="val 128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t>* </a:t>
            </a:r>
            <a:r>
              <a:rPr lang="ko-KR" altLang="en-US" sz="1200" dirty="0" err="1"/>
              <a:t>주키퍼노드명</a:t>
            </a:r>
            <a:r>
              <a:rPr lang="ko-KR" altLang="en-US" sz="1200" dirty="0"/>
              <a:t> 미작성時</a:t>
            </a:r>
            <a:br>
              <a:rPr lang="en-US" altLang="ko-KR" sz="1200" dirty="0"/>
            </a:br>
            <a:r>
              <a:rPr lang="en-US" altLang="ko-KR" sz="1200" dirty="0"/>
              <a:t> </a:t>
            </a:r>
            <a:r>
              <a:rPr lang="ko-KR" altLang="en-US" sz="1200" dirty="0"/>
              <a:t> </a:t>
            </a:r>
            <a:r>
              <a:rPr lang="ko-KR" altLang="en-US" sz="1200" dirty="0" err="1"/>
              <a:t>주키퍼</a:t>
            </a:r>
            <a:r>
              <a:rPr lang="ko-KR" altLang="en-US" sz="1200" dirty="0"/>
              <a:t> </a:t>
            </a:r>
            <a:r>
              <a:rPr lang="ko-KR" altLang="en-US" sz="1200" dirty="0" err="1"/>
              <a:t>루트노드에</a:t>
            </a:r>
            <a:r>
              <a:rPr lang="ko-KR" altLang="en-US" sz="1200" dirty="0"/>
              <a:t> 저장</a:t>
            </a:r>
          </a:p>
          <a:p>
            <a:endParaRPr lang="ko-KR" altLang="en-US" sz="1200" dirty="0"/>
          </a:p>
          <a:p>
            <a:r>
              <a:rPr lang="ko-KR" altLang="en-US" sz="1200" dirty="0"/>
              <a:t>이 예제에선 </a:t>
            </a:r>
            <a:r>
              <a:rPr lang="en-US" altLang="ko-KR" sz="1200" dirty="0" err="1"/>
              <a:t>kopo-kafka</a:t>
            </a:r>
            <a:r>
              <a:rPr lang="ko-KR" altLang="en-US" sz="1200" dirty="0"/>
              <a:t>로 설정하였음</a:t>
            </a:r>
          </a:p>
        </p:txBody>
      </p:sp>
    </p:spTree>
    <p:extLst>
      <p:ext uri="{BB962C8B-B14F-4D97-AF65-F5344CB8AC3E}">
        <p14:creationId xmlns:p14="http://schemas.microsoft.com/office/powerpoint/2010/main" val="594364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C6706936-3B21-41EC-BDA3-D6CF0AAAF7A8}"/>
              </a:ext>
            </a:extLst>
          </p:cNvPr>
          <p:cNvSpPr>
            <a:spLocks noGrp="1"/>
          </p:cNvSpPr>
          <p:nvPr>
            <p:ph type="title"/>
          </p:nvPr>
        </p:nvSpPr>
        <p:spPr>
          <a:xfrm>
            <a:off x="677334" y="609600"/>
            <a:ext cx="8596668" cy="1320800"/>
          </a:xfrm>
        </p:spPr>
        <p:txBody>
          <a:bodyPr/>
          <a:lstStyle/>
          <a:p>
            <a:r>
              <a:rPr lang="ko-KR" altLang="en-US" dirty="0"/>
              <a:t>카프카 환경변수 설정</a:t>
            </a:r>
          </a:p>
        </p:txBody>
      </p:sp>
      <p:sp>
        <p:nvSpPr>
          <p:cNvPr id="5" name="TextBox 4">
            <a:extLst>
              <a:ext uri="{FF2B5EF4-FFF2-40B4-BE49-F238E27FC236}">
                <a16:creationId xmlns:a16="http://schemas.microsoft.com/office/drawing/2014/main" id="{470F9E2C-8335-42D0-BEAD-61B833736AB1}"/>
              </a:ext>
            </a:extLst>
          </p:cNvPr>
          <p:cNvSpPr txBox="1"/>
          <p:nvPr/>
        </p:nvSpPr>
        <p:spPr>
          <a:xfrm>
            <a:off x="885825" y="2296755"/>
            <a:ext cx="7177927"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t>export ZOOKEEPER=/</a:t>
            </a:r>
            <a:r>
              <a:rPr lang="en-US" altLang="ko-KR" dirty="0" err="1"/>
              <a:t>usr</a:t>
            </a:r>
            <a:r>
              <a:rPr lang="en-US" altLang="ko-KR" dirty="0"/>
              <a:t>/local/zookeeper</a:t>
            </a:r>
          </a:p>
          <a:p>
            <a:r>
              <a:rPr lang="en-US" altLang="ko-KR" dirty="0">
                <a:solidFill>
                  <a:srgbClr val="FF0000"/>
                </a:solidFill>
              </a:rPr>
              <a:t>export KAFKA=/</a:t>
            </a:r>
            <a:r>
              <a:rPr lang="en-US" altLang="ko-KR" dirty="0" err="1">
                <a:solidFill>
                  <a:srgbClr val="FF0000"/>
                </a:solidFill>
              </a:rPr>
              <a:t>usr</a:t>
            </a:r>
            <a:r>
              <a:rPr lang="en-US" altLang="ko-KR" dirty="0">
                <a:solidFill>
                  <a:srgbClr val="FF0000"/>
                </a:solidFill>
              </a:rPr>
              <a:t>/local/</a:t>
            </a:r>
            <a:r>
              <a:rPr lang="en-US" altLang="ko-KR" dirty="0" err="1">
                <a:solidFill>
                  <a:srgbClr val="FF0000"/>
                </a:solidFill>
              </a:rPr>
              <a:t>kafka</a:t>
            </a:r>
            <a:endParaRPr lang="en-US" altLang="ko-KR" dirty="0">
              <a:solidFill>
                <a:srgbClr val="FF0000"/>
              </a:solidFill>
            </a:endParaRPr>
          </a:p>
          <a:p>
            <a:r>
              <a:rPr lang="en-US" altLang="ko-KR" dirty="0"/>
              <a:t>export PATH=$JAVA_HOME/bin:$ZOOKEEPER/bin</a:t>
            </a:r>
            <a:r>
              <a:rPr lang="en-US" altLang="ko-KR" dirty="0">
                <a:solidFill>
                  <a:srgbClr val="FF0000"/>
                </a:solidFill>
              </a:rPr>
              <a:t>:$KAFKA/bin</a:t>
            </a:r>
            <a:r>
              <a:rPr lang="en-US" altLang="ko-KR" dirty="0"/>
              <a:t>:$PATH</a:t>
            </a:r>
          </a:p>
          <a:p>
            <a:r>
              <a:rPr lang="en-US" altLang="ko-KR" dirty="0"/>
              <a:t>export CLASSPATH="."</a:t>
            </a:r>
          </a:p>
          <a:p>
            <a:endParaRPr lang="ko-KR" altLang="en-US" dirty="0"/>
          </a:p>
        </p:txBody>
      </p:sp>
      <p:sp>
        <p:nvSpPr>
          <p:cNvPr id="6" name="직사각형 5">
            <a:extLst>
              <a:ext uri="{FF2B5EF4-FFF2-40B4-BE49-F238E27FC236}">
                <a16:creationId xmlns:a16="http://schemas.microsoft.com/office/drawing/2014/main" id="{4C54F5FE-43CE-4A69-84A8-62CB2C83EBD1}"/>
              </a:ext>
            </a:extLst>
          </p:cNvPr>
          <p:cNvSpPr/>
          <p:nvPr/>
        </p:nvSpPr>
        <p:spPr>
          <a:xfrm>
            <a:off x="885825" y="4694435"/>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1274695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BFC70CB-860A-4980-858A-29D3CAD6555F}"/>
              </a:ext>
            </a:extLst>
          </p:cNvPr>
          <p:cNvSpPr>
            <a:spLocks noGrp="1"/>
          </p:cNvSpPr>
          <p:nvPr>
            <p:ph type="title"/>
          </p:nvPr>
        </p:nvSpPr>
        <p:spPr>
          <a:xfrm>
            <a:off x="0" y="16778"/>
            <a:ext cx="12192000" cy="1069514"/>
          </a:xfrm>
        </p:spPr>
        <p:txBody>
          <a:bodyPr/>
          <a:lstStyle/>
          <a:p>
            <a:r>
              <a:rPr lang="en-US" altLang="ko-KR" dirty="0"/>
              <a:t>VM </a:t>
            </a:r>
            <a:r>
              <a:rPr lang="ko-KR" altLang="en-US" dirty="0"/>
              <a:t>복제</a:t>
            </a:r>
            <a:r>
              <a:rPr lang="en-US" altLang="ko-KR" dirty="0"/>
              <a:t> </a:t>
            </a:r>
            <a:r>
              <a:rPr lang="ko-KR" altLang="en-US" dirty="0"/>
              <a:t>및 설정</a:t>
            </a:r>
          </a:p>
        </p:txBody>
      </p:sp>
      <p:sp>
        <p:nvSpPr>
          <p:cNvPr id="8" name="TextBox 7">
            <a:extLst>
              <a:ext uri="{FF2B5EF4-FFF2-40B4-BE49-F238E27FC236}">
                <a16:creationId xmlns:a16="http://schemas.microsoft.com/office/drawing/2014/main" id="{77400E01-2317-48E1-9C93-23FE3A07A702}"/>
              </a:ext>
            </a:extLst>
          </p:cNvPr>
          <p:cNvSpPr txBox="1"/>
          <p:nvPr/>
        </p:nvSpPr>
        <p:spPr>
          <a:xfrm>
            <a:off x="1425601" y="1192476"/>
            <a:ext cx="8964488" cy="369332"/>
          </a:xfrm>
          <a:prstGeom prst="rect">
            <a:avLst/>
          </a:prstGeom>
          <a:solidFill>
            <a:schemeClr val="bg1"/>
          </a:solidFill>
          <a:ln w="15875">
            <a:solidFill>
              <a:schemeClr val="dk1"/>
            </a:solidFill>
          </a:ln>
        </p:spPr>
        <p:txBody>
          <a:bodyPr wrap="square" rtlCol="0">
            <a:spAutoFit/>
          </a:bodyPr>
          <a:lstStyle/>
          <a:p>
            <a:r>
              <a:rPr lang="en-US" altLang="ko-KR" dirty="0"/>
              <a:t>- 1</a:t>
            </a:r>
            <a:r>
              <a:rPr lang="ko-KR" altLang="en-US" dirty="0"/>
              <a:t>개의 </a:t>
            </a:r>
            <a:r>
              <a:rPr lang="en-US" altLang="ko-KR" dirty="0"/>
              <a:t>VM(Master)</a:t>
            </a:r>
            <a:r>
              <a:rPr lang="ko-KR" altLang="en-US" dirty="0"/>
              <a:t>에 모든 작업을 한 후 </a:t>
            </a:r>
            <a:r>
              <a:rPr lang="en-US" altLang="ko-KR" dirty="0"/>
              <a:t>VM </a:t>
            </a:r>
            <a:r>
              <a:rPr lang="ko-KR" altLang="en-US" dirty="0"/>
              <a:t>복제를 통해 </a:t>
            </a:r>
            <a:r>
              <a:rPr lang="en-US" altLang="ko-KR" dirty="0"/>
              <a:t>slave1, slave2</a:t>
            </a:r>
            <a:r>
              <a:rPr lang="ko-KR" altLang="en-US" dirty="0"/>
              <a:t>를 확보한다</a:t>
            </a:r>
            <a:r>
              <a:rPr lang="en-US" altLang="ko-KR" dirty="0"/>
              <a:t>.</a:t>
            </a:r>
          </a:p>
        </p:txBody>
      </p:sp>
      <p:pic>
        <p:nvPicPr>
          <p:cNvPr id="9" name="Picture 4" descr="virtualboxì ëí ì´ë¯¸ì§ ê²ìê²°ê³¼">
            <a:extLst>
              <a:ext uri="{FF2B5EF4-FFF2-40B4-BE49-F238E27FC236}">
                <a16:creationId xmlns:a16="http://schemas.microsoft.com/office/drawing/2014/main" id="{C386850C-F3B7-40E3-AFC5-93337C203E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188"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29AEACDA-0BA2-48AC-90B0-08A28ADBBD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741"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E678F8-BBD5-4102-A9BE-7306262A37E3}"/>
              </a:ext>
            </a:extLst>
          </p:cNvPr>
          <p:cNvSpPr txBox="1"/>
          <p:nvPr/>
        </p:nvSpPr>
        <p:spPr>
          <a:xfrm>
            <a:off x="1425601" y="6181964"/>
            <a:ext cx="4232249" cy="369332"/>
          </a:xfrm>
          <a:prstGeom prst="rect">
            <a:avLst/>
          </a:prstGeom>
          <a:noFill/>
        </p:spPr>
        <p:txBody>
          <a:bodyPr wrap="none" rtlCol="0">
            <a:spAutoFit/>
          </a:bodyPr>
          <a:lstStyle/>
          <a:p>
            <a:r>
              <a:rPr lang="en-US" altLang="ko-KR" b="1" dirty="0"/>
              <a:t>slave1, slave2  2</a:t>
            </a:r>
            <a:r>
              <a:rPr lang="ko-KR" altLang="en-US" b="1" dirty="0"/>
              <a:t>개의 </a:t>
            </a:r>
            <a:r>
              <a:rPr lang="en-US" altLang="ko-KR" b="1" dirty="0"/>
              <a:t>VM</a:t>
            </a:r>
            <a:r>
              <a:rPr lang="ko-KR" altLang="en-US" b="1" dirty="0"/>
              <a:t>복제가 필요함</a:t>
            </a:r>
          </a:p>
        </p:txBody>
      </p:sp>
      <p:sp>
        <p:nvSpPr>
          <p:cNvPr id="14" name="TextBox 13">
            <a:extLst>
              <a:ext uri="{FF2B5EF4-FFF2-40B4-BE49-F238E27FC236}">
                <a16:creationId xmlns:a16="http://schemas.microsoft.com/office/drawing/2014/main" id="{66D987DD-1F49-403C-BE6D-DC746EA9429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C2E15D27-588A-4E40-8DFF-F7BF4B96BF57}"/>
              </a:ext>
            </a:extLst>
          </p:cNvPr>
          <p:cNvPicPr>
            <a:picLocks noChangeAspect="1"/>
          </p:cNvPicPr>
          <p:nvPr/>
        </p:nvPicPr>
        <p:blipFill>
          <a:blip r:embed="rId4"/>
          <a:stretch>
            <a:fillRect/>
          </a:stretch>
        </p:blipFill>
        <p:spPr>
          <a:xfrm>
            <a:off x="2824151" y="1583679"/>
            <a:ext cx="6167388" cy="832873"/>
          </a:xfrm>
          <a:prstGeom prst="rect">
            <a:avLst/>
          </a:prstGeom>
          <a:effectLst>
            <a:outerShdw blurRad="63500" sx="102000" sy="102000" algn="ctr" rotWithShape="0">
              <a:prstClr val="black">
                <a:alpha val="40000"/>
              </a:prstClr>
            </a:outerShdw>
          </a:effectLst>
        </p:spPr>
      </p:pic>
      <p:pic>
        <p:nvPicPr>
          <p:cNvPr id="17" name="그림 16">
            <a:extLst>
              <a:ext uri="{FF2B5EF4-FFF2-40B4-BE49-F238E27FC236}">
                <a16:creationId xmlns:a16="http://schemas.microsoft.com/office/drawing/2014/main" id="{CE7E6269-12B2-47F0-9CA3-10530BEC7D16}"/>
              </a:ext>
            </a:extLst>
          </p:cNvPr>
          <p:cNvPicPr>
            <a:picLocks noChangeAspect="1"/>
          </p:cNvPicPr>
          <p:nvPr/>
        </p:nvPicPr>
        <p:blipFill>
          <a:blip r:embed="rId5"/>
          <a:stretch>
            <a:fillRect/>
          </a:stretch>
        </p:blipFill>
        <p:spPr>
          <a:xfrm>
            <a:off x="6411865" y="2700830"/>
            <a:ext cx="4743450" cy="3333750"/>
          </a:xfrm>
          <a:prstGeom prst="rect">
            <a:avLst/>
          </a:prstGeom>
          <a:ln>
            <a:noFill/>
          </a:ln>
          <a:effectLst>
            <a:outerShdw blurRad="63500" sx="102000" sy="102000" algn="ctr" rotWithShape="0">
              <a:prstClr val="black">
                <a:alpha val="40000"/>
              </a:prstClr>
            </a:outerShdw>
          </a:effectLst>
        </p:spPr>
      </p:pic>
      <p:pic>
        <p:nvPicPr>
          <p:cNvPr id="19" name="그림 18">
            <a:extLst>
              <a:ext uri="{FF2B5EF4-FFF2-40B4-BE49-F238E27FC236}">
                <a16:creationId xmlns:a16="http://schemas.microsoft.com/office/drawing/2014/main" id="{8B9F484C-4CC8-4738-99C5-14313B4BBE24}"/>
              </a:ext>
            </a:extLst>
          </p:cNvPr>
          <p:cNvPicPr>
            <a:picLocks noChangeAspect="1"/>
          </p:cNvPicPr>
          <p:nvPr/>
        </p:nvPicPr>
        <p:blipFill rotWithShape="1">
          <a:blip r:embed="rId6"/>
          <a:srcRect l="2111" t="1" b="10224"/>
          <a:stretch/>
        </p:blipFill>
        <p:spPr>
          <a:xfrm>
            <a:off x="9163050" y="2830530"/>
            <a:ext cx="2508151" cy="884220"/>
          </a:xfrm>
          <a:prstGeom prst="rect">
            <a:avLst/>
          </a:prstGeom>
          <a:effectLst>
            <a:outerShdw blurRad="63500" sx="102000" sy="102000" algn="ctr" rotWithShape="0">
              <a:prstClr val="black">
                <a:alpha val="40000"/>
              </a:prstClr>
            </a:outerShdw>
          </a:effectLst>
        </p:spPr>
      </p:pic>
      <p:pic>
        <p:nvPicPr>
          <p:cNvPr id="20" name="그림 19">
            <a:extLst>
              <a:ext uri="{FF2B5EF4-FFF2-40B4-BE49-F238E27FC236}">
                <a16:creationId xmlns:a16="http://schemas.microsoft.com/office/drawing/2014/main" id="{3D3D3F7C-D9EB-30B1-9FEF-545D4A1F7695}"/>
              </a:ext>
            </a:extLst>
          </p:cNvPr>
          <p:cNvPicPr>
            <a:picLocks noChangeAspect="1"/>
          </p:cNvPicPr>
          <p:nvPr/>
        </p:nvPicPr>
        <p:blipFill>
          <a:blip r:embed="rId7"/>
          <a:stretch>
            <a:fillRect/>
          </a:stretch>
        </p:blipFill>
        <p:spPr>
          <a:xfrm>
            <a:off x="972939" y="2835522"/>
            <a:ext cx="4232249" cy="2659005"/>
          </a:xfrm>
          <a:prstGeom prst="rect">
            <a:avLst/>
          </a:prstGeom>
        </p:spPr>
      </p:pic>
      <p:cxnSp>
        <p:nvCxnSpPr>
          <p:cNvPr id="7" name="연결선: 꺾임 6">
            <a:extLst>
              <a:ext uri="{FF2B5EF4-FFF2-40B4-BE49-F238E27FC236}">
                <a16:creationId xmlns:a16="http://schemas.microsoft.com/office/drawing/2014/main" id="{DB0631EA-24B0-47D4-B977-981D4EFD268F}"/>
              </a:ext>
            </a:extLst>
          </p:cNvPr>
          <p:cNvCxnSpPr>
            <a:cxnSpLocks/>
          </p:cNvCxnSpPr>
          <p:nvPr/>
        </p:nvCxnSpPr>
        <p:spPr>
          <a:xfrm>
            <a:off x="4525416" y="4284751"/>
            <a:ext cx="1831826" cy="8295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0745DA0-E61B-3AC1-6035-987D372D3C34}"/>
              </a:ext>
            </a:extLst>
          </p:cNvPr>
          <p:cNvSpPr/>
          <p:nvPr/>
        </p:nvSpPr>
        <p:spPr>
          <a:xfrm>
            <a:off x="2015412" y="3992891"/>
            <a:ext cx="3331029" cy="291860"/>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92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3557644-BE39-4105-A553-BBFEC8F43F66}"/>
              </a:ext>
            </a:extLst>
          </p:cNvPr>
          <p:cNvPicPr>
            <a:picLocks noChangeAspect="1"/>
          </p:cNvPicPr>
          <p:nvPr/>
        </p:nvPicPr>
        <p:blipFill>
          <a:blip r:embed="rId3"/>
          <a:stretch>
            <a:fillRect/>
          </a:stretch>
        </p:blipFill>
        <p:spPr>
          <a:xfrm>
            <a:off x="2490787" y="1566346"/>
            <a:ext cx="7210425" cy="46767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615B616-006B-4B83-8FF2-C103F66C3379}"/>
              </a:ext>
            </a:extLst>
          </p:cNvPr>
          <p:cNvSpPr txBox="1"/>
          <p:nvPr/>
        </p:nvSpPr>
        <p:spPr>
          <a:xfrm>
            <a:off x="3866374" y="6380508"/>
            <a:ext cx="8510278" cy="369332"/>
          </a:xfrm>
          <a:prstGeom prst="rect">
            <a:avLst/>
          </a:prstGeom>
          <a:noFill/>
        </p:spPr>
        <p:txBody>
          <a:bodyPr wrap="none" rtlCol="0">
            <a:spAutoFit/>
          </a:bodyPr>
          <a:lstStyle/>
          <a:p>
            <a:r>
              <a:rPr lang="en-US" altLang="ko-KR" dirty="0"/>
              <a:t>source : https://www.share.go.kr/fa/fa010/newFa/pisc/infoDataBusService.jsp</a:t>
            </a:r>
            <a:endParaRPr lang="ko-KR" altLang="en-US" dirty="0"/>
          </a:p>
        </p:txBody>
      </p:sp>
      <p:sp>
        <p:nvSpPr>
          <p:cNvPr id="7" name="제목 1">
            <a:extLst>
              <a:ext uri="{FF2B5EF4-FFF2-40B4-BE49-F238E27FC236}">
                <a16:creationId xmlns:a16="http://schemas.microsoft.com/office/drawing/2014/main" id="{A7B2623F-6A21-4C55-B1C0-BEB65BEA3A97}"/>
              </a:ext>
            </a:extLst>
          </p:cNvPr>
          <p:cNvSpPr>
            <a:spLocks noGrp="1"/>
          </p:cNvSpPr>
          <p:nvPr>
            <p:ph type="title"/>
          </p:nvPr>
        </p:nvSpPr>
        <p:spPr>
          <a:xfrm>
            <a:off x="654757" y="10816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spTree>
    <p:extLst>
      <p:ext uri="{BB962C8B-B14F-4D97-AF65-F5344CB8AC3E}">
        <p14:creationId xmlns:p14="http://schemas.microsoft.com/office/powerpoint/2010/main" val="3303402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021CB9-C217-4DFC-AE25-A9915422F8A5}"/>
              </a:ext>
            </a:extLst>
          </p:cNvPr>
          <p:cNvSpPr>
            <a:spLocks noGrp="1"/>
          </p:cNvSpPr>
          <p:nvPr>
            <p:ph type="title"/>
          </p:nvPr>
        </p:nvSpPr>
        <p:spPr/>
        <p:txBody>
          <a:bodyPr/>
          <a:lstStyle/>
          <a:p>
            <a:r>
              <a:rPr lang="en-US" altLang="ko-KR" dirty="0"/>
              <a:t>VM </a:t>
            </a:r>
            <a:r>
              <a:rPr lang="ko-KR" altLang="en-US" dirty="0"/>
              <a:t>복제 완료</a:t>
            </a:r>
          </a:p>
        </p:txBody>
      </p:sp>
      <p:pic>
        <p:nvPicPr>
          <p:cNvPr id="5" name="그림 4">
            <a:extLst>
              <a:ext uri="{FF2B5EF4-FFF2-40B4-BE49-F238E27FC236}">
                <a16:creationId xmlns:a16="http://schemas.microsoft.com/office/drawing/2014/main" id="{2D572BD7-FD43-449E-BAF8-14A4BF725E4E}"/>
              </a:ext>
            </a:extLst>
          </p:cNvPr>
          <p:cNvPicPr>
            <a:picLocks noChangeAspect="1"/>
          </p:cNvPicPr>
          <p:nvPr/>
        </p:nvPicPr>
        <p:blipFill>
          <a:blip r:embed="rId2"/>
          <a:stretch>
            <a:fillRect/>
          </a:stretch>
        </p:blipFill>
        <p:spPr>
          <a:xfrm>
            <a:off x="2544234" y="2808289"/>
            <a:ext cx="6010275" cy="160972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8FC1B85-E08B-4D56-9C9E-3EE713DC9577}"/>
              </a:ext>
            </a:extLst>
          </p:cNvPr>
          <p:cNvSpPr txBox="1"/>
          <p:nvPr/>
        </p:nvSpPr>
        <p:spPr>
          <a:xfrm>
            <a:off x="6096000" y="5786735"/>
            <a:ext cx="5890202" cy="923330"/>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61 ~ 64 </a:t>
            </a:r>
            <a:r>
              <a:rPr lang="ko-KR" altLang="en-US" dirty="0">
                <a:latin typeface="+mj-ea"/>
                <a:ea typeface="+mj-ea"/>
              </a:rPr>
              <a:t>페이지 </a:t>
            </a:r>
            <a:r>
              <a:rPr lang="en-US" altLang="ko-KR" dirty="0">
                <a:latin typeface="+mj-ea"/>
                <a:ea typeface="+mj-ea"/>
              </a:rPr>
              <a:t>: </a:t>
            </a:r>
            <a:br>
              <a:rPr lang="en-US" altLang="ko-KR" dirty="0">
                <a:latin typeface="+mj-ea"/>
                <a:ea typeface="+mj-ea"/>
              </a:rPr>
            </a:br>
            <a:r>
              <a:rPr lang="en-US" altLang="ko-KR" dirty="0">
                <a:latin typeface="+mj-ea"/>
                <a:ea typeface="+mj-ea"/>
              </a:rPr>
              <a:t>Master Off, </a:t>
            </a:r>
            <a:r>
              <a:rPr lang="en-US" altLang="ko-KR" b="1" dirty="0">
                <a:solidFill>
                  <a:srgbClr val="FF0000"/>
                </a:solidFill>
                <a:latin typeface="+mj-ea"/>
                <a:ea typeface="+mj-ea"/>
              </a:rPr>
              <a:t>Slave1 On</a:t>
            </a:r>
            <a:r>
              <a:rPr lang="en-US" altLang="ko-KR" dirty="0">
                <a:latin typeface="+mj-ea"/>
                <a:ea typeface="+mj-ea"/>
              </a:rPr>
              <a:t>, Slave 2 Off : Slave 1 </a:t>
            </a:r>
            <a:r>
              <a:rPr lang="ko-KR" altLang="en-US" dirty="0">
                <a:latin typeface="+mj-ea"/>
                <a:ea typeface="+mj-ea"/>
              </a:rPr>
              <a:t>서버 설정 </a:t>
            </a:r>
            <a:endParaRPr lang="en-US" altLang="ko-KR" dirty="0">
              <a:latin typeface="+mj-ea"/>
              <a:ea typeface="+mj-ea"/>
            </a:endParaRPr>
          </a:p>
          <a:p>
            <a:r>
              <a:rPr lang="en-US" altLang="ko-KR" dirty="0">
                <a:latin typeface="+mj-ea"/>
                <a:ea typeface="+mj-ea"/>
              </a:rPr>
              <a:t>Master Off, Slave1 Off</a:t>
            </a:r>
            <a:r>
              <a:rPr lang="en-US" altLang="ko-KR" b="1" dirty="0">
                <a:solidFill>
                  <a:srgbClr val="FF0000"/>
                </a:solidFill>
                <a:latin typeface="+mj-ea"/>
                <a:ea typeface="+mj-ea"/>
              </a:rPr>
              <a:t>, Slave 2 On </a:t>
            </a:r>
            <a:r>
              <a:rPr lang="en-US" altLang="ko-KR" dirty="0">
                <a:latin typeface="+mj-ea"/>
                <a:ea typeface="+mj-ea"/>
              </a:rPr>
              <a:t>: Slave 2 </a:t>
            </a:r>
            <a:r>
              <a:rPr lang="ko-KR" altLang="en-US" dirty="0">
                <a:latin typeface="+mj-ea"/>
                <a:ea typeface="+mj-ea"/>
              </a:rPr>
              <a:t>서버 설정 </a:t>
            </a:r>
          </a:p>
        </p:txBody>
      </p:sp>
    </p:spTree>
    <p:extLst>
      <p:ext uri="{BB962C8B-B14F-4D97-AF65-F5344CB8AC3E}">
        <p14:creationId xmlns:p14="http://schemas.microsoft.com/office/powerpoint/2010/main" val="986404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46CE956-AC43-4CE0-9F51-A9ADF169C09C}"/>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IP </a:t>
            </a:r>
            <a:r>
              <a:rPr lang="ko-KR" altLang="en-US" dirty="0"/>
              <a:t>설정</a:t>
            </a:r>
          </a:p>
        </p:txBody>
      </p:sp>
      <p:sp>
        <p:nvSpPr>
          <p:cNvPr id="6" name="직사각형 5">
            <a:extLst>
              <a:ext uri="{FF2B5EF4-FFF2-40B4-BE49-F238E27FC236}">
                <a16:creationId xmlns:a16="http://schemas.microsoft.com/office/drawing/2014/main" id="{F7C6EB40-230B-4A26-8E65-8856048CAF48}"/>
              </a:ext>
            </a:extLst>
          </p:cNvPr>
          <p:cNvSpPr/>
          <p:nvPr/>
        </p:nvSpPr>
        <p:spPr>
          <a:xfrm>
            <a:off x="2578078" y="5311427"/>
            <a:ext cx="1160023"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11EA092-748F-4E6C-8C12-144B2B9D1F28}"/>
              </a:ext>
            </a:extLst>
          </p:cNvPr>
          <p:cNvSpPr txBox="1"/>
          <p:nvPr/>
        </p:nvSpPr>
        <p:spPr>
          <a:xfrm>
            <a:off x="7501386" y="2812838"/>
            <a:ext cx="2823714"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Slave1 : 192.168.56.31</a:t>
            </a:r>
          </a:p>
          <a:p>
            <a:r>
              <a:rPr lang="en-US" altLang="ko-KR" dirty="0"/>
              <a:t>Salve2  : 192.168.56.32</a:t>
            </a:r>
          </a:p>
        </p:txBody>
      </p:sp>
      <p:sp>
        <p:nvSpPr>
          <p:cNvPr id="8" name="TextBox 7">
            <a:extLst>
              <a:ext uri="{FF2B5EF4-FFF2-40B4-BE49-F238E27FC236}">
                <a16:creationId xmlns:a16="http://schemas.microsoft.com/office/drawing/2014/main" id="{B3092CC5-2BE8-47E3-93EB-4A661B51F7C2}"/>
              </a:ext>
            </a:extLst>
          </p:cNvPr>
          <p:cNvSpPr txBox="1"/>
          <p:nvPr/>
        </p:nvSpPr>
        <p:spPr>
          <a:xfrm>
            <a:off x="1195970" y="977885"/>
            <a:ext cx="7942235" cy="923330"/>
          </a:xfrm>
          <a:prstGeom prst="rect">
            <a:avLst/>
          </a:prstGeom>
          <a:solidFill>
            <a:schemeClr val="bg1"/>
          </a:solidFill>
          <a:ln w="15875">
            <a:solidFill>
              <a:schemeClr val="tx1"/>
            </a:solidFill>
          </a:ln>
        </p:spPr>
        <p:txBody>
          <a:bodyPr wrap="square" rtlCol="0">
            <a:spAutoFit/>
          </a:bodyPr>
          <a:lstStyle/>
          <a:p>
            <a:pPr marL="285750" indent="-285750">
              <a:buFontTx/>
              <a:buChar char="-"/>
            </a:pPr>
            <a:r>
              <a:rPr lang="ko-KR" altLang="en-US" dirty="0"/>
              <a:t>복제된 </a:t>
            </a:r>
            <a:r>
              <a:rPr lang="en-US" altLang="ko-KR" dirty="0"/>
              <a:t>VM network </a:t>
            </a:r>
            <a:r>
              <a:rPr lang="ko-KR" altLang="en-US" dirty="0"/>
              <a:t>변경 </a:t>
            </a:r>
            <a:r>
              <a:rPr lang="en-US" altLang="ko-KR" dirty="0"/>
              <a:t>vi /</a:t>
            </a:r>
            <a:r>
              <a:rPr lang="en-US" altLang="ko-KR" dirty="0" err="1"/>
              <a:t>etc</a:t>
            </a:r>
            <a:r>
              <a:rPr lang="en-US" altLang="ko-KR" dirty="0"/>
              <a:t>/</a:t>
            </a:r>
            <a:r>
              <a:rPr lang="en-US" altLang="ko-KR" dirty="0" err="1"/>
              <a:t>sysconfig</a:t>
            </a:r>
            <a:r>
              <a:rPr lang="en-US" altLang="ko-KR" dirty="0"/>
              <a:t>/network-scripts/ifcfg-enp0s9</a:t>
            </a:r>
          </a:p>
          <a:p>
            <a:pPr marL="285750" indent="-285750">
              <a:buFontTx/>
              <a:buChar char="-"/>
            </a:pPr>
            <a:r>
              <a:rPr lang="en-US" altLang="ko-KR" dirty="0"/>
              <a:t>IPADDR=192.168.56.31 ~ 32 </a:t>
            </a:r>
            <a:r>
              <a:rPr lang="ko-KR" altLang="en-US" dirty="0"/>
              <a:t>변경</a:t>
            </a:r>
            <a:endParaRPr lang="en-US" altLang="ko-KR" dirty="0"/>
          </a:p>
          <a:p>
            <a:pPr marL="285750" indent="-285750">
              <a:buFontTx/>
              <a:buChar char="-"/>
            </a:pPr>
            <a:r>
              <a:rPr lang="en-US" altLang="ko-KR" dirty="0" err="1"/>
              <a:t>systemctl</a:t>
            </a:r>
            <a:r>
              <a:rPr lang="en-US" altLang="ko-KR" dirty="0"/>
              <a:t> restart network </a:t>
            </a:r>
            <a:r>
              <a:rPr lang="ko-KR" altLang="en-US" dirty="0"/>
              <a:t>실행</a:t>
            </a:r>
          </a:p>
        </p:txBody>
      </p:sp>
      <p:pic>
        <p:nvPicPr>
          <p:cNvPr id="10" name="Picture 4" descr="virtualboxì ëí ì´ë¯¸ì§ ê²ìê²°ê³¼">
            <a:extLst>
              <a:ext uri="{FF2B5EF4-FFF2-40B4-BE49-F238E27FC236}">
                <a16:creationId xmlns:a16="http://schemas.microsoft.com/office/drawing/2014/main" id="{5B1957D3-8A42-447B-A86C-CB8459D3E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8146" y="-423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869063F7-7D9B-4385-9EE9-E145035A43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699" y="1677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6C104C-6E5F-4F95-A203-780BF445A27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F69DF0E2-E0C8-4F2C-85B6-85F90781210A}"/>
              </a:ext>
            </a:extLst>
          </p:cNvPr>
          <p:cNvPicPr>
            <a:picLocks noChangeAspect="1"/>
          </p:cNvPicPr>
          <p:nvPr/>
        </p:nvPicPr>
        <p:blipFill>
          <a:blip r:embed="rId5"/>
          <a:stretch>
            <a:fillRect/>
          </a:stretch>
        </p:blipFill>
        <p:spPr>
          <a:xfrm>
            <a:off x="623887" y="5191187"/>
            <a:ext cx="11325225" cy="1343025"/>
          </a:xfrm>
          <a:prstGeom prst="rect">
            <a:avLst/>
          </a:prstGeom>
        </p:spPr>
      </p:pic>
      <p:pic>
        <p:nvPicPr>
          <p:cNvPr id="15" name="그림 14">
            <a:extLst>
              <a:ext uri="{FF2B5EF4-FFF2-40B4-BE49-F238E27FC236}">
                <a16:creationId xmlns:a16="http://schemas.microsoft.com/office/drawing/2014/main" id="{478EE462-4245-48D5-AFC2-8DC2E36A502B}"/>
              </a:ext>
            </a:extLst>
          </p:cNvPr>
          <p:cNvPicPr>
            <a:picLocks noChangeAspect="1"/>
          </p:cNvPicPr>
          <p:nvPr/>
        </p:nvPicPr>
        <p:blipFill>
          <a:blip r:embed="rId6"/>
          <a:stretch>
            <a:fillRect/>
          </a:stretch>
        </p:blipFill>
        <p:spPr>
          <a:xfrm>
            <a:off x="2195513" y="1962606"/>
            <a:ext cx="4433888" cy="2932787"/>
          </a:xfrm>
          <a:prstGeom prst="rect">
            <a:avLst/>
          </a:prstGeom>
        </p:spPr>
      </p:pic>
    </p:spTree>
    <p:extLst>
      <p:ext uri="{BB962C8B-B14F-4D97-AF65-F5344CB8AC3E}">
        <p14:creationId xmlns:p14="http://schemas.microsoft.com/office/powerpoint/2010/main" val="129652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2B14A78C-0B82-4E0A-A76F-F6A61E515424}"/>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hostname </a:t>
            </a:r>
            <a:r>
              <a:rPr lang="ko-KR" altLang="en-US" dirty="0"/>
              <a:t>설정</a:t>
            </a:r>
          </a:p>
        </p:txBody>
      </p:sp>
      <p:pic>
        <p:nvPicPr>
          <p:cNvPr id="10" name="Picture 4" descr="virtualboxì ëí ì´ë¯¸ì§ ê²ìê²°ê³¼">
            <a:extLst>
              <a:ext uri="{FF2B5EF4-FFF2-40B4-BE49-F238E27FC236}">
                <a16:creationId xmlns:a16="http://schemas.microsoft.com/office/drawing/2014/main" id="{D38E487F-F221-4ED1-B89F-D7C4B9C0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2863" y="1677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D0C5484B-0AD4-4116-9BCB-2A9DF0FB3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8416" y="75911"/>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6C5FB7-CC6D-48E0-AFC9-8F2ADEA7DFB7}"/>
              </a:ext>
            </a:extLst>
          </p:cNvPr>
          <p:cNvSpPr txBox="1"/>
          <p:nvPr/>
        </p:nvSpPr>
        <p:spPr>
          <a:xfrm>
            <a:off x="1251509" y="1915922"/>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slave1.kopo</a:t>
            </a:r>
            <a:endParaRPr lang="ko-KR" altLang="en-US" dirty="0"/>
          </a:p>
        </p:txBody>
      </p:sp>
      <p:sp>
        <p:nvSpPr>
          <p:cNvPr id="14" name="TextBox 13">
            <a:extLst>
              <a:ext uri="{FF2B5EF4-FFF2-40B4-BE49-F238E27FC236}">
                <a16:creationId xmlns:a16="http://schemas.microsoft.com/office/drawing/2014/main" id="{82D93833-7EE0-49C7-9AD9-9206EFC6439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7" name="TextBox 6">
            <a:extLst>
              <a:ext uri="{FF2B5EF4-FFF2-40B4-BE49-F238E27FC236}">
                <a16:creationId xmlns:a16="http://schemas.microsoft.com/office/drawing/2014/main" id="{79615A5D-5B00-435B-ABED-679AF16DAE5E}"/>
              </a:ext>
            </a:extLst>
          </p:cNvPr>
          <p:cNvSpPr txBox="1"/>
          <p:nvPr/>
        </p:nvSpPr>
        <p:spPr>
          <a:xfrm>
            <a:off x="1251509" y="3429000"/>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slave2.kopo</a:t>
            </a:r>
            <a:endParaRPr lang="ko-KR" altLang="en-US" dirty="0"/>
          </a:p>
        </p:txBody>
      </p:sp>
    </p:spTree>
    <p:extLst>
      <p:ext uri="{BB962C8B-B14F-4D97-AF65-F5344CB8AC3E}">
        <p14:creationId xmlns:p14="http://schemas.microsoft.com/office/powerpoint/2010/main" val="1880896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5396029" cy="4196470"/>
          </a:xfrm>
          <a:prstGeom prst="rect">
            <a:avLst/>
          </a:prstGeom>
          <a:noFill/>
        </p:spPr>
        <p:txBody>
          <a:bodyPr wrap="none" rtlCol="0">
            <a:spAutoFit/>
          </a:bodyPr>
          <a:lstStyle/>
          <a:p>
            <a:pPr>
              <a:lnSpc>
                <a:spcPct val="150000"/>
              </a:lnSpc>
            </a:pPr>
            <a:endParaRPr lang="en-US" altLang="ko-KR" dirty="0"/>
          </a:p>
          <a:p>
            <a:pPr>
              <a:lnSpc>
                <a:spcPct val="150000"/>
              </a:lnSpc>
            </a:pPr>
            <a:r>
              <a:rPr lang="en-US" altLang="ko-KR" dirty="0"/>
              <a:t>[root@slave1 data]# </a:t>
            </a:r>
            <a:r>
              <a:rPr lang="en-US" altLang="ko-KR" dirty="0" err="1"/>
              <a:t>ll</a:t>
            </a:r>
            <a:endParaRPr lang="en-US" altLang="ko-KR" dirty="0"/>
          </a:p>
          <a:p>
            <a:pPr>
              <a:lnSpc>
                <a:spcPct val="150000"/>
              </a:lnSpc>
            </a:pPr>
            <a:r>
              <a:rPr lang="en-US" altLang="ko-KR" dirty="0"/>
              <a:t>total 4</a:t>
            </a:r>
          </a:p>
          <a:p>
            <a:pPr>
              <a:lnSpc>
                <a:spcPct val="150000"/>
              </a:lnSpc>
            </a:pPr>
            <a:r>
              <a:rPr lang="en-US" altLang="ko-KR" dirty="0"/>
              <a:t>-</a:t>
            </a:r>
            <a:r>
              <a:rPr lang="en-US" altLang="ko-KR" dirty="0" err="1"/>
              <a:t>rw</a:t>
            </a:r>
            <a:r>
              <a:rPr lang="en-US" altLang="ko-KR" dirty="0"/>
              <a:t>-r--r--. 1 root </a:t>
            </a:r>
            <a:r>
              <a:rPr lang="en-US" altLang="ko-KR" dirty="0" err="1"/>
              <a:t>root</a:t>
            </a:r>
            <a:r>
              <a:rPr lang="en-US" altLang="ko-KR" dirty="0"/>
              <a:t>   2 Oct 30 03:08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err="1"/>
              <a:t>drwxr</a:t>
            </a:r>
            <a:r>
              <a:rPr lang="en-US" altLang="ko-KR" dirty="0"/>
              <a:t>-</a:t>
            </a:r>
            <a:r>
              <a:rPr lang="en-US" altLang="ko-KR" dirty="0" err="1"/>
              <a:t>xr</a:t>
            </a:r>
            <a:r>
              <a:rPr lang="en-US" altLang="ko-KR" dirty="0"/>
              <a:t>-x. 2 root </a:t>
            </a:r>
            <a:r>
              <a:rPr lang="en-US" altLang="ko-KR" dirty="0" err="1"/>
              <a:t>root</a:t>
            </a:r>
            <a:r>
              <a:rPr lang="en-US" altLang="ko-KR" dirty="0"/>
              <a:t> 131 Nov 27 02:57 version-2</a:t>
            </a:r>
          </a:p>
          <a:p>
            <a:pPr>
              <a:lnSpc>
                <a:spcPct val="150000"/>
              </a:lnSpc>
            </a:pPr>
            <a:r>
              <a:rPr lang="en-US" altLang="ko-KR" dirty="0"/>
              <a:t>[root@slave1 data]# </a:t>
            </a:r>
            <a:r>
              <a:rPr lang="en-US" altLang="ko-KR" dirty="0" err="1"/>
              <a:t>pwd</a:t>
            </a:r>
            <a:endParaRPr lang="en-US" altLang="ko-KR" dirty="0"/>
          </a:p>
          <a:p>
            <a:pPr>
              <a:lnSpc>
                <a:spcPct val="150000"/>
              </a:lnSpc>
            </a:pPr>
            <a:r>
              <a:rPr lang="en-US" altLang="ko-KR" dirty="0">
                <a:solidFill>
                  <a:srgbClr val="0000FF"/>
                </a:solidFill>
              </a:rPr>
              <a:t>/data</a:t>
            </a:r>
          </a:p>
          <a:p>
            <a:pPr>
              <a:lnSpc>
                <a:spcPct val="150000"/>
              </a:lnSpc>
            </a:pPr>
            <a:r>
              <a:rPr lang="en-US" altLang="ko-KR" dirty="0"/>
              <a:t>[root@slave1 data]# more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a:solidFill>
                  <a:srgbClr val="0000FF"/>
                </a:solidFill>
              </a:rPr>
              <a:t>2</a:t>
            </a:r>
          </a:p>
          <a:p>
            <a:pPr>
              <a:lnSpc>
                <a:spcPct val="150000"/>
              </a:lnSpc>
            </a:pPr>
            <a:r>
              <a:rPr lang="en-US" altLang="ko-KR" dirty="0"/>
              <a:t>[root@slave1 data]#</a:t>
            </a:r>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5599" y="52404"/>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6853288" y="3851097"/>
            <a:ext cx="2800767" cy="1285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myid</a:t>
            </a:r>
            <a:r>
              <a:rPr lang="ko-KR" altLang="en-US" b="1" dirty="0">
                <a:solidFill>
                  <a:schemeClr val="tx2"/>
                </a:solidFill>
              </a:rPr>
              <a:t>로 </a:t>
            </a:r>
            <a:r>
              <a:rPr lang="en-US" altLang="ko-KR" b="1" dirty="0">
                <a:solidFill>
                  <a:schemeClr val="tx2"/>
                </a:solidFill>
              </a:rPr>
              <a:t>id</a:t>
            </a:r>
            <a:r>
              <a:rPr lang="ko-KR" altLang="en-US" b="1" dirty="0">
                <a:solidFill>
                  <a:schemeClr val="tx2"/>
                </a:solidFill>
              </a:rPr>
              <a:t>를 수정한다</a:t>
            </a:r>
            <a:r>
              <a:rPr lang="en-US" altLang="ko-KR" b="1" dirty="0">
                <a:solidFill>
                  <a:schemeClr val="tx2"/>
                </a:solidFill>
              </a:rPr>
              <a:t>.</a:t>
            </a:r>
          </a:p>
          <a:p>
            <a:pPr>
              <a:lnSpc>
                <a:spcPct val="150000"/>
              </a:lnSpc>
            </a:pPr>
            <a:r>
              <a:rPr lang="en-US" altLang="ko-KR" b="1" dirty="0">
                <a:solidFill>
                  <a:schemeClr val="tx2"/>
                </a:solidFill>
              </a:rPr>
              <a:t>slave1 : 2</a:t>
            </a:r>
          </a:p>
          <a:p>
            <a:pPr>
              <a:lnSpc>
                <a:spcPct val="150000"/>
              </a:lnSpc>
            </a:pPr>
            <a:r>
              <a:rPr lang="en-US" altLang="ko-KR" b="1" dirty="0">
                <a:solidFill>
                  <a:schemeClr val="tx2"/>
                </a:solidFill>
              </a:rPr>
              <a:t>slave2 : 3</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10800000">
            <a:off x="6096000" y="3872666"/>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8288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182812" y="1996751"/>
            <a:ext cx="4794582"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a:t> 카프카</a:t>
            </a:r>
            <a:r>
              <a:rPr kumimoji="1" lang="en-US" altLang="ko-KR" dirty="0"/>
              <a:t> </a:t>
            </a:r>
            <a:r>
              <a:rPr kumimoji="1" lang="ko-KR" altLang="en-US" dirty="0"/>
              <a:t>설정</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182812" y="869822"/>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3032584" y="3209011"/>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10" name="설명선: 굽은 선 9">
            <a:extLst>
              <a:ext uri="{FF2B5EF4-FFF2-40B4-BE49-F238E27FC236}">
                <a16:creationId xmlns:a16="http://schemas.microsoft.com/office/drawing/2014/main" id="{2EEB422D-C1DC-40BB-8A67-0C94D2C01D17}"/>
              </a:ext>
            </a:extLst>
          </p:cNvPr>
          <p:cNvSpPr/>
          <p:nvPr/>
        </p:nvSpPr>
        <p:spPr>
          <a:xfrm>
            <a:off x="5524500" y="2171700"/>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https://kafka.apacheaorg/documentation/#brokerconfigs</a:t>
            </a:r>
            <a:endParaRPr lang="ko-KR" altLang="en-US" sz="1400" i="1" dirty="0"/>
          </a:p>
        </p:txBody>
      </p:sp>
    </p:spTree>
    <p:extLst>
      <p:ext uri="{BB962C8B-B14F-4D97-AF65-F5344CB8AC3E}">
        <p14:creationId xmlns:p14="http://schemas.microsoft.com/office/powerpoint/2010/main" val="254812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EF0AF688-D35E-4CAA-9304-F7BC68EB8468}"/>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시작과 종료</a:t>
            </a:r>
            <a:r>
              <a:rPr kumimoji="1" lang="en-US" altLang="ko-KR" dirty="0"/>
              <a:t>, </a:t>
            </a:r>
            <a:r>
              <a:rPr kumimoji="1" lang="ko-KR" altLang="en-US" dirty="0"/>
              <a:t>상태확인</a:t>
            </a:r>
          </a:p>
        </p:txBody>
      </p:sp>
      <p:pic>
        <p:nvPicPr>
          <p:cNvPr id="5" name="Picture 8" descr="apache zookeeperì ëí ì´ë¯¸ì§ ê²ìê²°ê³¼">
            <a:extLst>
              <a:ext uri="{FF2B5EF4-FFF2-40B4-BE49-F238E27FC236}">
                <a16:creationId xmlns:a16="http://schemas.microsoft.com/office/drawing/2014/main" id="{4409CB6F-A32F-4C38-892D-389DDAA90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4106" y="67508"/>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675AAD-F31B-41ED-9DA6-143743C831C5}"/>
              </a:ext>
            </a:extLst>
          </p:cNvPr>
          <p:cNvSpPr txBox="1"/>
          <p:nvPr/>
        </p:nvSpPr>
        <p:spPr>
          <a:xfrm>
            <a:off x="317241" y="1203649"/>
            <a:ext cx="6899646" cy="4196470"/>
          </a:xfrm>
          <a:prstGeom prst="rect">
            <a:avLst/>
          </a:prstGeom>
          <a:noFill/>
          <a:ln>
            <a:solidFill>
              <a:schemeClr val="accent1">
                <a:shade val="50000"/>
              </a:schemeClr>
            </a:solidFill>
          </a:ln>
        </p:spPr>
        <p:txBody>
          <a:bodyPr wrap="none" rtlCol="0">
            <a:spAutoFit/>
          </a:bodyPr>
          <a:lstStyle/>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start</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Starting zookeeper ... STARTED</a:t>
            </a:r>
          </a:p>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stop</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Stopping zookeeper ... STOPPED</a:t>
            </a:r>
          </a:p>
          <a:p>
            <a:pPr>
              <a:lnSpc>
                <a:spcPct val="150000"/>
              </a:lnSpc>
            </a:pPr>
            <a:r>
              <a:rPr lang="en-US" altLang="ko-KR" dirty="0"/>
              <a:t>[root@slave2 ~]#</a:t>
            </a:r>
          </a:p>
          <a:p>
            <a:pPr>
              <a:lnSpc>
                <a:spcPct val="150000"/>
              </a:lnSpc>
            </a:pPr>
            <a:endParaRPr lang="ko-KR" altLang="en-US" dirty="0"/>
          </a:p>
        </p:txBody>
      </p:sp>
      <p:sp>
        <p:nvSpPr>
          <p:cNvPr id="7" name="TextBox 6">
            <a:extLst>
              <a:ext uri="{FF2B5EF4-FFF2-40B4-BE49-F238E27FC236}">
                <a16:creationId xmlns:a16="http://schemas.microsoft.com/office/drawing/2014/main" id="{C2747B7E-E70B-4BA1-A25E-2FFBC58AED99}"/>
              </a:ext>
            </a:extLst>
          </p:cNvPr>
          <p:cNvSpPr txBox="1"/>
          <p:nvPr/>
        </p:nvSpPr>
        <p:spPr>
          <a:xfrm>
            <a:off x="317241" y="5719665"/>
            <a:ext cx="6277681"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a:t>
            </a:r>
            <a:r>
              <a:rPr lang="en-US" altLang="ko-KR" dirty="0" err="1"/>
              <a:t>root@master</a:t>
            </a:r>
            <a:r>
              <a:rPr lang="en-US" altLang="ko-KR" dirty="0"/>
              <a:t> conf]# </a:t>
            </a:r>
            <a:r>
              <a:rPr lang="en-US" altLang="ko-KR" dirty="0" err="1"/>
              <a:t>sh</a:t>
            </a:r>
            <a:r>
              <a:rPr lang="en-US" altLang="ko-KR" dirty="0"/>
              <a:t> /usr/local/zookeeper/bin/</a:t>
            </a:r>
            <a:r>
              <a:rPr lang="en-US" altLang="ko-KR" b="1" dirty="0">
                <a:solidFill>
                  <a:srgbClr val="0000FF"/>
                </a:solidFill>
              </a:rPr>
              <a:t>zkCli.sh</a:t>
            </a:r>
            <a:endParaRPr lang="ko-KR" altLang="en-US" b="1" dirty="0">
              <a:solidFill>
                <a:srgbClr val="0000FF"/>
              </a:solidFill>
            </a:endParaRPr>
          </a:p>
        </p:txBody>
      </p:sp>
      <p:pic>
        <p:nvPicPr>
          <p:cNvPr id="8" name="그림 7">
            <a:extLst>
              <a:ext uri="{FF2B5EF4-FFF2-40B4-BE49-F238E27FC236}">
                <a16:creationId xmlns:a16="http://schemas.microsoft.com/office/drawing/2014/main" id="{669CEEBB-3E96-4B9F-8DE9-D0FFE07209BA}"/>
              </a:ext>
            </a:extLst>
          </p:cNvPr>
          <p:cNvPicPr>
            <a:picLocks noChangeAspect="1"/>
          </p:cNvPicPr>
          <p:nvPr/>
        </p:nvPicPr>
        <p:blipFill>
          <a:blip r:embed="rId4"/>
          <a:stretch>
            <a:fillRect/>
          </a:stretch>
        </p:blipFill>
        <p:spPr>
          <a:xfrm>
            <a:off x="6937356" y="5942500"/>
            <a:ext cx="5254644" cy="893647"/>
          </a:xfrm>
          <a:prstGeom prst="rect">
            <a:avLst/>
          </a:prstGeom>
        </p:spPr>
      </p:pic>
      <p:sp>
        <p:nvSpPr>
          <p:cNvPr id="2" name="TextBox 1">
            <a:extLst>
              <a:ext uri="{FF2B5EF4-FFF2-40B4-BE49-F238E27FC236}">
                <a16:creationId xmlns:a16="http://schemas.microsoft.com/office/drawing/2014/main" id="{E287C904-0177-48BD-B042-8172B846145B}"/>
              </a:ext>
            </a:extLst>
          </p:cNvPr>
          <p:cNvSpPr txBox="1"/>
          <p:nvPr/>
        </p:nvSpPr>
        <p:spPr>
          <a:xfrm>
            <a:off x="7534275" y="1264416"/>
            <a:ext cx="2969852"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master, slave1/2 </a:t>
            </a:r>
            <a:r>
              <a:rPr lang="ko-KR" altLang="en-US" dirty="0"/>
              <a:t>모두 구동</a:t>
            </a:r>
          </a:p>
        </p:txBody>
      </p:sp>
      <p:sp>
        <p:nvSpPr>
          <p:cNvPr id="9" name="TextBox 8">
            <a:extLst>
              <a:ext uri="{FF2B5EF4-FFF2-40B4-BE49-F238E27FC236}">
                <a16:creationId xmlns:a16="http://schemas.microsoft.com/office/drawing/2014/main" id="{15ECD45C-25CB-4257-9BBD-C16B6D8680B2}"/>
              </a:ext>
            </a:extLst>
          </p:cNvPr>
          <p:cNvSpPr txBox="1"/>
          <p:nvPr/>
        </p:nvSpPr>
        <p:spPr>
          <a:xfrm>
            <a:off x="4933950" y="952356"/>
            <a:ext cx="1897955"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zkServer.sh start</a:t>
            </a:r>
            <a:endParaRPr lang="ko-KR" altLang="en-US" dirty="0"/>
          </a:p>
        </p:txBody>
      </p:sp>
    </p:spTree>
    <p:extLst>
      <p:ext uri="{BB962C8B-B14F-4D97-AF65-F5344CB8AC3E}">
        <p14:creationId xmlns:p14="http://schemas.microsoft.com/office/powerpoint/2010/main" val="2695132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2FAF5A5-1423-41E9-82CD-3C06CC7301C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5" name="그림 4">
            <a:extLst>
              <a:ext uri="{FF2B5EF4-FFF2-40B4-BE49-F238E27FC236}">
                <a16:creationId xmlns:a16="http://schemas.microsoft.com/office/drawing/2014/main" id="{B9026EC2-FD63-48A9-9913-E83A87C0148E}"/>
              </a:ext>
            </a:extLst>
          </p:cNvPr>
          <p:cNvPicPr>
            <a:picLocks noChangeAspect="1"/>
          </p:cNvPicPr>
          <p:nvPr/>
        </p:nvPicPr>
        <p:blipFill>
          <a:blip r:embed="rId3"/>
          <a:stretch>
            <a:fillRect/>
          </a:stretch>
        </p:blipFill>
        <p:spPr>
          <a:xfrm>
            <a:off x="2945819" y="177281"/>
            <a:ext cx="1158192" cy="554005"/>
          </a:xfrm>
          <a:prstGeom prst="rect">
            <a:avLst/>
          </a:prstGeom>
        </p:spPr>
      </p:pic>
      <p:sp>
        <p:nvSpPr>
          <p:cNvPr id="6" name="TextBox 5">
            <a:extLst>
              <a:ext uri="{FF2B5EF4-FFF2-40B4-BE49-F238E27FC236}">
                <a16:creationId xmlns:a16="http://schemas.microsoft.com/office/drawing/2014/main" id="{D9D9B28C-5668-4A67-8D6E-1FD48CCDD567}"/>
              </a:ext>
            </a:extLst>
          </p:cNvPr>
          <p:cNvSpPr txBox="1"/>
          <p:nvPr/>
        </p:nvSpPr>
        <p:spPr>
          <a:xfrm>
            <a:off x="815181" y="1515133"/>
            <a:ext cx="11234057" cy="5078313"/>
          </a:xfrm>
          <a:prstGeom prst="rect">
            <a:avLst/>
          </a:prstGeom>
          <a:noFill/>
        </p:spPr>
        <p:txBody>
          <a:bodyPr wrap="square" rtlCol="0">
            <a:spAutoFit/>
          </a:bodyPr>
          <a:lstStyle/>
          <a:p>
            <a:r>
              <a:rPr lang="ko-KR" altLang="en-US" dirty="0"/>
              <a:t>또는</a:t>
            </a:r>
            <a:endParaRPr lang="en-US" altLang="ko-KR" dirty="0"/>
          </a:p>
          <a:p>
            <a:r>
              <a:rPr lang="en-US" altLang="ko-KR" dirty="0"/>
              <a:t>/usr/local/kafka/bin/kafka-server-start.sh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카프카 </a:t>
            </a:r>
            <a:r>
              <a:rPr lang="ko-KR" altLang="en-US" dirty="0" err="1"/>
              <a:t>정지시</a:t>
            </a:r>
            <a:r>
              <a:rPr lang="ko-KR" altLang="en-US" dirty="0"/>
              <a:t> </a:t>
            </a:r>
            <a:r>
              <a:rPr lang="en-US" altLang="ko-KR" dirty="0"/>
              <a:t>:</a:t>
            </a:r>
          </a:p>
          <a:p>
            <a:r>
              <a:rPr lang="en-US" altLang="ko-KR" dirty="0"/>
              <a:t>/usr/local/kafka/bin/kafka-server-stop.sh</a:t>
            </a:r>
          </a:p>
          <a:p>
            <a:endParaRPr lang="en-US" altLang="ko-KR" dirty="0"/>
          </a:p>
          <a:p>
            <a:endParaRPr lang="ko-KR" altLang="en-US" dirty="0"/>
          </a:p>
          <a:p>
            <a:endParaRPr lang="ko-KR" altLang="en-US" dirty="0"/>
          </a:p>
        </p:txBody>
      </p:sp>
      <p:pic>
        <p:nvPicPr>
          <p:cNvPr id="7" name="그림 6">
            <a:extLst>
              <a:ext uri="{FF2B5EF4-FFF2-40B4-BE49-F238E27FC236}">
                <a16:creationId xmlns:a16="http://schemas.microsoft.com/office/drawing/2014/main" id="{72AAD324-D911-4791-8428-6529FF4DD922}"/>
              </a:ext>
            </a:extLst>
          </p:cNvPr>
          <p:cNvPicPr>
            <a:picLocks noChangeAspect="1"/>
          </p:cNvPicPr>
          <p:nvPr/>
        </p:nvPicPr>
        <p:blipFill>
          <a:blip r:embed="rId4"/>
          <a:stretch>
            <a:fillRect/>
          </a:stretch>
        </p:blipFill>
        <p:spPr>
          <a:xfrm>
            <a:off x="7040871" y="4681538"/>
            <a:ext cx="4491995" cy="2176462"/>
          </a:xfrm>
          <a:prstGeom prst="rect">
            <a:avLst/>
          </a:prstGeom>
        </p:spPr>
      </p:pic>
      <p:pic>
        <p:nvPicPr>
          <p:cNvPr id="3" name="그림 2">
            <a:extLst>
              <a:ext uri="{FF2B5EF4-FFF2-40B4-BE49-F238E27FC236}">
                <a16:creationId xmlns:a16="http://schemas.microsoft.com/office/drawing/2014/main" id="{C746E279-6C45-41F3-9E62-2B17B55821C3}"/>
              </a:ext>
            </a:extLst>
          </p:cNvPr>
          <p:cNvPicPr>
            <a:picLocks noChangeAspect="1"/>
          </p:cNvPicPr>
          <p:nvPr/>
        </p:nvPicPr>
        <p:blipFill>
          <a:blip r:embed="rId5"/>
          <a:stretch>
            <a:fillRect/>
          </a:stretch>
        </p:blipFill>
        <p:spPr>
          <a:xfrm>
            <a:off x="7470744" y="2220726"/>
            <a:ext cx="4111643" cy="2605087"/>
          </a:xfrm>
          <a:prstGeom prst="rect">
            <a:avLst/>
          </a:prstGeom>
        </p:spPr>
      </p:pic>
      <p:sp>
        <p:nvSpPr>
          <p:cNvPr id="9" name="TextBox 8">
            <a:extLst>
              <a:ext uri="{FF2B5EF4-FFF2-40B4-BE49-F238E27FC236}">
                <a16:creationId xmlns:a16="http://schemas.microsoft.com/office/drawing/2014/main" id="{2EF90554-43CD-4E0E-B298-739824299003}"/>
              </a:ext>
            </a:extLst>
          </p:cNvPr>
          <p:cNvSpPr txBox="1"/>
          <p:nvPr/>
        </p:nvSpPr>
        <p:spPr>
          <a:xfrm>
            <a:off x="8496300" y="992811"/>
            <a:ext cx="2969852" cy="369332"/>
          </a:xfrm>
          <a:prstGeom prst="rect">
            <a:avLst/>
          </a:prstGeom>
          <a:solidFill>
            <a:schemeClr val="bg1"/>
          </a:solidFill>
          <a:ln>
            <a:solidFill>
              <a:schemeClr val="accent1"/>
            </a:solidFill>
          </a:ln>
        </p:spPr>
        <p:txBody>
          <a:bodyPr wrap="none" rtlCol="0">
            <a:spAutoFit/>
          </a:bodyPr>
          <a:lstStyle/>
          <a:p>
            <a:r>
              <a:rPr lang="en-US" altLang="ko-KR" dirty="0"/>
              <a:t>master, slave1/2 </a:t>
            </a:r>
            <a:r>
              <a:rPr lang="ko-KR" altLang="en-US" dirty="0"/>
              <a:t>모두 구동</a:t>
            </a:r>
          </a:p>
        </p:txBody>
      </p:sp>
      <p:sp>
        <p:nvSpPr>
          <p:cNvPr id="10" name="TextBox 9">
            <a:extLst>
              <a:ext uri="{FF2B5EF4-FFF2-40B4-BE49-F238E27FC236}">
                <a16:creationId xmlns:a16="http://schemas.microsoft.com/office/drawing/2014/main" id="{E6F7CDEB-136B-4CE9-B80D-320AFB09EC7D}"/>
              </a:ext>
            </a:extLst>
          </p:cNvPr>
          <p:cNvSpPr txBox="1"/>
          <p:nvPr/>
        </p:nvSpPr>
        <p:spPr>
          <a:xfrm>
            <a:off x="815181" y="1143268"/>
            <a:ext cx="6020879" cy="369332"/>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kafka-server-start.sh $KAFKA/config/</a:t>
            </a:r>
            <a:r>
              <a:rPr lang="en-US" altLang="ko-KR" dirty="0" err="1">
                <a:latin typeface="+mj-ea"/>
                <a:ea typeface="+mj-ea"/>
              </a:rPr>
              <a:t>server.properties</a:t>
            </a:r>
            <a:r>
              <a:rPr lang="en-US" altLang="ko-KR" dirty="0">
                <a:latin typeface="+mj-ea"/>
                <a:ea typeface="+mj-ea"/>
              </a:rPr>
              <a:t>&amp;</a:t>
            </a:r>
          </a:p>
        </p:txBody>
      </p:sp>
      <p:sp>
        <p:nvSpPr>
          <p:cNvPr id="8" name="TextBox 7">
            <a:extLst>
              <a:ext uri="{FF2B5EF4-FFF2-40B4-BE49-F238E27FC236}">
                <a16:creationId xmlns:a16="http://schemas.microsoft.com/office/drawing/2014/main" id="{1718811D-7C48-48DD-8B40-002C1AD9D113}"/>
              </a:ext>
            </a:extLst>
          </p:cNvPr>
          <p:cNvSpPr txBox="1"/>
          <p:nvPr/>
        </p:nvSpPr>
        <p:spPr>
          <a:xfrm>
            <a:off x="815181" y="2782669"/>
            <a:ext cx="7272808" cy="646331"/>
          </a:xfrm>
          <a:prstGeom prst="rect">
            <a:avLst/>
          </a:prstGeom>
          <a:solidFill>
            <a:schemeClr val="bg1"/>
          </a:solidFill>
          <a:ln>
            <a:solidFill>
              <a:schemeClr val="accent1">
                <a:shade val="50000"/>
              </a:schemeClr>
            </a:solidFill>
          </a:ln>
        </p:spPr>
        <p:txBody>
          <a:bodyPr wrap="square" rtlCol="0">
            <a:spAutoFit/>
          </a:bodyPr>
          <a:lstStyle/>
          <a:p>
            <a:r>
              <a:rPr lang="en-US" altLang="ko-KR" dirty="0"/>
              <a:t>#...</a:t>
            </a:r>
            <a:r>
              <a:rPr lang="ko-KR" altLang="en-US" dirty="0"/>
              <a:t>중략</a:t>
            </a:r>
            <a:r>
              <a:rPr lang="en-US" altLang="ko-KR" dirty="0"/>
              <a:t>…(</a:t>
            </a:r>
            <a:r>
              <a:rPr lang="ko-KR" altLang="en-US" dirty="0"/>
              <a:t>다량의 메시지 팝업</a:t>
            </a:r>
            <a:r>
              <a:rPr lang="en-US" altLang="ko-KR" dirty="0"/>
              <a:t> </a:t>
            </a:r>
            <a:r>
              <a:rPr lang="ko-KR" altLang="en-US" dirty="0"/>
              <a:t>후</a:t>
            </a:r>
            <a:r>
              <a:rPr lang="en-US" altLang="ko-KR" dirty="0"/>
              <a:t>)</a:t>
            </a:r>
          </a:p>
          <a:p>
            <a:r>
              <a:rPr lang="en-US" altLang="ko-KR" dirty="0"/>
              <a:t>#[</a:t>
            </a:r>
            <a:r>
              <a:rPr lang="en-US" altLang="ko-KR" dirty="0" err="1"/>
              <a:t>kafkaServer</a:t>
            </a:r>
            <a:r>
              <a:rPr lang="en-US" altLang="ko-KR" dirty="0"/>
              <a:t> id=1] started (</a:t>
            </a:r>
            <a:r>
              <a:rPr lang="en-US" altLang="ko-KR" dirty="0" err="1"/>
              <a:t>kafka.server.KafkaServer</a:t>
            </a:r>
            <a:r>
              <a:rPr lang="en-US" altLang="ko-KR" dirty="0"/>
              <a:t>) </a:t>
            </a:r>
            <a:r>
              <a:rPr lang="ko-KR" altLang="en-US" dirty="0"/>
              <a:t>가 뜨면 성공</a:t>
            </a:r>
          </a:p>
        </p:txBody>
      </p:sp>
    </p:spTree>
    <p:extLst>
      <p:ext uri="{BB962C8B-B14F-4D97-AF65-F5344CB8AC3E}">
        <p14:creationId xmlns:p14="http://schemas.microsoft.com/office/powerpoint/2010/main" val="2479379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4037AAE5-A227-4E08-9DD7-C363A17E24B1}"/>
              </a:ext>
            </a:extLst>
          </p:cNvPr>
          <p:cNvSpPr txBox="1">
            <a:spLocks/>
          </p:cNvSpPr>
          <p:nvPr/>
        </p:nvSpPr>
        <p:spPr>
          <a:xfrm>
            <a:off x="1541295" y="2255246"/>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2181</a:t>
            </a:r>
          </a:p>
          <a:p>
            <a:pPr marL="0" indent="0">
              <a:buNone/>
            </a:pPr>
            <a:r>
              <a:rPr kumimoji="1" lang="en-US" altLang="ko-KR" sz="1800" dirty="0"/>
              <a:t>#</a:t>
            </a:r>
            <a:r>
              <a:rPr kumimoji="1" lang="ko-KR" altLang="en-US" sz="1800" dirty="0"/>
              <a:t>카프카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9092</a:t>
            </a:r>
          </a:p>
          <a:p>
            <a:endParaRPr kumimoji="1" lang="en-US" altLang="ko-KR" sz="1800" dirty="0"/>
          </a:p>
        </p:txBody>
      </p:sp>
      <p:pic>
        <p:nvPicPr>
          <p:cNvPr id="5" name="그림 4">
            <a:extLst>
              <a:ext uri="{FF2B5EF4-FFF2-40B4-BE49-F238E27FC236}">
                <a16:creationId xmlns:a16="http://schemas.microsoft.com/office/drawing/2014/main" id="{C36577A0-FDE1-4FF4-A39D-04B07B939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340" y="2045466"/>
            <a:ext cx="5283091" cy="382874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A2B4ED99-B1A5-484E-B849-206B0597E3D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7" name="그림 6">
            <a:extLst>
              <a:ext uri="{FF2B5EF4-FFF2-40B4-BE49-F238E27FC236}">
                <a16:creationId xmlns:a16="http://schemas.microsoft.com/office/drawing/2014/main" id="{A470FC04-9B82-4B47-8349-7EDBD680659B}"/>
              </a:ext>
            </a:extLst>
          </p:cNvPr>
          <p:cNvPicPr>
            <a:picLocks noChangeAspect="1"/>
          </p:cNvPicPr>
          <p:nvPr/>
        </p:nvPicPr>
        <p:blipFill>
          <a:blip r:embed="rId3"/>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57037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206B0A48-C329-4A84-8C04-097C00E82379}"/>
              </a:ext>
            </a:extLst>
          </p:cNvPr>
          <p:cNvSpPr txBox="1">
            <a:spLocks/>
          </p:cNvSpPr>
          <p:nvPr/>
        </p:nvSpPr>
        <p:spPr>
          <a:xfrm>
            <a:off x="1587949" y="1676749"/>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a:t>
            </a:r>
            <a:r>
              <a:rPr kumimoji="1" lang="ko-KR" altLang="en-US" sz="1800" dirty="0" err="1"/>
              <a:t>지노드를</a:t>
            </a:r>
            <a:r>
              <a:rPr kumimoji="1" lang="ko-KR" altLang="en-US" sz="1800" dirty="0"/>
              <a:t> 이용하여 카프카 정보 확인</a:t>
            </a:r>
            <a:endParaRPr kumimoji="1" lang="en-US" altLang="ko-KR" sz="1800" dirty="0"/>
          </a:p>
          <a:p>
            <a:r>
              <a:rPr kumimoji="1" lang="en-US" altLang="ko-KR" sz="1800" dirty="0"/>
              <a:t>cd /</a:t>
            </a:r>
            <a:r>
              <a:rPr kumimoji="1" lang="en-US" altLang="ko-KR" sz="1800" dirty="0" err="1"/>
              <a:t>usr</a:t>
            </a:r>
            <a:r>
              <a:rPr kumimoji="1" lang="en-US" altLang="ko-KR" sz="1800" dirty="0"/>
              <a:t>/local/zookeeper/bin</a:t>
            </a:r>
          </a:p>
          <a:p>
            <a:r>
              <a:rPr kumimoji="1" lang="en-US" altLang="ko-KR" sz="1800" dirty="0"/>
              <a:t>./zkCli.sh</a:t>
            </a:r>
          </a:p>
          <a:p>
            <a:pPr marL="0" indent="0">
              <a:buNone/>
            </a:pPr>
            <a:endParaRPr kumimoji="1" lang="en-US" altLang="ko-KR" sz="1800" dirty="0"/>
          </a:p>
          <a:p>
            <a:pPr marL="0" indent="0">
              <a:buNone/>
            </a:pPr>
            <a:r>
              <a:rPr kumimoji="1" lang="en-US" altLang="ko-KR" sz="1800" dirty="0"/>
              <a:t>#</a:t>
            </a:r>
            <a:r>
              <a:rPr kumimoji="1" lang="ko-KR" altLang="en-US" sz="1800" dirty="0" err="1"/>
              <a:t>주키퍼</a:t>
            </a:r>
            <a:r>
              <a:rPr kumimoji="1" lang="ko-KR" altLang="en-US" sz="1800" dirty="0"/>
              <a:t> 추가 노드 확인</a:t>
            </a:r>
            <a:r>
              <a:rPr kumimoji="1" lang="en-US" altLang="ko-KR" sz="1800" dirty="0"/>
              <a:t> </a:t>
            </a:r>
          </a:p>
          <a:p>
            <a:r>
              <a:rPr kumimoji="1" lang="en-US" altLang="ko-KR" sz="1800" dirty="0"/>
              <a:t>ls / </a:t>
            </a:r>
          </a:p>
          <a:p>
            <a:pPr marL="0" indent="0">
              <a:buNone/>
            </a:pPr>
            <a:r>
              <a:rPr kumimoji="1" lang="en-US" altLang="ko-KR" sz="1800" dirty="0"/>
              <a:t>#</a:t>
            </a:r>
            <a:r>
              <a:rPr kumimoji="1" lang="ko-KR" altLang="en-US" sz="1800" dirty="0"/>
              <a:t>클러스터 노드 연결 확인</a:t>
            </a:r>
            <a:endParaRPr kumimoji="1" lang="en-US" altLang="ko-KR" sz="1800" dirty="0"/>
          </a:p>
          <a:p>
            <a:r>
              <a:rPr kumimoji="1" lang="en-US" altLang="ko-KR" sz="1800" dirty="0"/>
              <a:t>ls /</a:t>
            </a:r>
            <a:r>
              <a:rPr kumimoji="1" lang="en-US" altLang="ko-KR" sz="1800" dirty="0" err="1"/>
              <a:t>kopo-kafka</a:t>
            </a:r>
            <a:r>
              <a:rPr kumimoji="1" lang="en-US" altLang="ko-KR" sz="1800" dirty="0"/>
              <a:t>/brokers/ids</a:t>
            </a:r>
          </a:p>
          <a:p>
            <a:pPr marL="0" indent="0">
              <a:buNone/>
            </a:pPr>
            <a:r>
              <a:rPr kumimoji="1" lang="en-US" altLang="ko-KR" sz="1800" dirty="0"/>
              <a:t>    </a:t>
            </a:r>
            <a:r>
              <a:rPr kumimoji="1" lang="ko-KR" altLang="en-US" sz="1800" dirty="0"/>
              <a:t> </a:t>
            </a:r>
            <a:endParaRPr kumimoji="1" lang="en-US" altLang="ko-KR" sz="1800" dirty="0"/>
          </a:p>
        </p:txBody>
      </p:sp>
      <p:cxnSp>
        <p:nvCxnSpPr>
          <p:cNvPr id="7" name="직선 화살표 연결선 6">
            <a:extLst>
              <a:ext uri="{FF2B5EF4-FFF2-40B4-BE49-F238E27FC236}">
                <a16:creationId xmlns:a16="http://schemas.microsoft.com/office/drawing/2014/main" id="{1CB8E10C-BEE6-482A-8BF4-211C03771D1C}"/>
              </a:ext>
            </a:extLst>
          </p:cNvPr>
          <p:cNvCxnSpPr>
            <a:cxnSpLocks/>
          </p:cNvCxnSpPr>
          <p:nvPr/>
        </p:nvCxnSpPr>
        <p:spPr>
          <a:xfrm>
            <a:off x="3835979" y="4306955"/>
            <a:ext cx="1580396" cy="5183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13D393-4C3D-4E39-88B2-24CDFE9A32AA}"/>
              </a:ext>
            </a:extLst>
          </p:cNvPr>
          <p:cNvSpPr txBox="1"/>
          <p:nvPr/>
        </p:nvSpPr>
        <p:spPr>
          <a:xfrm>
            <a:off x="1587949" y="4451385"/>
            <a:ext cx="2232248" cy="369332"/>
          </a:xfrm>
          <a:prstGeom prst="rect">
            <a:avLst/>
          </a:prstGeom>
          <a:noFill/>
        </p:spPr>
        <p:txBody>
          <a:bodyPr wrap="square" rtlCol="0">
            <a:spAutoFit/>
          </a:bodyPr>
          <a:lstStyle/>
          <a:p>
            <a:r>
              <a:rPr lang="en-US" altLang="ko-KR" dirty="0"/>
              <a:t>*</a:t>
            </a:r>
            <a:r>
              <a:rPr lang="ko-KR" altLang="en-US" dirty="0"/>
              <a:t>확인 후 </a:t>
            </a:r>
            <a:r>
              <a:rPr lang="en-US" altLang="ko-KR" dirty="0"/>
              <a:t>quit </a:t>
            </a:r>
            <a:r>
              <a:rPr lang="ko-KR" altLang="en-US" dirty="0"/>
              <a:t>입력</a:t>
            </a:r>
          </a:p>
        </p:txBody>
      </p:sp>
      <p:sp>
        <p:nvSpPr>
          <p:cNvPr id="9" name="제목 1">
            <a:extLst>
              <a:ext uri="{FF2B5EF4-FFF2-40B4-BE49-F238E27FC236}">
                <a16:creationId xmlns:a16="http://schemas.microsoft.com/office/drawing/2014/main" id="{2FFE4BB5-5C22-453A-8ACB-AB21E1E06799}"/>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10" name="그림 9">
            <a:extLst>
              <a:ext uri="{FF2B5EF4-FFF2-40B4-BE49-F238E27FC236}">
                <a16:creationId xmlns:a16="http://schemas.microsoft.com/office/drawing/2014/main" id="{19D43725-370A-419E-848F-098F5A40BF3D}"/>
              </a:ext>
            </a:extLst>
          </p:cNvPr>
          <p:cNvPicPr>
            <a:picLocks noChangeAspect="1"/>
          </p:cNvPicPr>
          <p:nvPr/>
        </p:nvPicPr>
        <p:blipFill>
          <a:blip r:embed="rId2"/>
          <a:stretch>
            <a:fillRect/>
          </a:stretch>
        </p:blipFill>
        <p:spPr>
          <a:xfrm>
            <a:off x="2945819" y="177281"/>
            <a:ext cx="1158192" cy="554005"/>
          </a:xfrm>
          <a:prstGeom prst="rect">
            <a:avLst/>
          </a:prstGeom>
        </p:spPr>
      </p:pic>
      <p:pic>
        <p:nvPicPr>
          <p:cNvPr id="12" name="그림 11">
            <a:extLst>
              <a:ext uri="{FF2B5EF4-FFF2-40B4-BE49-F238E27FC236}">
                <a16:creationId xmlns:a16="http://schemas.microsoft.com/office/drawing/2014/main" id="{2BBD1F05-84B4-469C-90F9-4C7AF6816456}"/>
              </a:ext>
            </a:extLst>
          </p:cNvPr>
          <p:cNvPicPr>
            <a:picLocks noChangeAspect="1"/>
          </p:cNvPicPr>
          <p:nvPr/>
        </p:nvPicPr>
        <p:blipFill>
          <a:blip r:embed="rId3"/>
          <a:stretch>
            <a:fillRect/>
          </a:stretch>
        </p:blipFill>
        <p:spPr>
          <a:xfrm>
            <a:off x="5416375" y="3971148"/>
            <a:ext cx="4867275" cy="1276350"/>
          </a:xfrm>
          <a:prstGeom prst="rect">
            <a:avLst/>
          </a:prstGeom>
        </p:spPr>
      </p:pic>
      <p:pic>
        <p:nvPicPr>
          <p:cNvPr id="13" name="그림 12">
            <a:extLst>
              <a:ext uri="{FF2B5EF4-FFF2-40B4-BE49-F238E27FC236}">
                <a16:creationId xmlns:a16="http://schemas.microsoft.com/office/drawing/2014/main" id="{9176C58A-7DA1-4CE6-88A6-BB8786E25F26}"/>
              </a:ext>
            </a:extLst>
          </p:cNvPr>
          <p:cNvPicPr>
            <a:picLocks noChangeAspect="1"/>
          </p:cNvPicPr>
          <p:nvPr/>
        </p:nvPicPr>
        <p:blipFill>
          <a:blip r:embed="rId4"/>
          <a:stretch>
            <a:fillRect/>
          </a:stretch>
        </p:blipFill>
        <p:spPr>
          <a:xfrm>
            <a:off x="5416375" y="2157562"/>
            <a:ext cx="6153150" cy="1647825"/>
          </a:xfrm>
          <a:prstGeom prst="rect">
            <a:avLst/>
          </a:prstGeom>
        </p:spPr>
      </p:pic>
      <p:cxnSp>
        <p:nvCxnSpPr>
          <p:cNvPr id="14" name="직선 화살표 연결선 13">
            <a:extLst>
              <a:ext uri="{FF2B5EF4-FFF2-40B4-BE49-F238E27FC236}">
                <a16:creationId xmlns:a16="http://schemas.microsoft.com/office/drawing/2014/main" id="{9C8583CD-45B6-4BDA-B544-5E0D794F7FE3}"/>
              </a:ext>
            </a:extLst>
          </p:cNvPr>
          <p:cNvCxnSpPr>
            <a:cxnSpLocks/>
          </p:cNvCxnSpPr>
          <p:nvPr/>
        </p:nvCxnSpPr>
        <p:spPr>
          <a:xfrm flipV="1">
            <a:off x="3188271" y="2379306"/>
            <a:ext cx="2083525" cy="2117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C71BBF3E-D4C4-406A-B173-A67ACA4DBE21}"/>
              </a:ext>
            </a:extLst>
          </p:cNvPr>
          <p:cNvSpPr/>
          <p:nvPr/>
        </p:nvSpPr>
        <p:spPr>
          <a:xfrm>
            <a:off x="5404035" y="4093159"/>
            <a:ext cx="4867275" cy="132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DC5555-CA13-470A-B7AF-BF00695AD83F}"/>
              </a:ext>
            </a:extLst>
          </p:cNvPr>
          <p:cNvSpPr txBox="1"/>
          <p:nvPr/>
        </p:nvSpPr>
        <p:spPr>
          <a:xfrm>
            <a:off x="275424" y="6145447"/>
            <a:ext cx="3954609" cy="646331"/>
          </a:xfrm>
          <a:prstGeom prst="rect">
            <a:avLst/>
          </a:prstGeom>
          <a:noFill/>
        </p:spPr>
        <p:txBody>
          <a:bodyPr wrap="none" rtlCol="0">
            <a:spAutoFit/>
          </a:bodyPr>
          <a:lstStyle/>
          <a:p>
            <a:r>
              <a:rPr lang="ko-KR" altLang="en-US" dirty="0"/>
              <a:t>참고</a:t>
            </a:r>
            <a:r>
              <a:rPr lang="en-US" altLang="ko-KR" dirty="0"/>
              <a:t>&gt; </a:t>
            </a:r>
            <a:r>
              <a:rPr lang="ko-KR" altLang="en-US" dirty="0"/>
              <a:t>카프카 서버 로그 확인</a:t>
            </a:r>
            <a:endParaRPr lang="en-US" altLang="ko-KR" dirty="0"/>
          </a:p>
          <a:p>
            <a:r>
              <a:rPr lang="sv-SE" altLang="ko-KR" dirty="0"/>
              <a:t>cat /usr/local/kafka/logs/server.log</a:t>
            </a:r>
          </a:p>
        </p:txBody>
      </p:sp>
    </p:spTree>
    <p:extLst>
      <p:ext uri="{BB962C8B-B14F-4D97-AF65-F5344CB8AC3E}">
        <p14:creationId xmlns:p14="http://schemas.microsoft.com/office/powerpoint/2010/main" val="416101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FF7A5-212A-4E18-853A-E27AF3188199}"/>
              </a:ext>
            </a:extLst>
          </p:cNvPr>
          <p:cNvSpPr>
            <a:spLocks noGrp="1"/>
          </p:cNvSpPr>
          <p:nvPr>
            <p:ph type="title"/>
          </p:nvPr>
        </p:nvSpPr>
        <p:spPr/>
        <p:txBody>
          <a:bodyPr/>
          <a:lstStyle/>
          <a:p>
            <a:r>
              <a:rPr lang="en-US" altLang="ko-KR" dirty="0"/>
              <a:t>[</a:t>
            </a:r>
            <a:r>
              <a:rPr lang="ko-KR" altLang="en-US" dirty="0"/>
              <a:t>참고</a:t>
            </a:r>
            <a:r>
              <a:rPr lang="en-US" altLang="ko-KR" dirty="0"/>
              <a:t>] </a:t>
            </a:r>
            <a:r>
              <a:rPr lang="ko-KR" altLang="en-US" dirty="0"/>
              <a:t>카프카 싱글 구동</a:t>
            </a:r>
          </a:p>
        </p:txBody>
      </p:sp>
      <p:sp>
        <p:nvSpPr>
          <p:cNvPr id="3" name="내용 개체 틀 2">
            <a:extLst>
              <a:ext uri="{FF2B5EF4-FFF2-40B4-BE49-F238E27FC236}">
                <a16:creationId xmlns:a16="http://schemas.microsoft.com/office/drawing/2014/main" id="{11865803-B88C-186D-2A6C-B0BC1E882AA4}"/>
              </a:ext>
            </a:extLst>
          </p:cNvPr>
          <p:cNvSpPr>
            <a:spLocks noGrp="1"/>
          </p:cNvSpPr>
          <p:nvPr>
            <p:ph idx="1"/>
          </p:nvPr>
        </p:nvSpPr>
        <p:spPr>
          <a:xfrm>
            <a:off x="677334" y="1502229"/>
            <a:ext cx="11514666" cy="5187820"/>
          </a:xfrm>
        </p:spPr>
        <p:txBody>
          <a:bodyPr>
            <a:normAutofit/>
          </a:bodyPr>
          <a:lstStyle/>
          <a:p>
            <a:pPr marL="0" indent="0">
              <a:buNone/>
            </a:pPr>
            <a:r>
              <a:rPr lang="en-US" altLang="ko-KR" dirty="0">
                <a:latin typeface="+mj-ea"/>
                <a:ea typeface="+mj-ea"/>
              </a:rPr>
              <a:t>PC</a:t>
            </a:r>
            <a:r>
              <a:rPr lang="ko-KR" altLang="en-US" dirty="0">
                <a:latin typeface="+mj-ea"/>
                <a:ea typeface="+mj-ea"/>
              </a:rPr>
              <a:t>사양 제약으로 인한 카프카 클러스터 불가시 카프카</a:t>
            </a:r>
            <a:r>
              <a:rPr lang="en-US" altLang="ko-KR" dirty="0">
                <a:latin typeface="+mj-ea"/>
                <a:ea typeface="+mj-ea"/>
              </a:rPr>
              <a:t>, </a:t>
            </a:r>
            <a:r>
              <a:rPr lang="ko-KR" altLang="en-US" dirty="0" err="1">
                <a:latin typeface="+mj-ea"/>
                <a:ea typeface="+mj-ea"/>
              </a:rPr>
              <a:t>주키퍼</a:t>
            </a:r>
            <a:r>
              <a:rPr lang="ko-KR" altLang="en-US" dirty="0">
                <a:latin typeface="+mj-ea"/>
                <a:ea typeface="+mj-ea"/>
              </a:rPr>
              <a:t> 구동 정지 후 아래 순서로 재설정</a:t>
            </a:r>
            <a:endParaRPr lang="en-US" altLang="ko-KR" dirty="0">
              <a:latin typeface="+mj-ea"/>
              <a:ea typeface="+mj-ea"/>
            </a:endParaRPr>
          </a:p>
          <a:p>
            <a:r>
              <a:rPr lang="ko-KR" altLang="en-US" dirty="0">
                <a:latin typeface="+mj-ea"/>
                <a:ea typeface="+mj-ea"/>
              </a:rPr>
              <a:t>카프카 설정 변경</a:t>
            </a:r>
            <a:br>
              <a:rPr lang="en-US" altLang="ko-KR" dirty="0">
                <a:latin typeface="+mj-ea"/>
                <a:ea typeface="+mj-ea"/>
              </a:rPr>
            </a:br>
            <a:r>
              <a:rPr lang="en-US" altLang="ko-KR" dirty="0">
                <a:latin typeface="+mj-ea"/>
                <a:ea typeface="+mj-ea"/>
              </a:rPr>
              <a:t>$KAFKA/config/</a:t>
            </a:r>
            <a:r>
              <a:rPr lang="en-US" altLang="ko-KR" dirty="0" err="1">
                <a:latin typeface="+mj-ea"/>
                <a:ea typeface="+mj-ea"/>
              </a:rPr>
              <a:t>server.properties</a:t>
            </a:r>
            <a:r>
              <a:rPr lang="en-US" altLang="ko-KR" dirty="0">
                <a:latin typeface="+mj-ea"/>
                <a:ea typeface="+mj-ea"/>
              </a:rPr>
              <a:t> </a:t>
            </a:r>
            <a:r>
              <a:rPr lang="ko-KR" altLang="en-US" dirty="0">
                <a:latin typeface="+mj-ea"/>
                <a:ea typeface="+mj-ea"/>
              </a:rPr>
              <a:t>에서 </a:t>
            </a:r>
            <a:r>
              <a:rPr lang="en-US" altLang="ko-KR" dirty="0" err="1">
                <a:latin typeface="+mj-ea"/>
                <a:ea typeface="+mj-ea"/>
              </a:rPr>
              <a:t>zookeeper.connect</a:t>
            </a:r>
            <a:r>
              <a:rPr lang="en-US" altLang="ko-KR" dirty="0">
                <a:latin typeface="+mj-ea"/>
                <a:ea typeface="+mj-ea"/>
              </a:rPr>
              <a:t>=master:2181/new-</a:t>
            </a:r>
            <a:r>
              <a:rPr lang="en-US" altLang="ko-KR" dirty="0" err="1">
                <a:latin typeface="+mj-ea"/>
                <a:ea typeface="+mj-ea"/>
              </a:rPr>
              <a:t>kopo</a:t>
            </a:r>
            <a:r>
              <a:rPr lang="en-US" altLang="ko-KR" dirty="0">
                <a:latin typeface="+mj-ea"/>
                <a:ea typeface="+mj-ea"/>
              </a:rPr>
              <a:t>-</a:t>
            </a:r>
            <a:r>
              <a:rPr lang="en-US" altLang="ko-KR" dirty="0" err="1">
                <a:latin typeface="+mj-ea"/>
                <a:ea typeface="+mj-ea"/>
              </a:rPr>
              <a:t>kafka</a:t>
            </a:r>
            <a:r>
              <a:rPr lang="en-US" altLang="ko-KR" dirty="0">
                <a:latin typeface="+mj-ea"/>
                <a:ea typeface="+mj-ea"/>
              </a:rPr>
              <a:t> </a:t>
            </a:r>
            <a:r>
              <a:rPr lang="ko-KR" altLang="en-US" dirty="0">
                <a:latin typeface="+mj-ea"/>
                <a:ea typeface="+mj-ea"/>
              </a:rPr>
              <a:t>로 변경</a:t>
            </a:r>
            <a:endParaRPr lang="en-US" altLang="ko-KR" dirty="0">
              <a:latin typeface="+mj-ea"/>
              <a:ea typeface="+mj-ea"/>
            </a:endParaRPr>
          </a:p>
          <a:p>
            <a:r>
              <a:rPr lang="ko-KR" altLang="en-US" dirty="0" err="1">
                <a:latin typeface="+mj-ea"/>
                <a:ea typeface="+mj-ea"/>
              </a:rPr>
              <a:t>주키퍼</a:t>
            </a:r>
            <a:r>
              <a:rPr lang="ko-KR" altLang="en-US" dirty="0">
                <a:latin typeface="+mj-ea"/>
                <a:ea typeface="+mj-ea"/>
              </a:rPr>
              <a:t> 앙상블 설정 변경</a:t>
            </a:r>
            <a:br>
              <a:rPr lang="en-US" altLang="ko-KR" dirty="0">
                <a:latin typeface="+mj-ea"/>
                <a:ea typeface="+mj-ea"/>
              </a:rPr>
            </a:br>
            <a:r>
              <a:rPr lang="en-US" altLang="ko-KR" dirty="0">
                <a:latin typeface="+mj-ea"/>
                <a:ea typeface="+mj-ea"/>
              </a:rPr>
              <a:t>$ZOOKEEPER/conf/</a:t>
            </a:r>
            <a:r>
              <a:rPr lang="en-US" altLang="ko-KR" dirty="0" err="1">
                <a:latin typeface="+mj-ea"/>
                <a:ea typeface="+mj-ea"/>
              </a:rPr>
              <a:t>zoo.cfg</a:t>
            </a:r>
            <a:r>
              <a:rPr lang="en-US" altLang="ko-KR" dirty="0">
                <a:latin typeface="+mj-ea"/>
                <a:ea typeface="+mj-ea"/>
              </a:rPr>
              <a:t> </a:t>
            </a:r>
            <a:r>
              <a:rPr lang="ko-KR" altLang="en-US" dirty="0">
                <a:latin typeface="+mj-ea"/>
                <a:ea typeface="+mj-ea"/>
              </a:rPr>
              <a:t>에서 </a:t>
            </a:r>
            <a:r>
              <a:rPr lang="en-US" altLang="ko-KR" dirty="0">
                <a:latin typeface="+mj-ea"/>
                <a:ea typeface="+mj-ea"/>
              </a:rPr>
              <a:t>server.2</a:t>
            </a:r>
            <a:r>
              <a:rPr lang="ko-KR" altLang="en-US" dirty="0">
                <a:latin typeface="+mj-ea"/>
                <a:ea typeface="+mj-ea"/>
              </a:rPr>
              <a:t>와 </a:t>
            </a:r>
            <a:r>
              <a:rPr lang="en-US" altLang="ko-KR" dirty="0">
                <a:latin typeface="+mj-ea"/>
                <a:ea typeface="+mj-ea"/>
              </a:rPr>
              <a:t>server.3 </a:t>
            </a:r>
            <a:r>
              <a:rPr lang="ko-KR" altLang="en-US" dirty="0">
                <a:latin typeface="+mj-ea"/>
                <a:ea typeface="+mj-ea"/>
              </a:rPr>
              <a:t>주석처리</a:t>
            </a:r>
            <a:br>
              <a:rPr lang="en-US" altLang="ko-KR" dirty="0">
                <a:latin typeface="+mj-ea"/>
                <a:ea typeface="+mj-ea"/>
              </a:rPr>
            </a:br>
            <a:r>
              <a:rPr lang="en-US" altLang="ko-KR" dirty="0">
                <a:latin typeface="+mj-ea"/>
                <a:ea typeface="+mj-ea"/>
              </a:rPr>
              <a:t>server.1 = master:2888:3888</a:t>
            </a:r>
            <a:br>
              <a:rPr lang="en-US" altLang="ko-KR" dirty="0">
                <a:latin typeface="+mj-ea"/>
                <a:ea typeface="+mj-ea"/>
              </a:rPr>
            </a:br>
            <a:r>
              <a:rPr lang="en-US" altLang="ko-KR" dirty="0">
                <a:latin typeface="+mj-ea"/>
                <a:ea typeface="+mj-ea"/>
              </a:rPr>
              <a:t>#server.2 = master:2888:3888</a:t>
            </a:r>
            <a:br>
              <a:rPr lang="en-US" altLang="ko-KR" dirty="0">
                <a:latin typeface="+mj-ea"/>
                <a:ea typeface="+mj-ea"/>
              </a:rPr>
            </a:br>
            <a:r>
              <a:rPr lang="en-US" altLang="ko-KR" dirty="0">
                <a:latin typeface="+mj-ea"/>
                <a:ea typeface="+mj-ea"/>
              </a:rPr>
              <a:t>#server.3 = master:2888:3888</a:t>
            </a:r>
          </a:p>
          <a:p>
            <a:r>
              <a:rPr lang="ko-KR" altLang="en-US" dirty="0" err="1">
                <a:latin typeface="+mj-ea"/>
                <a:ea typeface="+mj-ea"/>
              </a:rPr>
              <a:t>주키퍼</a:t>
            </a:r>
            <a:r>
              <a:rPr lang="ko-KR" altLang="en-US" dirty="0">
                <a:latin typeface="+mj-ea"/>
                <a:ea typeface="+mj-ea"/>
              </a:rPr>
              <a:t> 관리 디렉토리</a:t>
            </a:r>
            <a:r>
              <a:rPr lang="en-US" altLang="ko-KR" dirty="0">
                <a:latin typeface="+mj-ea"/>
                <a:ea typeface="+mj-ea"/>
              </a:rPr>
              <a:t> </a:t>
            </a:r>
            <a:r>
              <a:rPr lang="ko-KR" altLang="en-US" dirty="0">
                <a:latin typeface="+mj-ea"/>
                <a:ea typeface="+mj-ea"/>
              </a:rPr>
              <a:t>삭제</a:t>
            </a:r>
            <a:r>
              <a:rPr lang="en-US" altLang="ko-KR" dirty="0">
                <a:latin typeface="+mj-ea"/>
                <a:ea typeface="+mj-ea"/>
              </a:rPr>
              <a:t>(/data)</a:t>
            </a:r>
            <a:br>
              <a:rPr lang="en-US" altLang="ko-KR" dirty="0">
                <a:latin typeface="+mj-ea"/>
                <a:ea typeface="+mj-ea"/>
              </a:rPr>
            </a:br>
            <a:r>
              <a:rPr lang="en-US" altLang="ko-KR" dirty="0">
                <a:latin typeface="+mj-ea"/>
                <a:ea typeface="+mj-ea"/>
              </a:rPr>
              <a:t>rm –rf version-2/</a:t>
            </a:r>
          </a:p>
          <a:p>
            <a:r>
              <a:rPr lang="ko-KR" altLang="en-US" dirty="0">
                <a:latin typeface="+mj-ea"/>
                <a:ea typeface="+mj-ea"/>
              </a:rPr>
              <a:t>카프카 관리 디렉토리 삭제</a:t>
            </a:r>
            <a:br>
              <a:rPr lang="en-US" altLang="ko-KR" dirty="0">
                <a:latin typeface="+mj-ea"/>
                <a:ea typeface="+mj-ea"/>
              </a:rPr>
            </a:br>
            <a:r>
              <a:rPr lang="en-US" altLang="ko-KR" dirty="0">
                <a:latin typeface="+mj-ea"/>
                <a:ea typeface="+mj-ea"/>
              </a:rPr>
              <a:t>rm –rf /kdata1</a:t>
            </a:r>
            <a:br>
              <a:rPr lang="en-US" altLang="ko-KR" dirty="0">
                <a:latin typeface="+mj-ea"/>
                <a:ea typeface="+mj-ea"/>
              </a:rPr>
            </a:br>
            <a:r>
              <a:rPr lang="en-US" altLang="ko-KR" dirty="0">
                <a:latin typeface="+mj-ea"/>
                <a:ea typeface="+mj-ea"/>
              </a:rPr>
              <a:t>rm –rf /kdata2</a:t>
            </a:r>
          </a:p>
          <a:p>
            <a:r>
              <a:rPr lang="ko-KR" altLang="en-US" dirty="0" err="1">
                <a:latin typeface="+mj-ea"/>
                <a:ea typeface="+mj-ea"/>
              </a:rPr>
              <a:t>주키퍼</a:t>
            </a:r>
            <a:r>
              <a:rPr lang="ko-KR" altLang="en-US" dirty="0">
                <a:latin typeface="+mj-ea"/>
                <a:ea typeface="+mj-ea"/>
              </a:rPr>
              <a:t> 및 카프카 기동</a:t>
            </a:r>
            <a:br>
              <a:rPr lang="en-US" altLang="ko-KR" dirty="0">
                <a:latin typeface="+mj-ea"/>
                <a:ea typeface="+mj-ea"/>
              </a:rPr>
            </a:br>
            <a:r>
              <a:rPr lang="en-US" altLang="ko-KR" dirty="0">
                <a:latin typeface="+mj-ea"/>
                <a:ea typeface="+mj-ea"/>
              </a:rPr>
              <a:t>zkServer.sh start</a:t>
            </a:r>
            <a:br>
              <a:rPr lang="en-US" altLang="ko-KR" dirty="0">
                <a:latin typeface="+mj-ea"/>
                <a:ea typeface="+mj-ea"/>
              </a:rPr>
            </a:br>
            <a:r>
              <a:rPr lang="en-US" altLang="ko-KR" dirty="0">
                <a:latin typeface="+mj-ea"/>
                <a:ea typeface="+mj-ea"/>
              </a:rPr>
              <a:t>kafka-server-start.sh –daemon $KAFKA/config/</a:t>
            </a:r>
            <a:r>
              <a:rPr lang="en-US" altLang="ko-KR" dirty="0" err="1">
                <a:latin typeface="+mj-ea"/>
                <a:ea typeface="+mj-ea"/>
              </a:rPr>
              <a:t>server.properties</a:t>
            </a:r>
            <a:endParaRPr lang="ko-KR" altLang="en-US" dirty="0">
              <a:latin typeface="+mj-ea"/>
              <a:ea typeface="+mj-ea"/>
            </a:endParaRPr>
          </a:p>
        </p:txBody>
      </p:sp>
    </p:spTree>
    <p:extLst>
      <p:ext uri="{BB962C8B-B14F-4D97-AF65-F5344CB8AC3E}">
        <p14:creationId xmlns:p14="http://schemas.microsoft.com/office/powerpoint/2010/main" val="1544844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C8A26-C989-47C2-A645-78FD71F2EF87}"/>
              </a:ext>
            </a:extLst>
          </p:cNvPr>
          <p:cNvSpPr>
            <a:spLocks noGrp="1"/>
          </p:cNvSpPr>
          <p:nvPr>
            <p:ph type="title"/>
          </p:nvPr>
        </p:nvSpPr>
        <p:spPr/>
        <p:txBody>
          <a:bodyPr/>
          <a:lstStyle/>
          <a:p>
            <a:r>
              <a:rPr lang="en-US" altLang="ko-KR" dirty="0"/>
              <a:t>Kafka?</a:t>
            </a:r>
            <a:endParaRPr lang="ko-KR" altLang="en-US" dirty="0"/>
          </a:p>
        </p:txBody>
      </p:sp>
      <p:sp>
        <p:nvSpPr>
          <p:cNvPr id="3" name="내용 개체 틀 2">
            <a:extLst>
              <a:ext uri="{FF2B5EF4-FFF2-40B4-BE49-F238E27FC236}">
                <a16:creationId xmlns:a16="http://schemas.microsoft.com/office/drawing/2014/main" id="{5BB6DC8C-5EC4-432B-BD28-2DDC05224E07}"/>
              </a:ext>
            </a:extLst>
          </p:cNvPr>
          <p:cNvSpPr>
            <a:spLocks noGrp="1"/>
          </p:cNvSpPr>
          <p:nvPr>
            <p:ph idx="1"/>
          </p:nvPr>
        </p:nvSpPr>
        <p:spPr>
          <a:xfrm>
            <a:off x="677334" y="2472236"/>
            <a:ext cx="9730316" cy="3880773"/>
          </a:xfrm>
        </p:spPr>
        <p:txBody>
          <a:bodyPr/>
          <a:lstStyle/>
          <a:p>
            <a:pPr>
              <a:lnSpc>
                <a:spcPct val="150000"/>
              </a:lnSpc>
            </a:pPr>
            <a:r>
              <a:rPr lang="en-US" altLang="ko-KR" dirty="0">
                <a:latin typeface="한컴 윤고딕 240" pitchFamily="18" charset="-127"/>
                <a:ea typeface="한컴 윤고딕 240" pitchFamily="18" charset="-127"/>
              </a:rPr>
              <a:t>LinkedIn</a:t>
            </a:r>
            <a:r>
              <a:rPr lang="ko-KR" altLang="en-US" dirty="0">
                <a:latin typeface="한컴 윤고딕 240" pitchFamily="18" charset="-127"/>
                <a:ea typeface="한컴 윤고딕 240" pitchFamily="18" charset="-127"/>
              </a:rPr>
              <a:t>이 개발한 웹사이트</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애플리케이션</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센서 등에서 취합한 데이터 스트림을 실시간으로 관리하기 위한 오픈소스 미들웨어 </a:t>
            </a:r>
            <a:r>
              <a:rPr lang="en-US" altLang="ko-KR" dirty="0">
                <a:latin typeface="한컴 윤고딕 240" pitchFamily="18" charset="-127"/>
                <a:ea typeface="한컴 윤고딕 240" pitchFamily="18" charset="-127"/>
              </a:rPr>
              <a:t>(ex&gt; Message Que </a:t>
            </a:r>
            <a:r>
              <a:rPr lang="ko-KR" altLang="en-US" dirty="0">
                <a:latin typeface="한컴 윤고딕 240" pitchFamily="18" charset="-127"/>
                <a:ea typeface="한컴 윤고딕 240" pitchFamily="18" charset="-127"/>
              </a:rPr>
              <a:t>처리</a:t>
            </a:r>
            <a:r>
              <a:rPr lang="en-US" altLang="ko-KR" dirty="0">
                <a:latin typeface="한컴 윤고딕 240" pitchFamily="18" charset="-127"/>
                <a:ea typeface="한컴 윤고딕 240" pitchFamily="18" charset="-127"/>
              </a:rPr>
              <a:t>, NDDS </a:t>
            </a:r>
            <a:r>
              <a:rPr lang="ko-KR" altLang="en-US" dirty="0">
                <a:latin typeface="한컴 윤고딕 240" pitchFamily="18" charset="-127"/>
                <a:ea typeface="한컴 윤고딕 240" pitchFamily="18" charset="-127"/>
              </a:rPr>
              <a:t>등</a:t>
            </a:r>
            <a:r>
              <a:rPr lang="en-US" altLang="ko-KR" dirty="0">
                <a:latin typeface="한컴 윤고딕 240" pitchFamily="18" charset="-127"/>
                <a:ea typeface="한컴 윤고딕 240" pitchFamily="18" charset="-127"/>
              </a:rPr>
              <a:t>)</a:t>
            </a:r>
            <a:endParaRPr lang="ko-KR" altLang="en-US" dirty="0">
              <a:latin typeface="한컴 윤고딕 240" pitchFamily="18" charset="-127"/>
              <a:ea typeface="한컴 윤고딕 240" pitchFamily="18" charset="-127"/>
            </a:endParaRPr>
          </a:p>
          <a:p>
            <a:pPr>
              <a:lnSpc>
                <a:spcPct val="150000"/>
              </a:lnSpc>
            </a:pPr>
            <a:r>
              <a:rPr lang="ko-KR" altLang="en-US" dirty="0">
                <a:latin typeface="한컴 윤고딕 240" pitchFamily="18" charset="-127"/>
                <a:ea typeface="한컴 윤고딕 240" pitchFamily="18" charset="-127"/>
              </a:rPr>
              <a:t>대용량 메시지에 대한 전달 및 분배 등 통신을 지원하고</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장애에 대비하여 메시지 복사본을</a:t>
            </a:r>
            <a:br>
              <a:rPr lang="en-US" altLang="ko-KR" dirty="0">
                <a:latin typeface="한컴 윤고딕 240" pitchFamily="18" charset="-127"/>
                <a:ea typeface="한컴 윤고딕 240" pitchFamily="18" charset="-127"/>
              </a:rPr>
            </a:br>
            <a:r>
              <a:rPr lang="ko-KR" altLang="en-US" dirty="0">
                <a:latin typeface="한컴 윤고딕 240" pitchFamily="18" charset="-127"/>
                <a:ea typeface="한컴 윤고딕 240" pitchFamily="18" charset="-127"/>
              </a:rPr>
              <a:t>노드에 저장 가능함</a:t>
            </a:r>
            <a:endParaRPr lang="ko-KR" altLang="en-US" dirty="0"/>
          </a:p>
        </p:txBody>
      </p:sp>
      <p:pic>
        <p:nvPicPr>
          <p:cNvPr id="4" name="Picture 2" descr="https://taetaetae.github.io/2017/11/02/what-is-kafka/kafka.png">
            <a:extLst>
              <a:ext uri="{FF2B5EF4-FFF2-40B4-BE49-F238E27FC236}">
                <a16:creationId xmlns:a16="http://schemas.microsoft.com/office/drawing/2014/main" id="{5D159279-6C75-4FA5-9820-B136EE5E5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216" y="1054725"/>
            <a:ext cx="3987567" cy="119000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6B20D456-E6C2-4A85-BCF8-AF9A8DC4F6FD}"/>
              </a:ext>
            </a:extLst>
          </p:cNvPr>
          <p:cNvPicPr>
            <a:picLocks noChangeAspect="1"/>
          </p:cNvPicPr>
          <p:nvPr/>
        </p:nvPicPr>
        <p:blipFill>
          <a:blip r:embed="rId3"/>
          <a:stretch>
            <a:fillRect/>
          </a:stretch>
        </p:blipFill>
        <p:spPr>
          <a:xfrm>
            <a:off x="3714160" y="4063951"/>
            <a:ext cx="3548701" cy="2516562"/>
          </a:xfrm>
          <a:prstGeom prst="rect">
            <a:avLst/>
          </a:prstGeom>
        </p:spPr>
      </p:pic>
      <p:sp>
        <p:nvSpPr>
          <p:cNvPr id="6" name="TextBox 5">
            <a:extLst>
              <a:ext uri="{FF2B5EF4-FFF2-40B4-BE49-F238E27FC236}">
                <a16:creationId xmlns:a16="http://schemas.microsoft.com/office/drawing/2014/main" id="{706A942D-E5DF-4370-B667-8A65974CD66A}"/>
              </a:ext>
            </a:extLst>
          </p:cNvPr>
          <p:cNvSpPr txBox="1"/>
          <p:nvPr/>
        </p:nvSpPr>
        <p:spPr>
          <a:xfrm>
            <a:off x="7760979" y="6580513"/>
            <a:ext cx="4431021" cy="261610"/>
          </a:xfrm>
          <a:prstGeom prst="rect">
            <a:avLst/>
          </a:prstGeom>
          <a:noFill/>
        </p:spPr>
        <p:txBody>
          <a:bodyPr wrap="none" rtlCol="0">
            <a:spAutoFit/>
          </a:bodyPr>
          <a:lstStyle/>
          <a:p>
            <a:r>
              <a:rPr lang="en-US" altLang="ko-KR" sz="1100" i="1" dirty="0"/>
              <a:t>image source : https://mesosphere.com/blog/kafka-dcos-tutorial/</a:t>
            </a:r>
            <a:endParaRPr lang="ko-KR" altLang="en-US" sz="1100" i="1" dirty="0"/>
          </a:p>
        </p:txBody>
      </p:sp>
    </p:spTree>
    <p:extLst>
      <p:ext uri="{BB962C8B-B14F-4D97-AF65-F5344CB8AC3E}">
        <p14:creationId xmlns:p14="http://schemas.microsoft.com/office/powerpoint/2010/main" val="246119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ko-KR" altLang="en-US" sz="5400" dirty="0"/>
              <a:t>기본 명령어 실습</a:t>
            </a:r>
            <a:endParaRPr lang="en-US" altLang="ko-KR" sz="5400" dirty="0"/>
          </a:p>
        </p:txBody>
      </p:sp>
    </p:spTree>
    <p:extLst>
      <p:ext uri="{BB962C8B-B14F-4D97-AF65-F5344CB8AC3E}">
        <p14:creationId xmlns:p14="http://schemas.microsoft.com/office/powerpoint/2010/main" val="2821466316"/>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D7EB089-E88D-4888-85AA-3C1FB38569DF}"/>
              </a:ext>
            </a:extLst>
          </p:cNvPr>
          <p:cNvPicPr>
            <a:picLocks noChangeAspect="1"/>
          </p:cNvPicPr>
          <p:nvPr/>
        </p:nvPicPr>
        <p:blipFill>
          <a:blip r:embed="rId3"/>
          <a:stretch>
            <a:fillRect/>
          </a:stretch>
        </p:blipFill>
        <p:spPr>
          <a:xfrm>
            <a:off x="7048500" y="2310360"/>
            <a:ext cx="4889661" cy="3056977"/>
          </a:xfrm>
          <a:prstGeom prst="rect">
            <a:avLst/>
          </a:prstGeom>
        </p:spPr>
      </p:pic>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185246" y="819426"/>
            <a:ext cx="8844453"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생성</a:t>
            </a:r>
            <a:endParaRPr kumimoji="1" lang="en-US" altLang="ko-KR" sz="1800" b="1" dirty="0"/>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생성</a:t>
            </a:r>
            <a:endParaRPr kumimoji="1" lang="en-US" altLang="ko-KR" sz="1800" b="1" dirty="0"/>
          </a:p>
          <a:p>
            <a:r>
              <a:rPr kumimoji="1" lang="en-US" altLang="ko-KR" sz="1800" b="1" dirty="0"/>
              <a:t>cd /home/</a:t>
            </a:r>
            <a:r>
              <a:rPr kumimoji="1" lang="en-US" altLang="ko-KR" sz="1800" b="1" dirty="0" err="1"/>
              <a:t>kafka</a:t>
            </a:r>
            <a:r>
              <a:rPr kumimoji="1" lang="en-US" altLang="ko-KR" sz="1800" b="1" dirty="0"/>
              <a:t>/bin</a:t>
            </a:r>
          </a:p>
          <a:p>
            <a:r>
              <a:rPr kumimoji="1" lang="en-US" altLang="ko-KR" sz="1800" b="1" dirty="0"/>
              <a:t>kafka-topics.sh --create --topic </a:t>
            </a:r>
            <a:r>
              <a:rPr kumimoji="1" lang="en-US" altLang="ko-KR" sz="1800" b="1" dirty="0" err="1"/>
              <a:t>kopo</a:t>
            </a:r>
            <a:r>
              <a:rPr kumimoji="1" lang="en-US" altLang="ko-KR" sz="1800" b="1" dirty="0"/>
              <a:t>-topic --bootstrap-server master:9092,slave1:9092,slave2:9092 –replication-factor 1 --partitions 1</a:t>
            </a:r>
            <a:br>
              <a:rPr kumimoji="1" lang="en-US" altLang="ko-KR" sz="1800" b="1" dirty="0"/>
            </a:br>
            <a:endParaRPr kumimoji="1" lang="en-US" altLang="ko-KR" sz="1800" b="1" dirty="0"/>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4"/>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234D487B-203A-4170-B91F-DC2089B17D37}"/>
              </a:ext>
            </a:extLst>
          </p:cNvPr>
          <p:cNvSpPr txBox="1"/>
          <p:nvPr/>
        </p:nvSpPr>
        <p:spPr>
          <a:xfrm>
            <a:off x="6015482" y="84955"/>
            <a:ext cx="6017929"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zkServer.sh start </a:t>
            </a:r>
          </a:p>
          <a:p>
            <a:r>
              <a:rPr lang="en-US" altLang="ko-KR" dirty="0">
                <a:latin typeface="+mj-ea"/>
                <a:ea typeface="+mj-ea"/>
              </a:rPr>
              <a:t>kafka-server-start.sh $KAFKA/config/</a:t>
            </a:r>
            <a:r>
              <a:rPr lang="en-US" altLang="ko-KR" dirty="0" err="1">
                <a:latin typeface="+mj-ea"/>
                <a:ea typeface="+mj-ea"/>
              </a:rPr>
              <a:t>server.properties</a:t>
            </a:r>
            <a:r>
              <a:rPr lang="en-US" altLang="ko-KR" dirty="0">
                <a:latin typeface="+mj-ea"/>
                <a:ea typeface="+mj-ea"/>
              </a:rPr>
              <a:t> &amp;</a:t>
            </a:r>
          </a:p>
        </p:txBody>
      </p:sp>
      <p:sp>
        <p:nvSpPr>
          <p:cNvPr id="15" name="TextBox 14">
            <a:extLst>
              <a:ext uri="{FF2B5EF4-FFF2-40B4-BE49-F238E27FC236}">
                <a16:creationId xmlns:a16="http://schemas.microsoft.com/office/drawing/2014/main" id="{191149BC-97D8-4D0E-BF28-EFE23742688F}"/>
              </a:ext>
            </a:extLst>
          </p:cNvPr>
          <p:cNvSpPr txBox="1"/>
          <p:nvPr/>
        </p:nvSpPr>
        <p:spPr>
          <a:xfrm>
            <a:off x="794847" y="5601129"/>
            <a:ext cx="10738581"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p:txBody>
      </p:sp>
    </p:spTree>
    <p:extLst>
      <p:ext uri="{BB962C8B-B14F-4D97-AF65-F5344CB8AC3E}">
        <p14:creationId xmlns:p14="http://schemas.microsoft.com/office/powerpoint/2010/main" val="3717103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85C80F09-C351-4F27-8E0E-D73288B55FD3}"/>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4" y="940632"/>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a:t>
            </a:r>
          </a:p>
          <a:p>
            <a:pPr marL="0" indent="0">
              <a:buNone/>
            </a:pPr>
            <a:endParaRPr kumimoji="1" lang="en-US" altLang="ko-KR" sz="1800" b="1" dirty="0"/>
          </a:p>
        </p:txBody>
      </p:sp>
      <p:pic>
        <p:nvPicPr>
          <p:cNvPr id="10" name="그림 9">
            <a:extLst>
              <a:ext uri="{FF2B5EF4-FFF2-40B4-BE49-F238E27FC236}">
                <a16:creationId xmlns:a16="http://schemas.microsoft.com/office/drawing/2014/main" id="{0E33C8AE-3701-4AC3-B520-81CFCF01C9B4}"/>
              </a:ext>
            </a:extLst>
          </p:cNvPr>
          <p:cNvPicPr>
            <a:picLocks noChangeAspect="1"/>
          </p:cNvPicPr>
          <p:nvPr/>
        </p:nvPicPr>
        <p:blipFill>
          <a:blip r:embed="rId4"/>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92366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AC4884-848D-464F-B5AB-6A42BD5A4143}"/>
              </a:ext>
            </a:extLst>
          </p:cNvPr>
          <p:cNvPicPr>
            <a:picLocks noChangeAspect="1"/>
          </p:cNvPicPr>
          <p:nvPr/>
        </p:nvPicPr>
        <p:blipFill>
          <a:blip r:embed="rId3"/>
          <a:stretch>
            <a:fillRect/>
          </a:stretch>
        </p:blipFill>
        <p:spPr>
          <a:xfrm>
            <a:off x="2945819" y="177281"/>
            <a:ext cx="1158192" cy="554005"/>
          </a:xfrm>
          <a:prstGeom prst="rect">
            <a:avLst/>
          </a:prstGeom>
        </p:spPr>
      </p:pic>
      <p:sp>
        <p:nvSpPr>
          <p:cNvPr id="5" name="제목 1">
            <a:extLst>
              <a:ext uri="{FF2B5EF4-FFF2-40B4-BE49-F238E27FC236}">
                <a16:creationId xmlns:a16="http://schemas.microsoft.com/office/drawing/2014/main" id="{359A3F83-FE05-40E2-AE24-DB2F8F06AB19}"/>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6" name="내용 개체 틀 3">
            <a:extLst>
              <a:ext uri="{FF2B5EF4-FFF2-40B4-BE49-F238E27FC236}">
                <a16:creationId xmlns:a16="http://schemas.microsoft.com/office/drawing/2014/main" id="{BA139C62-E19B-427E-8651-0B96B7F03A13}"/>
              </a:ext>
            </a:extLst>
          </p:cNvPr>
          <p:cNvSpPr txBox="1">
            <a:spLocks/>
          </p:cNvSpPr>
          <p:nvPr/>
        </p:nvSpPr>
        <p:spPr>
          <a:xfrm>
            <a:off x="1326692" y="1246795"/>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a:t>
            </a:r>
            <a:r>
              <a:rPr kumimoji="1" lang="ko-KR" altLang="en-US" sz="1800" b="1" dirty="0" err="1"/>
              <a:t>컨슈머</a:t>
            </a:r>
            <a:r>
              <a:rPr kumimoji="1" lang="ko-KR" altLang="en-US" sz="1800" b="1" dirty="0"/>
              <a:t> 생성</a:t>
            </a:r>
            <a:endParaRPr kumimoji="1" lang="en-US" altLang="ko-KR" sz="1800" b="1" dirty="0"/>
          </a:p>
          <a:p>
            <a:r>
              <a:rPr kumimoji="1" lang="en-US" altLang="ko-KR" sz="1800" b="1" dirty="0"/>
              <a:t>Kafka-console-consumer.sh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메시지</a:t>
            </a:r>
            <a:r>
              <a:rPr kumimoji="1" lang="en-US" altLang="ko-KR" sz="1800" b="1" dirty="0"/>
              <a:t> </a:t>
            </a:r>
            <a:r>
              <a:rPr kumimoji="1" lang="ko-KR" altLang="en-US" sz="1800" b="1" dirty="0"/>
              <a:t>확인 가능</a:t>
            </a:r>
            <a:endParaRPr kumimoji="1" lang="en-US" altLang="ko-KR" sz="1800" b="1" dirty="0"/>
          </a:p>
          <a:p>
            <a:r>
              <a:rPr kumimoji="1" lang="en-US" altLang="ko-KR" sz="1800" b="1" dirty="0"/>
              <a:t>kafka-console-consumer.sh --bootstrap-server master:9092,slave1:9092,slave2:9092 --topic </a:t>
            </a:r>
            <a:r>
              <a:rPr kumimoji="1" lang="en-US" altLang="ko-KR" sz="1800" b="1" dirty="0" err="1"/>
              <a:t>kopo</a:t>
            </a:r>
            <a:r>
              <a:rPr kumimoji="1" lang="en-US" altLang="ko-KR" sz="1800" b="1" dirty="0"/>
              <a:t>-topic --from-beginning</a:t>
            </a:r>
          </a:p>
        </p:txBody>
      </p:sp>
      <p:pic>
        <p:nvPicPr>
          <p:cNvPr id="7" name="그림 6">
            <a:extLst>
              <a:ext uri="{FF2B5EF4-FFF2-40B4-BE49-F238E27FC236}">
                <a16:creationId xmlns:a16="http://schemas.microsoft.com/office/drawing/2014/main" id="{110C879B-4842-4B21-95BB-91A77DC00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90" y="2811217"/>
            <a:ext cx="8352363" cy="2880320"/>
          </a:xfrm>
          <a:prstGeom prst="rect">
            <a:avLst/>
          </a:prstGeom>
        </p:spPr>
      </p:pic>
      <p:sp>
        <p:nvSpPr>
          <p:cNvPr id="8" name="타원 7">
            <a:extLst>
              <a:ext uri="{FF2B5EF4-FFF2-40B4-BE49-F238E27FC236}">
                <a16:creationId xmlns:a16="http://schemas.microsoft.com/office/drawing/2014/main" id="{B5FA3C77-E5D3-4BC9-A920-69F09CE50D6B}"/>
              </a:ext>
            </a:extLst>
          </p:cNvPr>
          <p:cNvSpPr/>
          <p:nvPr/>
        </p:nvSpPr>
        <p:spPr>
          <a:xfrm>
            <a:off x="1099848" y="4630217"/>
            <a:ext cx="1913678" cy="385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F1A2F9C7-3529-4971-9193-EBE31337C77C}"/>
              </a:ext>
            </a:extLst>
          </p:cNvPr>
          <p:cNvPicPr>
            <a:picLocks noChangeAspect="1"/>
          </p:cNvPicPr>
          <p:nvPr/>
        </p:nvPicPr>
        <p:blipFill>
          <a:blip r:embed="rId5"/>
          <a:stretch>
            <a:fillRect/>
          </a:stretch>
        </p:blipFill>
        <p:spPr>
          <a:xfrm>
            <a:off x="6983945" y="2995127"/>
            <a:ext cx="5208055" cy="3815261"/>
          </a:xfrm>
          <a:prstGeom prst="rect">
            <a:avLst/>
          </a:prstGeom>
        </p:spPr>
      </p:pic>
    </p:spTree>
    <p:extLst>
      <p:ext uri="{BB962C8B-B14F-4D97-AF65-F5344CB8AC3E}">
        <p14:creationId xmlns:p14="http://schemas.microsoft.com/office/powerpoint/2010/main" val="1459728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E9E3F329-EB82-4E30-96B6-9ECD0257460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Data Model</a:t>
            </a:r>
          </a:p>
        </p:txBody>
      </p:sp>
    </p:spTree>
    <p:extLst>
      <p:ext uri="{BB962C8B-B14F-4D97-AF65-F5344CB8AC3E}">
        <p14:creationId xmlns:p14="http://schemas.microsoft.com/office/powerpoint/2010/main" val="103337540"/>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EF7C009-B12E-41E4-9821-331C00BEF946}"/>
              </a:ext>
            </a:extLst>
          </p:cNvPr>
          <p:cNvSpPr>
            <a:spLocks noGrp="1"/>
          </p:cNvSpPr>
          <p:nvPr>
            <p:ph type="title"/>
          </p:nvPr>
        </p:nvSpPr>
        <p:spPr/>
        <p:txBody>
          <a:bodyPr/>
          <a:lstStyle/>
          <a:p>
            <a:r>
              <a:rPr lang="en-US" altLang="ko-KR" dirty="0"/>
              <a:t>Kafka Topic</a:t>
            </a:r>
            <a:endParaRPr lang="ko-KR" altLang="en-US" dirty="0"/>
          </a:p>
        </p:txBody>
      </p:sp>
      <p:pic>
        <p:nvPicPr>
          <p:cNvPr id="6" name="그림 5">
            <a:extLst>
              <a:ext uri="{FF2B5EF4-FFF2-40B4-BE49-F238E27FC236}">
                <a16:creationId xmlns:a16="http://schemas.microsoft.com/office/drawing/2014/main" id="{F3BB2699-B41A-4808-A0DD-AE3F122CD7B0}"/>
              </a:ext>
            </a:extLst>
          </p:cNvPr>
          <p:cNvPicPr>
            <a:picLocks noChangeAspect="1"/>
          </p:cNvPicPr>
          <p:nvPr/>
        </p:nvPicPr>
        <p:blipFill>
          <a:blip r:embed="rId2"/>
          <a:stretch>
            <a:fillRect/>
          </a:stretch>
        </p:blipFill>
        <p:spPr>
          <a:xfrm>
            <a:off x="1997366" y="1502911"/>
            <a:ext cx="8596668" cy="4817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1FE6874-B4EE-4DBD-9BA2-7CC3BC5CF1DC}"/>
              </a:ext>
            </a:extLst>
          </p:cNvPr>
          <p:cNvSpPr txBox="1"/>
          <p:nvPr/>
        </p:nvSpPr>
        <p:spPr>
          <a:xfrm>
            <a:off x="2931131" y="6524817"/>
            <a:ext cx="9260869" cy="261610"/>
          </a:xfrm>
          <a:prstGeom prst="rect">
            <a:avLst/>
          </a:prstGeom>
          <a:noFill/>
        </p:spPr>
        <p:txBody>
          <a:bodyPr wrap="none" rtlCol="0">
            <a:spAutoFit/>
          </a:bodyPr>
          <a:lstStyle/>
          <a:p>
            <a:r>
              <a:rPr lang="en-US" altLang="ko-KR" sz="1100" i="1" dirty="0"/>
              <a:t>source : https://medium.com/@stephane.maarek/how-to-use-apache-kafka-to-transform-a-batch-pipeline-into-a-real-time-one-831b48a6ad85</a:t>
            </a:r>
            <a:endParaRPr lang="ko-KR" altLang="en-US" sz="1100" i="1" dirty="0"/>
          </a:p>
        </p:txBody>
      </p:sp>
    </p:spTree>
    <p:extLst>
      <p:ext uri="{BB962C8B-B14F-4D97-AF65-F5344CB8AC3E}">
        <p14:creationId xmlns:p14="http://schemas.microsoft.com/office/powerpoint/2010/main" val="3708583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E64855C-DAFD-4A08-B0E6-498D587932BF}"/>
              </a:ext>
            </a:extLst>
          </p:cNvPr>
          <p:cNvPicPr>
            <a:picLocks noChangeAspect="1"/>
          </p:cNvPicPr>
          <p:nvPr/>
        </p:nvPicPr>
        <p:blipFill>
          <a:blip r:embed="rId2"/>
          <a:stretch>
            <a:fillRect/>
          </a:stretch>
        </p:blipFill>
        <p:spPr>
          <a:xfrm>
            <a:off x="383750" y="1593481"/>
            <a:ext cx="5951293" cy="3526300"/>
          </a:xfrm>
          <a:prstGeom prst="rect">
            <a:avLst/>
          </a:prstGeom>
        </p:spPr>
      </p:pic>
      <p:sp>
        <p:nvSpPr>
          <p:cNvPr id="5" name="TextBox 4">
            <a:extLst>
              <a:ext uri="{FF2B5EF4-FFF2-40B4-BE49-F238E27FC236}">
                <a16:creationId xmlns:a16="http://schemas.microsoft.com/office/drawing/2014/main" id="{26B508C8-B33B-4804-B2F6-29467F7DE5CB}"/>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33933C6B-F75E-4A8E-A309-B7D3EE38F08F}"/>
              </a:ext>
            </a:extLst>
          </p:cNvPr>
          <p:cNvSpPr/>
          <p:nvPr/>
        </p:nvSpPr>
        <p:spPr>
          <a:xfrm>
            <a:off x="8395085" y="5263771"/>
            <a:ext cx="3707829" cy="1168781"/>
          </a:xfrm>
          <a:prstGeom prst="rect">
            <a:avLst/>
          </a:prstGeom>
          <a:solidFill>
            <a:schemeClr val="bg1"/>
          </a:solidFill>
          <a:ln>
            <a:solidFill>
              <a:schemeClr val="accent1">
                <a:shade val="50000"/>
              </a:schemeClr>
            </a:solidFill>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sz="1200" dirty="0">
                <a:latin typeface="Noto Sans KR"/>
              </a:rPr>
              <a:t> topic : </a:t>
            </a:r>
            <a:r>
              <a:rPr lang="ko-KR" altLang="en-US" sz="1200" dirty="0" err="1">
                <a:latin typeface="Noto Sans KR"/>
              </a:rPr>
              <a:t>메세지</a:t>
            </a:r>
            <a:r>
              <a:rPr lang="ko-KR" altLang="en-US" sz="1200" dirty="0">
                <a:latin typeface="Noto Sans KR"/>
              </a:rPr>
              <a:t> 종류</a:t>
            </a:r>
          </a:p>
          <a:p>
            <a:pPr>
              <a:lnSpc>
                <a:spcPct val="150000"/>
              </a:lnSpc>
              <a:buFont typeface="Arial" panose="020B0604020202020204" pitchFamily="34" charset="0"/>
              <a:buChar char="•"/>
            </a:pPr>
            <a:r>
              <a:rPr lang="en-US" altLang="ko-KR" sz="1200" dirty="0">
                <a:latin typeface="Noto Sans KR"/>
              </a:rPr>
              <a:t> partitions : topic </a:t>
            </a:r>
            <a:r>
              <a:rPr lang="ko-KR" altLang="en-US" sz="1200" dirty="0">
                <a:latin typeface="Noto Sans KR"/>
              </a:rPr>
              <a:t>이 나눠지는 단위</a:t>
            </a:r>
          </a:p>
          <a:p>
            <a:pPr>
              <a:lnSpc>
                <a:spcPct val="150000"/>
              </a:lnSpc>
              <a:buFont typeface="Arial" panose="020B0604020202020204" pitchFamily="34" charset="0"/>
              <a:buChar char="•"/>
            </a:pPr>
            <a:r>
              <a:rPr lang="en-US" altLang="ko-KR" sz="1200" dirty="0">
                <a:latin typeface="Noto Sans KR"/>
              </a:rPr>
              <a:t> Log : 1</a:t>
            </a:r>
            <a:r>
              <a:rPr lang="ko-KR" altLang="en-US" sz="1200" dirty="0">
                <a:latin typeface="Noto Sans KR"/>
              </a:rPr>
              <a:t>개의 </a:t>
            </a:r>
            <a:r>
              <a:rPr lang="ko-KR" altLang="en-US" sz="1200" dirty="0" err="1">
                <a:latin typeface="Noto Sans KR"/>
              </a:rPr>
              <a:t>메세지</a:t>
            </a:r>
            <a:endParaRPr lang="ko-KR" altLang="en-US" sz="1200" dirty="0">
              <a:latin typeface="Noto Sans KR"/>
            </a:endParaRPr>
          </a:p>
          <a:p>
            <a:pPr>
              <a:lnSpc>
                <a:spcPct val="150000"/>
              </a:lnSpc>
              <a:buFont typeface="Arial" panose="020B0604020202020204" pitchFamily="34" charset="0"/>
              <a:buChar char="•"/>
            </a:pPr>
            <a:r>
              <a:rPr lang="en-US" altLang="ko-KR" sz="1200" dirty="0">
                <a:latin typeface="Noto Sans KR"/>
              </a:rPr>
              <a:t> offset : </a:t>
            </a:r>
            <a:r>
              <a:rPr lang="ko-KR" altLang="en-US" sz="1200" dirty="0">
                <a:latin typeface="Noto Sans KR"/>
              </a:rPr>
              <a:t>파티션 내에서 각 메시지가 가지는 </a:t>
            </a:r>
            <a:r>
              <a:rPr lang="en-US" altLang="ko-KR" sz="1200" dirty="0">
                <a:latin typeface="Noto Sans KR"/>
              </a:rPr>
              <a:t>unique id</a:t>
            </a:r>
            <a:endParaRPr lang="en-US" altLang="ko-KR" sz="1200" b="0" i="0" dirty="0">
              <a:effectLst/>
              <a:latin typeface="Noto Sans KR"/>
            </a:endParaRPr>
          </a:p>
        </p:txBody>
      </p:sp>
      <p:sp>
        <p:nvSpPr>
          <p:cNvPr id="7" name="TextBox 6">
            <a:extLst>
              <a:ext uri="{FF2B5EF4-FFF2-40B4-BE49-F238E27FC236}">
                <a16:creationId xmlns:a16="http://schemas.microsoft.com/office/drawing/2014/main" id="{31425FCF-73EA-4D7A-8E78-234B10357760}"/>
              </a:ext>
            </a:extLst>
          </p:cNvPr>
          <p:cNvSpPr txBox="1"/>
          <p:nvPr/>
        </p:nvSpPr>
        <p:spPr>
          <a:xfrm>
            <a:off x="6335043" y="1374818"/>
            <a:ext cx="517962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Topic</a:t>
            </a:r>
          </a:p>
          <a:p>
            <a:endParaRPr lang="en-US" altLang="ko-KR" dirty="0">
              <a:latin typeface="+mj-ea"/>
              <a:ea typeface="+mj-ea"/>
            </a:endParaRPr>
          </a:p>
          <a:p>
            <a:r>
              <a:rPr lang="ko-KR" altLang="en-US" dirty="0">
                <a:latin typeface="+mj-ea"/>
                <a:ea typeface="+mj-ea"/>
              </a:rPr>
              <a:t>카프카 클러스터는 토픽에다가 데이터를 저장함</a:t>
            </a:r>
            <a:r>
              <a:rPr lang="en-US" altLang="ko-KR" dirty="0">
                <a:latin typeface="+mj-ea"/>
                <a:ea typeface="+mj-ea"/>
              </a:rPr>
              <a:t>.</a:t>
            </a:r>
          </a:p>
          <a:p>
            <a:r>
              <a:rPr lang="ko-KR" altLang="en-US" dirty="0">
                <a:latin typeface="+mj-ea"/>
                <a:ea typeface="+mj-ea"/>
              </a:rPr>
              <a:t>카프카에서 데이터를 구분하기 위한 단위</a:t>
            </a:r>
          </a:p>
        </p:txBody>
      </p:sp>
      <p:sp>
        <p:nvSpPr>
          <p:cNvPr id="8" name="TextBox 7">
            <a:extLst>
              <a:ext uri="{FF2B5EF4-FFF2-40B4-BE49-F238E27FC236}">
                <a16:creationId xmlns:a16="http://schemas.microsoft.com/office/drawing/2014/main" id="{405B358C-2D92-48D3-B7BA-8BB3E5BDE08C}"/>
              </a:ext>
            </a:extLst>
          </p:cNvPr>
          <p:cNvSpPr txBox="1"/>
          <p:nvPr/>
        </p:nvSpPr>
        <p:spPr>
          <a:xfrm>
            <a:off x="6335043" y="2701254"/>
            <a:ext cx="401584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Partition</a:t>
            </a:r>
          </a:p>
          <a:p>
            <a:endParaRPr lang="en-US" altLang="ko-KR" dirty="0">
              <a:latin typeface="+mj-ea"/>
              <a:ea typeface="+mj-ea"/>
            </a:endParaRPr>
          </a:p>
          <a:p>
            <a:r>
              <a:rPr lang="ko-KR" altLang="en-US" dirty="0">
                <a:latin typeface="+mj-ea"/>
                <a:ea typeface="+mj-ea"/>
              </a:rPr>
              <a:t>하나의 토픽을 분할 한 것 </a:t>
            </a:r>
            <a:r>
              <a:rPr lang="en-US" altLang="ko-KR" dirty="0">
                <a:latin typeface="+mj-ea"/>
                <a:ea typeface="+mj-ea"/>
              </a:rPr>
              <a:t>(</a:t>
            </a:r>
            <a:r>
              <a:rPr lang="ko-KR" altLang="en-US" dirty="0">
                <a:latin typeface="+mj-ea"/>
                <a:ea typeface="+mj-ea"/>
              </a:rPr>
              <a:t>병렬처리</a:t>
            </a:r>
            <a:r>
              <a:rPr lang="en-US" altLang="ko-KR" dirty="0">
                <a:latin typeface="+mj-ea"/>
                <a:ea typeface="+mj-ea"/>
              </a:rPr>
              <a:t>!)</a:t>
            </a:r>
          </a:p>
          <a:p>
            <a:r>
              <a:rPr lang="ko-KR" altLang="en-US" dirty="0">
                <a:latin typeface="+mj-ea"/>
                <a:ea typeface="+mj-ea"/>
              </a:rPr>
              <a:t>하나의 파티션 </a:t>
            </a:r>
            <a:r>
              <a:rPr lang="en-US" altLang="ko-KR" dirty="0">
                <a:latin typeface="+mj-ea"/>
                <a:ea typeface="+mj-ea"/>
              </a:rPr>
              <a:t>VS </a:t>
            </a:r>
            <a:r>
              <a:rPr lang="ko-KR" altLang="en-US" dirty="0">
                <a:latin typeface="+mj-ea"/>
                <a:ea typeface="+mj-ea"/>
              </a:rPr>
              <a:t>복수의 파티션</a:t>
            </a:r>
            <a:endParaRPr lang="en-US" altLang="ko-KR" dirty="0">
              <a:latin typeface="+mj-ea"/>
              <a:ea typeface="+mj-ea"/>
            </a:endParaRPr>
          </a:p>
        </p:txBody>
      </p:sp>
      <p:sp>
        <p:nvSpPr>
          <p:cNvPr id="9" name="제목 3">
            <a:extLst>
              <a:ext uri="{FF2B5EF4-FFF2-40B4-BE49-F238E27FC236}">
                <a16:creationId xmlns:a16="http://schemas.microsoft.com/office/drawing/2014/main" id="{E803DAD0-D8FA-46A9-B91F-ADF1AD729E41}"/>
              </a:ext>
            </a:extLst>
          </p:cNvPr>
          <p:cNvSpPr>
            <a:spLocks noGrp="1"/>
          </p:cNvSpPr>
          <p:nvPr>
            <p:ph type="title"/>
          </p:nvPr>
        </p:nvSpPr>
        <p:spPr>
          <a:xfrm>
            <a:off x="677334" y="609600"/>
            <a:ext cx="8596668" cy="1320800"/>
          </a:xfrm>
        </p:spPr>
        <p:txBody>
          <a:bodyPr/>
          <a:lstStyle/>
          <a:p>
            <a:r>
              <a:rPr lang="en-US" altLang="ko-KR" dirty="0"/>
              <a:t>Kafka Topic</a:t>
            </a:r>
            <a:endParaRPr lang="ko-KR" altLang="en-US" dirty="0"/>
          </a:p>
        </p:txBody>
      </p:sp>
      <p:sp>
        <p:nvSpPr>
          <p:cNvPr id="11" name="TextBox 10">
            <a:extLst>
              <a:ext uri="{FF2B5EF4-FFF2-40B4-BE49-F238E27FC236}">
                <a16:creationId xmlns:a16="http://schemas.microsoft.com/office/drawing/2014/main" id="{719DDD73-7EDC-4DEA-9C29-B5D43BFA440A}"/>
              </a:ext>
            </a:extLst>
          </p:cNvPr>
          <p:cNvSpPr txBox="1"/>
          <p:nvPr/>
        </p:nvSpPr>
        <p:spPr>
          <a:xfrm>
            <a:off x="6335043" y="4018859"/>
            <a:ext cx="4739631"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Offset</a:t>
            </a:r>
          </a:p>
          <a:p>
            <a:endParaRPr lang="en-US" altLang="ko-KR" dirty="0">
              <a:latin typeface="+mj-ea"/>
              <a:ea typeface="+mj-ea"/>
            </a:endParaRPr>
          </a:p>
          <a:p>
            <a:r>
              <a:rPr lang="en-US" altLang="ko-KR" dirty="0">
                <a:latin typeface="+mj-ea"/>
                <a:ea typeface="+mj-ea"/>
              </a:rPr>
              <a:t>Unique, Sequential Number in the Partition</a:t>
            </a:r>
            <a:endParaRPr lang="ko-KR" altLang="en-US" dirty="0">
              <a:latin typeface="+mj-ea"/>
              <a:ea typeface="+mj-ea"/>
            </a:endParaRPr>
          </a:p>
          <a:p>
            <a:r>
              <a:rPr lang="ko-KR" altLang="en-US" dirty="0">
                <a:latin typeface="+mj-ea"/>
                <a:ea typeface="+mj-ea"/>
              </a:rPr>
              <a:t>오프셋을 이용해 메시지의 순서를 보장함</a:t>
            </a:r>
          </a:p>
        </p:txBody>
      </p:sp>
    </p:spTree>
    <p:extLst>
      <p:ext uri="{BB962C8B-B14F-4D97-AF65-F5344CB8AC3E}">
        <p14:creationId xmlns:p14="http://schemas.microsoft.com/office/powerpoint/2010/main" val="2015720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3E8D2A-ABE0-44A0-9022-8A543E18B9BA}"/>
              </a:ext>
            </a:extLst>
          </p:cNvPr>
          <p:cNvSpPr>
            <a:spLocks noGrp="1"/>
          </p:cNvSpPr>
          <p:nvPr>
            <p:ph type="title"/>
          </p:nvPr>
        </p:nvSpPr>
        <p:spPr>
          <a:xfrm>
            <a:off x="677334" y="609600"/>
            <a:ext cx="8596668" cy="1320800"/>
          </a:xfrm>
        </p:spPr>
        <p:txBody>
          <a:bodyPr/>
          <a:lstStyle/>
          <a:p>
            <a:r>
              <a:rPr lang="en-US" altLang="ko-KR" dirty="0"/>
              <a:t>Kafka Partition</a:t>
            </a:r>
            <a:endParaRPr lang="ko-KR" altLang="en-US" dirty="0"/>
          </a:p>
        </p:txBody>
      </p:sp>
      <p:sp>
        <p:nvSpPr>
          <p:cNvPr id="5" name="TextBox 4">
            <a:extLst>
              <a:ext uri="{FF2B5EF4-FFF2-40B4-BE49-F238E27FC236}">
                <a16:creationId xmlns:a16="http://schemas.microsoft.com/office/drawing/2014/main" id="{BF340530-F2A9-4797-8645-56F1E2F8927C}"/>
              </a:ext>
            </a:extLst>
          </p:cNvPr>
          <p:cNvSpPr txBox="1"/>
          <p:nvPr/>
        </p:nvSpPr>
        <p:spPr>
          <a:xfrm>
            <a:off x="763059" y="1555750"/>
            <a:ext cx="11484234" cy="4009111"/>
          </a:xfrm>
          <a:prstGeom prst="rect">
            <a:avLst/>
          </a:prstGeom>
          <a:noFill/>
        </p:spPr>
        <p:txBody>
          <a:bodyPr wrap="none" rtlCol="0">
            <a:spAutoFit/>
          </a:bodyPr>
          <a:lstStyle/>
          <a:p>
            <a:pPr>
              <a:lnSpc>
                <a:spcPct val="150000"/>
              </a:lnSpc>
            </a:pPr>
            <a:r>
              <a:rPr lang="ko-KR" altLang="en-US" sz="2800" dirty="0">
                <a:latin typeface="+mj-ea"/>
                <a:ea typeface="+mj-ea"/>
              </a:rPr>
              <a:t>파티션 수의 증가</a:t>
            </a:r>
            <a:endParaRPr lang="en-US" altLang="ko-KR" dirty="0">
              <a:latin typeface="+mj-ea"/>
              <a:ea typeface="+mj-ea"/>
            </a:endParaRPr>
          </a:p>
          <a:p>
            <a:pPr marL="342900" indent="-342900">
              <a:lnSpc>
                <a:spcPct val="150000"/>
              </a:lnSpc>
              <a:buAutoNum type="arabicPeriod"/>
            </a:pPr>
            <a:r>
              <a:rPr lang="ko-KR" altLang="en-US" dirty="0">
                <a:latin typeface="+mj-ea"/>
                <a:ea typeface="+mj-ea"/>
              </a:rPr>
              <a:t>파일 </a:t>
            </a:r>
            <a:r>
              <a:rPr lang="ko-KR" altLang="en-US" dirty="0" err="1">
                <a:latin typeface="+mj-ea"/>
                <a:ea typeface="+mj-ea"/>
              </a:rPr>
              <a:t>핸들러의</a:t>
            </a:r>
            <a:r>
              <a:rPr lang="ko-KR" altLang="en-US" dirty="0">
                <a:latin typeface="+mj-ea"/>
                <a:ea typeface="+mj-ea"/>
              </a:rPr>
              <a:t> 낭비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각 파티션은 브로커의 디렉토리와 매핑 되고</a:t>
            </a:r>
            <a:r>
              <a:rPr lang="en-US" altLang="ko-KR" dirty="0">
                <a:latin typeface="+mj-ea"/>
                <a:ea typeface="+mj-ea"/>
              </a:rPr>
              <a:t>, </a:t>
            </a:r>
            <a:r>
              <a:rPr lang="ko-KR" altLang="en-US" dirty="0">
                <a:latin typeface="+mj-ea"/>
                <a:ea typeface="+mj-ea"/>
              </a:rPr>
              <a:t>저장되는 데이터에 대한 파일 핸들 수가 많아져 리소스 증가</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2. </a:t>
            </a:r>
            <a:r>
              <a:rPr lang="ko-KR" altLang="en-US" dirty="0">
                <a:latin typeface="+mj-ea"/>
                <a:ea typeface="+mj-ea"/>
              </a:rPr>
              <a:t>장애 복구 시간 증가</a:t>
            </a:r>
            <a:endParaRPr lang="en-US" altLang="ko-KR" dirty="0">
              <a:latin typeface="+mj-ea"/>
              <a:ea typeface="+mj-ea"/>
            </a:endParaRPr>
          </a:p>
          <a:p>
            <a:pPr>
              <a:lnSpc>
                <a:spcPct val="150000"/>
              </a:lnSpc>
            </a:pPr>
            <a:r>
              <a:rPr lang="ko-KR" altLang="en-US" dirty="0">
                <a:latin typeface="+mj-ea"/>
                <a:ea typeface="+mj-ea"/>
              </a:rPr>
              <a:t>    토픽은 여러 개의 파티션으로 분할 가능하고 브로커에는 복수의 파티션이 존재할 수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rPr>
              <a:t>프로듀서</a:t>
            </a:r>
            <a:r>
              <a:rPr lang="en-US" altLang="ko-KR" dirty="0">
                <a:latin typeface="+mj-ea"/>
                <a:ea typeface="+mj-ea"/>
              </a:rPr>
              <a:t>, </a:t>
            </a:r>
            <a:r>
              <a:rPr lang="ko-KR" altLang="en-US" dirty="0" err="1">
                <a:latin typeface="+mj-ea"/>
                <a:ea typeface="+mj-ea"/>
              </a:rPr>
              <a:t>컨슈머의</a:t>
            </a:r>
            <a:r>
              <a:rPr lang="ko-KR" altLang="en-US" dirty="0">
                <a:latin typeface="+mj-ea"/>
                <a:ea typeface="+mj-ea"/>
              </a:rPr>
              <a:t> 목표 처리량과 처리 속도를 기준으로 적절한 수의 파티션 수를 설정해야 함</a:t>
            </a:r>
            <a:endParaRPr lang="en-US" altLang="ko-KR" dirty="0">
              <a:latin typeface="+mj-ea"/>
              <a:ea typeface="+mj-ea"/>
            </a:endParaRPr>
          </a:p>
          <a:p>
            <a:pPr>
              <a:lnSpc>
                <a:spcPct val="150000"/>
              </a:lnSpc>
            </a:pPr>
            <a:r>
              <a:rPr lang="en-US" altLang="ko-KR" b="1" dirty="0">
                <a:solidFill>
                  <a:srgbClr val="0000FF"/>
                </a:solidFill>
                <a:latin typeface="+mj-ea"/>
                <a:ea typeface="+mj-ea"/>
              </a:rPr>
              <a:t>※ </a:t>
            </a:r>
            <a:r>
              <a:rPr lang="ko-KR" altLang="en-US" b="1" dirty="0" err="1">
                <a:solidFill>
                  <a:srgbClr val="0000FF"/>
                </a:solidFill>
                <a:latin typeface="+mj-ea"/>
                <a:ea typeface="+mj-ea"/>
              </a:rPr>
              <a:t>파티션수</a:t>
            </a:r>
            <a:r>
              <a:rPr lang="ko-KR" altLang="en-US" b="1" dirty="0">
                <a:solidFill>
                  <a:srgbClr val="0000FF"/>
                </a:solidFill>
                <a:latin typeface="+mj-ea"/>
                <a:ea typeface="+mj-ea"/>
              </a:rPr>
              <a:t> 증가는 가능하나 줄이는 것은 불가함</a:t>
            </a:r>
            <a:endParaRPr lang="en-US" altLang="ko-KR" b="1" dirty="0">
              <a:solidFill>
                <a:srgbClr val="0000FF"/>
              </a:solidFill>
              <a:latin typeface="+mj-ea"/>
              <a:ea typeface="+mj-ea"/>
            </a:endParaRPr>
          </a:p>
        </p:txBody>
      </p:sp>
    </p:spTree>
    <p:extLst>
      <p:ext uri="{BB962C8B-B14F-4D97-AF65-F5344CB8AC3E}">
        <p14:creationId xmlns:p14="http://schemas.microsoft.com/office/powerpoint/2010/main" val="2371862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사각형: 둥근 모서리 40">
            <a:extLst>
              <a:ext uri="{FF2B5EF4-FFF2-40B4-BE49-F238E27FC236}">
                <a16:creationId xmlns:a16="http://schemas.microsoft.com/office/drawing/2014/main" id="{3174C442-DA21-4164-86EE-2DEE2C808814}"/>
              </a:ext>
            </a:extLst>
          </p:cNvPr>
          <p:cNvSpPr/>
          <p:nvPr/>
        </p:nvSpPr>
        <p:spPr>
          <a:xfrm>
            <a:off x="9116008" y="318276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2" name="사각형: 둥근 모서리 41">
            <a:extLst>
              <a:ext uri="{FF2B5EF4-FFF2-40B4-BE49-F238E27FC236}">
                <a16:creationId xmlns:a16="http://schemas.microsoft.com/office/drawing/2014/main" id="{8D6EF12A-2545-49B3-9AD2-A89224F6607D}"/>
              </a:ext>
            </a:extLst>
          </p:cNvPr>
          <p:cNvSpPr/>
          <p:nvPr/>
        </p:nvSpPr>
        <p:spPr>
          <a:xfrm>
            <a:off x="9116008" y="376701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3" name="사각형: 둥근 모서리 42">
            <a:extLst>
              <a:ext uri="{FF2B5EF4-FFF2-40B4-BE49-F238E27FC236}">
                <a16:creationId xmlns:a16="http://schemas.microsoft.com/office/drawing/2014/main" id="{D3EF570A-1F75-4774-8855-FA82C9FB024E}"/>
              </a:ext>
            </a:extLst>
          </p:cNvPr>
          <p:cNvSpPr/>
          <p:nvPr/>
        </p:nvSpPr>
        <p:spPr>
          <a:xfrm>
            <a:off x="9116008" y="432907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1912776" y="2537927"/>
            <a:ext cx="6363477" cy="325742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951018135"/>
              </p:ext>
            </p:extLst>
          </p:nvPr>
        </p:nvGraphicFramePr>
        <p:xfrm>
          <a:off x="554798" y="1062652"/>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3148622"/>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3411827"/>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179226" y="402422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166669" y="458628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41182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399607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605354" y="4192003"/>
            <a:ext cx="569567" cy="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592797" y="4243385"/>
            <a:ext cx="582124" cy="51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779290"/>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179226" y="343699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605354" y="3604773"/>
            <a:ext cx="569567" cy="63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99853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59211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455813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1717" y="1435568"/>
            <a:ext cx="10358114" cy="37457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화살표 연결선 43">
            <a:extLst>
              <a:ext uri="{FF2B5EF4-FFF2-40B4-BE49-F238E27FC236}">
                <a16:creationId xmlns:a16="http://schemas.microsoft.com/office/drawing/2014/main" id="{985F4E59-10F2-4E83-9A29-3CAE530775C3}"/>
              </a:ext>
            </a:extLst>
          </p:cNvPr>
          <p:cNvCxnSpPr>
            <a:cxnSpLocks/>
            <a:stCxn id="6" idx="3"/>
            <a:endCxn id="10" idx="1"/>
          </p:cNvCxnSpPr>
          <p:nvPr/>
        </p:nvCxnSpPr>
        <p:spPr>
          <a:xfrm flipV="1">
            <a:off x="8017079" y="3579607"/>
            <a:ext cx="841298" cy="6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D246B21-BA6F-41A2-86A4-82D45AB5F4F0}"/>
              </a:ext>
            </a:extLst>
          </p:cNvPr>
          <p:cNvCxnSpPr>
            <a:cxnSpLocks/>
            <a:stCxn id="6" idx="3"/>
            <a:endCxn id="11" idx="1"/>
          </p:cNvCxnSpPr>
          <p:nvPr/>
        </p:nvCxnSpPr>
        <p:spPr>
          <a:xfrm flipV="1">
            <a:off x="8017079" y="4163851"/>
            <a:ext cx="841298" cy="79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7DD435A-1309-43DE-ADC2-FD92A99FAF86}"/>
              </a:ext>
            </a:extLst>
          </p:cNvPr>
          <p:cNvCxnSpPr>
            <a:cxnSpLocks/>
            <a:stCxn id="6" idx="3"/>
            <a:endCxn id="38" idx="1"/>
          </p:cNvCxnSpPr>
          <p:nvPr/>
        </p:nvCxnSpPr>
        <p:spPr>
          <a:xfrm>
            <a:off x="8017079" y="4243385"/>
            <a:ext cx="841298" cy="4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제목 3">
            <a:extLst>
              <a:ext uri="{FF2B5EF4-FFF2-40B4-BE49-F238E27FC236}">
                <a16:creationId xmlns:a16="http://schemas.microsoft.com/office/drawing/2014/main" id="{9D872969-6C61-46AC-A90D-873A2ADA1C75}"/>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AA42BF20-D9FC-472E-B534-CC1D3F853343}"/>
              </a:ext>
            </a:extLst>
          </p:cNvPr>
          <p:cNvSpPr txBox="1"/>
          <p:nvPr/>
        </p:nvSpPr>
        <p:spPr>
          <a:xfrm>
            <a:off x="6236274" y="3539908"/>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27" name="TextBox 26">
            <a:extLst>
              <a:ext uri="{FF2B5EF4-FFF2-40B4-BE49-F238E27FC236}">
                <a16:creationId xmlns:a16="http://schemas.microsoft.com/office/drawing/2014/main" id="{DD420BE6-3575-4406-9419-CCA2B6F23F2E}"/>
              </a:ext>
            </a:extLst>
          </p:cNvPr>
          <p:cNvSpPr txBox="1"/>
          <p:nvPr/>
        </p:nvSpPr>
        <p:spPr>
          <a:xfrm>
            <a:off x="6236274" y="4150013"/>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30" name="TextBox 29">
            <a:extLst>
              <a:ext uri="{FF2B5EF4-FFF2-40B4-BE49-F238E27FC236}">
                <a16:creationId xmlns:a16="http://schemas.microsoft.com/office/drawing/2014/main" id="{21427F52-2FCC-4DB2-8D8E-04DB0BC3CC9F}"/>
              </a:ext>
            </a:extLst>
          </p:cNvPr>
          <p:cNvSpPr txBox="1"/>
          <p:nvPr/>
        </p:nvSpPr>
        <p:spPr>
          <a:xfrm>
            <a:off x="6275732" y="4740792"/>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Tree>
    <p:extLst>
      <p:ext uri="{BB962C8B-B14F-4D97-AF65-F5344CB8AC3E}">
        <p14:creationId xmlns:p14="http://schemas.microsoft.com/office/powerpoint/2010/main" val="662984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사각형: 둥근 모서리 42">
            <a:extLst>
              <a:ext uri="{FF2B5EF4-FFF2-40B4-BE49-F238E27FC236}">
                <a16:creationId xmlns:a16="http://schemas.microsoft.com/office/drawing/2014/main" id="{552118F4-A663-4BF6-A6E1-0C6CFDFDD853}"/>
              </a:ext>
            </a:extLst>
          </p:cNvPr>
          <p:cNvSpPr/>
          <p:nvPr/>
        </p:nvSpPr>
        <p:spPr>
          <a:xfrm>
            <a:off x="9164831" y="36485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4" name="사각형: 둥근 모서리 43">
            <a:extLst>
              <a:ext uri="{FF2B5EF4-FFF2-40B4-BE49-F238E27FC236}">
                <a16:creationId xmlns:a16="http://schemas.microsoft.com/office/drawing/2014/main" id="{B330FDF2-1285-40E2-9DDA-794EF870741E}"/>
              </a:ext>
            </a:extLst>
          </p:cNvPr>
          <p:cNvSpPr/>
          <p:nvPr/>
        </p:nvSpPr>
        <p:spPr>
          <a:xfrm>
            <a:off x="9164831" y="423283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5" name="사각형: 둥근 모서리 44">
            <a:extLst>
              <a:ext uri="{FF2B5EF4-FFF2-40B4-BE49-F238E27FC236}">
                <a16:creationId xmlns:a16="http://schemas.microsoft.com/office/drawing/2014/main" id="{29A2B5D8-E08C-4F9F-98B7-B3EBCBEE04BA}"/>
              </a:ext>
            </a:extLst>
          </p:cNvPr>
          <p:cNvSpPr/>
          <p:nvPr/>
        </p:nvSpPr>
        <p:spPr>
          <a:xfrm>
            <a:off x="9164831" y="47948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4174921" y="2068763"/>
            <a:ext cx="6363477" cy="4462659"/>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2680242629"/>
              </p:ext>
            </p:extLst>
          </p:nvPr>
        </p:nvGraphicFramePr>
        <p:xfrm>
          <a:off x="554798" y="736074"/>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2654092"/>
            <a:ext cx="3842158" cy="3877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291729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035729" y="439916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023172" y="49612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8598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444404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461857" y="4566944"/>
            <a:ext cx="713064" cy="2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449300" y="4592757"/>
            <a:ext cx="725621" cy="53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284761"/>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035729" y="381193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461857" y="3979714"/>
            <a:ext cx="713064" cy="61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50400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09758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5006108"/>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4798" y="1456522"/>
            <a:ext cx="10358114" cy="374571"/>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90D168E-0B46-45CC-964F-05393D843E65}"/>
              </a:ext>
            </a:extLst>
          </p:cNvPr>
          <p:cNvCxnSpPr>
            <a:cxnSpLocks/>
            <a:stCxn id="6" idx="3"/>
            <a:endCxn id="10" idx="1"/>
          </p:cNvCxnSpPr>
          <p:nvPr/>
        </p:nvCxnSpPr>
        <p:spPr>
          <a:xfrm flipV="1">
            <a:off x="8017079" y="4027582"/>
            <a:ext cx="841298" cy="56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28D5646-EFFD-4DE2-9652-46CF28DF117B}"/>
              </a:ext>
            </a:extLst>
          </p:cNvPr>
          <p:cNvCxnSpPr>
            <a:cxnSpLocks/>
            <a:stCxn id="6" idx="3"/>
            <a:endCxn id="11" idx="1"/>
          </p:cNvCxnSpPr>
          <p:nvPr/>
        </p:nvCxnSpPr>
        <p:spPr>
          <a:xfrm>
            <a:off x="8017079" y="4592757"/>
            <a:ext cx="841298" cy="1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61593EB-7A30-4C22-9F4D-C2C95DF1A60D}"/>
              </a:ext>
            </a:extLst>
          </p:cNvPr>
          <p:cNvCxnSpPr>
            <a:cxnSpLocks/>
            <a:stCxn id="6" idx="3"/>
            <a:endCxn id="38" idx="1"/>
          </p:cNvCxnSpPr>
          <p:nvPr/>
        </p:nvCxnSpPr>
        <p:spPr>
          <a:xfrm>
            <a:off x="8017079" y="4592757"/>
            <a:ext cx="841298" cy="58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순서도: 직접 액세스 저장소 29">
            <a:extLst>
              <a:ext uri="{FF2B5EF4-FFF2-40B4-BE49-F238E27FC236}">
                <a16:creationId xmlns:a16="http://schemas.microsoft.com/office/drawing/2014/main" id="{FA0240C5-2F49-4AB2-9A92-8D2C086CDC15}"/>
              </a:ext>
            </a:extLst>
          </p:cNvPr>
          <p:cNvSpPr/>
          <p:nvPr/>
        </p:nvSpPr>
        <p:spPr>
          <a:xfrm>
            <a:off x="4535220" y="469116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1" name="순서도: 직접 액세스 저장소 30">
            <a:extLst>
              <a:ext uri="{FF2B5EF4-FFF2-40B4-BE49-F238E27FC236}">
                <a16:creationId xmlns:a16="http://schemas.microsoft.com/office/drawing/2014/main" id="{F501397E-CD41-45A6-9FD9-0A6CCBC09758}"/>
              </a:ext>
            </a:extLst>
          </p:cNvPr>
          <p:cNvSpPr/>
          <p:nvPr/>
        </p:nvSpPr>
        <p:spPr>
          <a:xfrm>
            <a:off x="4528942" y="527786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2" name="순서도: 직접 액세스 저장소 31">
            <a:extLst>
              <a:ext uri="{FF2B5EF4-FFF2-40B4-BE49-F238E27FC236}">
                <a16:creationId xmlns:a16="http://schemas.microsoft.com/office/drawing/2014/main" id="{5BB750A1-E317-4DBB-BF59-C48E173DA149}"/>
              </a:ext>
            </a:extLst>
          </p:cNvPr>
          <p:cNvSpPr/>
          <p:nvPr/>
        </p:nvSpPr>
        <p:spPr>
          <a:xfrm>
            <a:off x="4554452" y="587144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46" name="제목 3">
            <a:extLst>
              <a:ext uri="{FF2B5EF4-FFF2-40B4-BE49-F238E27FC236}">
                <a16:creationId xmlns:a16="http://schemas.microsoft.com/office/drawing/2014/main" id="{D6572F0E-A648-4AD4-AACF-DD3970B53E8B}"/>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F6742577-EB88-4804-995F-C9BF1F948F72}"/>
              </a:ext>
            </a:extLst>
          </p:cNvPr>
          <p:cNvSpPr txBox="1"/>
          <p:nvPr/>
        </p:nvSpPr>
        <p:spPr>
          <a:xfrm>
            <a:off x="7330188" y="2335809"/>
            <a:ext cx="4576894" cy="461665"/>
          </a:xfrm>
          <a:prstGeom prst="rect">
            <a:avLst/>
          </a:prstGeom>
          <a:solidFill>
            <a:schemeClr val="bg1"/>
          </a:solidFill>
          <a:ln>
            <a:solidFill>
              <a:schemeClr val="accent1"/>
            </a:solidFill>
          </a:ln>
        </p:spPr>
        <p:txBody>
          <a:bodyPr wrap="none" rtlCol="0">
            <a:spAutoFit/>
          </a:bodyPr>
          <a:lstStyle/>
          <a:p>
            <a:r>
              <a:rPr lang="ko-KR" altLang="en-US" sz="1200" dirty="0"/>
              <a:t>하나의 </a:t>
            </a:r>
            <a:r>
              <a:rPr lang="en-US" altLang="ko-KR" sz="1200" dirty="0"/>
              <a:t>consumer</a:t>
            </a:r>
            <a:r>
              <a:rPr lang="ko-KR" altLang="en-US" sz="1200" dirty="0"/>
              <a:t>가 수신할 수 있는 처리량이 </a:t>
            </a:r>
            <a:r>
              <a:rPr lang="en-US" altLang="ko-KR" sz="1200" dirty="0"/>
              <a:t>5 msg / sec </a:t>
            </a:r>
            <a:r>
              <a:rPr lang="ko-KR" altLang="en-US" sz="1200" dirty="0"/>
              <a:t>이므로</a:t>
            </a:r>
            <a:endParaRPr lang="en-US" altLang="ko-KR" sz="1200" dirty="0"/>
          </a:p>
          <a:p>
            <a:r>
              <a:rPr lang="en-US" altLang="ko-KR" sz="1200" dirty="0"/>
              <a:t>partition </a:t>
            </a:r>
            <a:r>
              <a:rPr lang="ko-KR" altLang="en-US" sz="1200" dirty="0"/>
              <a:t>숫자를 </a:t>
            </a:r>
            <a:r>
              <a:rPr lang="en-US" altLang="ko-KR" sz="1200" dirty="0"/>
              <a:t>2</a:t>
            </a:r>
            <a:r>
              <a:rPr lang="ko-KR" altLang="en-US" sz="1200" dirty="0"/>
              <a:t>배로 늘려줘야 함</a:t>
            </a:r>
          </a:p>
        </p:txBody>
      </p:sp>
      <p:sp>
        <p:nvSpPr>
          <p:cNvPr id="33" name="TextBox 32">
            <a:extLst>
              <a:ext uri="{FF2B5EF4-FFF2-40B4-BE49-F238E27FC236}">
                <a16:creationId xmlns:a16="http://schemas.microsoft.com/office/drawing/2014/main" id="{8F6021C9-D2FF-434E-8392-B878CB9FB605}"/>
              </a:ext>
            </a:extLst>
          </p:cNvPr>
          <p:cNvSpPr txBox="1"/>
          <p:nvPr/>
        </p:nvSpPr>
        <p:spPr>
          <a:xfrm>
            <a:off x="5120757" y="6381474"/>
            <a:ext cx="6999516" cy="369332"/>
          </a:xfrm>
          <a:prstGeom prst="rect">
            <a:avLst/>
          </a:prstGeom>
          <a:solidFill>
            <a:schemeClr val="bg1"/>
          </a:solidFill>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en-US" altLang="ko-KR" dirty="0">
                <a:latin typeface="+mj-ea"/>
                <a:ea typeface="+mj-ea"/>
                <a:sym typeface="Wingdings" panose="05000000000000000000" pitchFamily="2" charset="2"/>
              </a:rPr>
              <a:t> </a:t>
            </a:r>
            <a:r>
              <a:rPr lang="ko-KR" altLang="en-US" dirty="0">
                <a:latin typeface="+mj-ea"/>
                <a:ea typeface="+mj-ea"/>
              </a:rPr>
              <a:t>프로듀서 전송 </a:t>
            </a:r>
            <a:r>
              <a:rPr lang="ko-KR" altLang="en-US" dirty="0" err="1">
                <a:latin typeface="+mj-ea"/>
                <a:ea typeface="+mj-ea"/>
              </a:rPr>
              <a:t>데이터량</a:t>
            </a:r>
            <a:r>
              <a:rPr lang="ko-KR" altLang="en-US" dirty="0">
                <a:latin typeface="+mj-ea"/>
                <a:ea typeface="+mj-ea"/>
              </a:rPr>
              <a:t> </a:t>
            </a:r>
            <a:r>
              <a:rPr lang="en-US" altLang="ko-KR" dirty="0">
                <a:latin typeface="+mj-ea"/>
                <a:ea typeface="+mj-ea"/>
              </a:rPr>
              <a:t>&lt; </a:t>
            </a:r>
            <a:r>
              <a:rPr lang="ko-KR" altLang="en-US" dirty="0" err="1">
                <a:latin typeface="+mj-ea"/>
                <a:ea typeface="+mj-ea"/>
              </a:rPr>
              <a:t>컨슈머</a:t>
            </a:r>
            <a:r>
              <a:rPr lang="ko-KR" altLang="en-US" dirty="0">
                <a:latin typeface="+mj-ea"/>
                <a:ea typeface="+mj-ea"/>
              </a:rPr>
              <a:t> 데이터 처리량 * 파티션 개수</a:t>
            </a:r>
          </a:p>
        </p:txBody>
      </p:sp>
    </p:spTree>
    <p:extLst>
      <p:ext uri="{BB962C8B-B14F-4D97-AF65-F5344CB8AC3E}">
        <p14:creationId xmlns:p14="http://schemas.microsoft.com/office/powerpoint/2010/main" val="93103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p:txBody>
          <a:bodyPr/>
          <a:lstStyle/>
          <a:p>
            <a:r>
              <a:rPr lang="en-US" altLang="ko-KR" dirty="0"/>
              <a:t>Kafka Major Concepts</a:t>
            </a:r>
            <a:endParaRPr lang="ko-KR" altLang="en-US" dirty="0"/>
          </a:p>
        </p:txBody>
      </p:sp>
      <p:grpSp>
        <p:nvGrpSpPr>
          <p:cNvPr id="19" name="그룹 18">
            <a:extLst>
              <a:ext uri="{FF2B5EF4-FFF2-40B4-BE49-F238E27FC236}">
                <a16:creationId xmlns:a16="http://schemas.microsoft.com/office/drawing/2014/main" id="{4026189A-60B5-4E31-A791-0B9AEE550EB7}"/>
              </a:ext>
            </a:extLst>
          </p:cNvPr>
          <p:cNvGrpSpPr/>
          <p:nvPr/>
        </p:nvGrpSpPr>
        <p:grpSpPr>
          <a:xfrm>
            <a:off x="2255253" y="2368743"/>
            <a:ext cx="7681493" cy="2558858"/>
            <a:chOff x="1311191" y="2779193"/>
            <a:chExt cx="7681493" cy="2558858"/>
          </a:xfrm>
        </p:grpSpPr>
        <p:sp>
          <p:nvSpPr>
            <p:cNvPr id="17" name="사각형: 둥근 모서리 16">
              <a:extLst>
                <a:ext uri="{FF2B5EF4-FFF2-40B4-BE49-F238E27FC236}">
                  <a16:creationId xmlns:a16="http://schemas.microsoft.com/office/drawing/2014/main" id="{4F153D2E-5C55-4AE6-B5A4-ED1C9CCB6A62}"/>
                </a:ext>
              </a:extLst>
            </p:cNvPr>
            <p:cNvSpPr/>
            <p:nvPr/>
          </p:nvSpPr>
          <p:spPr>
            <a:xfrm>
              <a:off x="3331170" y="3148525"/>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직접 액세스 저장소 3">
              <a:extLst>
                <a:ext uri="{FF2B5EF4-FFF2-40B4-BE49-F238E27FC236}">
                  <a16:creationId xmlns:a16="http://schemas.microsoft.com/office/drawing/2014/main" id="{899884EF-C901-4FB1-8BFE-DF6B82C075AC}"/>
                </a:ext>
              </a:extLst>
            </p:cNvPr>
            <p:cNvSpPr/>
            <p:nvPr/>
          </p:nvSpPr>
          <p:spPr>
            <a:xfrm>
              <a:off x="3630720" y="3521835"/>
              <a:ext cx="3204594" cy="144290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5" name="사각형: 둥근 모서리 4">
              <a:extLst>
                <a:ext uri="{FF2B5EF4-FFF2-40B4-BE49-F238E27FC236}">
                  <a16:creationId xmlns:a16="http://schemas.microsoft.com/office/drawing/2014/main" id="{AFCF417F-362A-4054-B3D5-8E084A1AFC81}"/>
                </a:ext>
              </a:extLst>
            </p:cNvPr>
            <p:cNvSpPr/>
            <p:nvPr/>
          </p:nvSpPr>
          <p:spPr>
            <a:xfrm>
              <a:off x="1323748"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6" name="사각형: 둥근 모서리 5">
              <a:extLst>
                <a:ext uri="{FF2B5EF4-FFF2-40B4-BE49-F238E27FC236}">
                  <a16:creationId xmlns:a16="http://schemas.microsoft.com/office/drawing/2014/main" id="{1431347F-82E2-4FF5-8EA7-983DBF9CB606}"/>
                </a:ext>
              </a:extLst>
            </p:cNvPr>
            <p:cNvSpPr/>
            <p:nvPr/>
          </p:nvSpPr>
          <p:spPr>
            <a:xfrm>
              <a:off x="1311191"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7" name="사각형: 둥근 모서리 6">
              <a:extLst>
                <a:ext uri="{FF2B5EF4-FFF2-40B4-BE49-F238E27FC236}">
                  <a16:creationId xmlns:a16="http://schemas.microsoft.com/office/drawing/2014/main" id="{0E60719C-21B8-4B3B-834B-75CC8B5443D6}"/>
                </a:ext>
              </a:extLst>
            </p:cNvPr>
            <p:cNvSpPr/>
            <p:nvPr/>
          </p:nvSpPr>
          <p:spPr>
            <a:xfrm>
              <a:off x="7566556"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8" name="사각형: 둥근 모서리 7">
              <a:extLst>
                <a:ext uri="{FF2B5EF4-FFF2-40B4-BE49-F238E27FC236}">
                  <a16:creationId xmlns:a16="http://schemas.microsoft.com/office/drawing/2014/main" id="{EC6C9870-162E-4A0E-91F3-EF3C1E24D98A}"/>
                </a:ext>
              </a:extLst>
            </p:cNvPr>
            <p:cNvSpPr/>
            <p:nvPr/>
          </p:nvSpPr>
          <p:spPr>
            <a:xfrm>
              <a:off x="7553999"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0" name="직선 화살표 연결선 9">
              <a:extLst>
                <a:ext uri="{FF2B5EF4-FFF2-40B4-BE49-F238E27FC236}">
                  <a16:creationId xmlns:a16="http://schemas.microsoft.com/office/drawing/2014/main" id="{4E476A75-E501-4E81-BAD3-D4C745401DB2}"/>
                </a:ext>
              </a:extLst>
            </p:cNvPr>
            <p:cNvCxnSpPr>
              <a:stCxn id="5" idx="3"/>
              <a:endCxn id="4" idx="1"/>
            </p:cNvCxnSpPr>
            <p:nvPr/>
          </p:nvCxnSpPr>
          <p:spPr>
            <a:xfrm>
              <a:off x="2749876" y="3914021"/>
              <a:ext cx="880844"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EB30CBF-5205-42DA-A705-8D27D50C0F9E}"/>
                </a:ext>
              </a:extLst>
            </p:cNvPr>
            <p:cNvCxnSpPr>
              <a:stCxn id="6" idx="3"/>
              <a:endCxn id="4" idx="1"/>
            </p:cNvCxnSpPr>
            <p:nvPr/>
          </p:nvCxnSpPr>
          <p:spPr>
            <a:xfrm flipV="1">
              <a:off x="2737319" y="4243289"/>
              <a:ext cx="893401"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1A170ED-FE81-4039-9FF6-4203A13A67E6}"/>
                </a:ext>
              </a:extLst>
            </p:cNvPr>
            <p:cNvCxnSpPr>
              <a:stCxn id="4" idx="4"/>
              <a:endCxn id="7" idx="1"/>
            </p:cNvCxnSpPr>
            <p:nvPr/>
          </p:nvCxnSpPr>
          <p:spPr>
            <a:xfrm flipV="1">
              <a:off x="6835314" y="3914021"/>
              <a:ext cx="731242"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BB98840-4BE3-4293-A804-46AEDF22F27B}"/>
                </a:ext>
              </a:extLst>
            </p:cNvPr>
            <p:cNvCxnSpPr>
              <a:endCxn id="8" idx="1"/>
            </p:cNvCxnSpPr>
            <p:nvPr/>
          </p:nvCxnSpPr>
          <p:spPr>
            <a:xfrm>
              <a:off x="6829036" y="4243289"/>
              <a:ext cx="724963"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87CC5E-3B13-4528-830A-811B67D7D426}"/>
                </a:ext>
              </a:extLst>
            </p:cNvPr>
            <p:cNvSpPr txBox="1"/>
            <p:nvPr/>
          </p:nvSpPr>
          <p:spPr>
            <a:xfrm>
              <a:off x="4699854" y="2779193"/>
              <a:ext cx="1104790" cy="369332"/>
            </a:xfrm>
            <a:prstGeom prst="rect">
              <a:avLst/>
            </a:prstGeom>
            <a:noFill/>
          </p:spPr>
          <p:txBody>
            <a:bodyPr wrap="none" rtlCol="0">
              <a:spAutoFit/>
            </a:bodyPr>
            <a:lstStyle/>
            <a:p>
              <a:r>
                <a:rPr lang="en-US" altLang="ko-KR" dirty="0"/>
                <a:t>&lt;Broker&gt;</a:t>
              </a:r>
              <a:endParaRPr lang="ko-KR" altLang="en-US" dirty="0"/>
            </a:p>
          </p:txBody>
        </p:sp>
      </p:grpSp>
    </p:spTree>
    <p:extLst>
      <p:ext uri="{BB962C8B-B14F-4D97-AF65-F5344CB8AC3E}">
        <p14:creationId xmlns:p14="http://schemas.microsoft.com/office/powerpoint/2010/main" val="3222358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45335-CBAD-4AC6-B52C-E964F6BB956D}"/>
              </a:ext>
            </a:extLst>
          </p:cNvPr>
          <p:cNvSpPr>
            <a:spLocks noGrp="1"/>
          </p:cNvSpPr>
          <p:nvPr>
            <p:ph type="title"/>
          </p:nvPr>
        </p:nvSpPr>
        <p:spPr/>
        <p:txBody>
          <a:bodyPr/>
          <a:lstStyle/>
          <a:p>
            <a:r>
              <a:rPr lang="en-US" altLang="ko-KR" dirty="0"/>
              <a:t>Kafka Partition &amp; Topic</a:t>
            </a:r>
            <a:endParaRPr lang="ko-KR" altLang="en-US" dirty="0"/>
          </a:p>
        </p:txBody>
      </p:sp>
      <p:sp>
        <p:nvSpPr>
          <p:cNvPr id="4" name="순서도: 대체 처리 3">
            <a:extLst>
              <a:ext uri="{FF2B5EF4-FFF2-40B4-BE49-F238E27FC236}">
                <a16:creationId xmlns:a16="http://schemas.microsoft.com/office/drawing/2014/main" id="{5DB2F4CE-1CF5-461D-A9B3-547A543687A4}"/>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CAAD2B27-2F22-4BC5-82C9-2A215681B8BC}"/>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0F702FBA-0852-4811-BD2E-7A310B6CBEB2}"/>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EBECAB09-D401-43A4-936B-38E8ED9B230F}"/>
              </a:ext>
            </a:extLst>
          </p:cNvPr>
          <p:cNvGrpSpPr/>
          <p:nvPr/>
        </p:nvGrpSpPr>
        <p:grpSpPr>
          <a:xfrm>
            <a:off x="2066103" y="1990270"/>
            <a:ext cx="1642187" cy="911550"/>
            <a:chOff x="6456783" y="721307"/>
            <a:chExt cx="1642187" cy="911550"/>
          </a:xfrm>
        </p:grpSpPr>
        <p:sp>
          <p:nvSpPr>
            <p:cNvPr id="10" name="사각형: 둥근 모서리 9">
              <a:extLst>
                <a:ext uri="{FF2B5EF4-FFF2-40B4-BE49-F238E27FC236}">
                  <a16:creationId xmlns:a16="http://schemas.microsoft.com/office/drawing/2014/main" id="{2E0D6AC8-B2AA-4E7F-BC95-70C6AA52F94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대체 처리 7">
              <a:extLst>
                <a:ext uri="{FF2B5EF4-FFF2-40B4-BE49-F238E27FC236}">
                  <a16:creationId xmlns:a16="http://schemas.microsoft.com/office/drawing/2014/main" id="{F1DAA7E7-5007-4F3D-BA77-51699039E54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9" name="순서도: 대체 처리 8">
              <a:extLst>
                <a:ext uri="{FF2B5EF4-FFF2-40B4-BE49-F238E27FC236}">
                  <a16:creationId xmlns:a16="http://schemas.microsoft.com/office/drawing/2014/main" id="{F8C3C6E7-6A59-460C-874C-263EAB4E8AA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2" name="그룹 11">
            <a:extLst>
              <a:ext uri="{FF2B5EF4-FFF2-40B4-BE49-F238E27FC236}">
                <a16:creationId xmlns:a16="http://schemas.microsoft.com/office/drawing/2014/main" id="{00B741E1-6DF9-446B-8AD0-D10BF941C7AC}"/>
              </a:ext>
            </a:extLst>
          </p:cNvPr>
          <p:cNvGrpSpPr/>
          <p:nvPr/>
        </p:nvGrpSpPr>
        <p:grpSpPr>
          <a:xfrm>
            <a:off x="7827757" y="2002841"/>
            <a:ext cx="1642187" cy="911550"/>
            <a:chOff x="6456783" y="721307"/>
            <a:chExt cx="1642187" cy="911550"/>
          </a:xfrm>
        </p:grpSpPr>
        <p:sp>
          <p:nvSpPr>
            <p:cNvPr id="13" name="사각형: 둥근 모서리 12">
              <a:extLst>
                <a:ext uri="{FF2B5EF4-FFF2-40B4-BE49-F238E27FC236}">
                  <a16:creationId xmlns:a16="http://schemas.microsoft.com/office/drawing/2014/main" id="{31A4913E-3BD5-4A27-AC44-A670F84100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7839D094-32A8-4532-8480-01E38BA4A16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43413C6A-D389-4DFD-BB88-85893FE1EEF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6" name="그룹 15">
            <a:extLst>
              <a:ext uri="{FF2B5EF4-FFF2-40B4-BE49-F238E27FC236}">
                <a16:creationId xmlns:a16="http://schemas.microsoft.com/office/drawing/2014/main" id="{BF42506B-56B8-4C36-B27C-496536B13A79}"/>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65CBA3B8-B7CC-4D84-97A2-9E1C30F382D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3246D6AF-FE0E-4124-9DCA-FB1A1E10D21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979E3ACD-2179-4379-9DF4-04C5303153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0" name="그룹 19">
            <a:extLst>
              <a:ext uri="{FF2B5EF4-FFF2-40B4-BE49-F238E27FC236}">
                <a16:creationId xmlns:a16="http://schemas.microsoft.com/office/drawing/2014/main" id="{43BDE8FC-6FE8-4B34-A28F-D0EF842C1F9F}"/>
              </a:ext>
            </a:extLst>
          </p:cNvPr>
          <p:cNvGrpSpPr/>
          <p:nvPr/>
        </p:nvGrpSpPr>
        <p:grpSpPr>
          <a:xfrm>
            <a:off x="2066103" y="2950807"/>
            <a:ext cx="1642187" cy="911550"/>
            <a:chOff x="6456783" y="721307"/>
            <a:chExt cx="1642187" cy="911550"/>
          </a:xfrm>
        </p:grpSpPr>
        <p:sp>
          <p:nvSpPr>
            <p:cNvPr id="21" name="사각형: 둥근 모서리 20">
              <a:extLst>
                <a:ext uri="{FF2B5EF4-FFF2-40B4-BE49-F238E27FC236}">
                  <a16:creationId xmlns:a16="http://schemas.microsoft.com/office/drawing/2014/main" id="{02F0DF0E-138D-4E64-A6AC-9D15970901E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대체 처리 21">
              <a:extLst>
                <a:ext uri="{FF2B5EF4-FFF2-40B4-BE49-F238E27FC236}">
                  <a16:creationId xmlns:a16="http://schemas.microsoft.com/office/drawing/2014/main" id="{D8DF89CB-40A2-4A3A-80F2-F24881DB599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3" name="순서도: 대체 처리 22">
              <a:extLst>
                <a:ext uri="{FF2B5EF4-FFF2-40B4-BE49-F238E27FC236}">
                  <a16:creationId xmlns:a16="http://schemas.microsoft.com/office/drawing/2014/main" id="{866C3277-BEDD-4854-99DF-DD2AE33D5F4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4" name="그룹 23">
            <a:extLst>
              <a:ext uri="{FF2B5EF4-FFF2-40B4-BE49-F238E27FC236}">
                <a16:creationId xmlns:a16="http://schemas.microsoft.com/office/drawing/2014/main" id="{56F2C29F-1D63-4951-A9DD-7E835E34C0DC}"/>
              </a:ext>
            </a:extLst>
          </p:cNvPr>
          <p:cNvGrpSpPr/>
          <p:nvPr/>
        </p:nvGrpSpPr>
        <p:grpSpPr>
          <a:xfrm>
            <a:off x="7827757" y="2963378"/>
            <a:ext cx="1642187" cy="911550"/>
            <a:chOff x="6456783" y="721307"/>
            <a:chExt cx="1642187" cy="911550"/>
          </a:xfrm>
        </p:grpSpPr>
        <p:sp>
          <p:nvSpPr>
            <p:cNvPr id="25" name="사각형: 둥근 모서리 24">
              <a:extLst>
                <a:ext uri="{FF2B5EF4-FFF2-40B4-BE49-F238E27FC236}">
                  <a16:creationId xmlns:a16="http://schemas.microsoft.com/office/drawing/2014/main" id="{F9531E90-A9D0-4007-B33F-D3D3ED224C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B9B2A1A7-3B9D-4087-A8AE-CB279C652E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7" name="순서도: 대체 처리 26">
              <a:extLst>
                <a:ext uri="{FF2B5EF4-FFF2-40B4-BE49-F238E27FC236}">
                  <a16:creationId xmlns:a16="http://schemas.microsoft.com/office/drawing/2014/main" id="{16DBA109-D749-423F-B9F8-A9A520AF12F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8" name="그룹 27">
            <a:extLst>
              <a:ext uri="{FF2B5EF4-FFF2-40B4-BE49-F238E27FC236}">
                <a16:creationId xmlns:a16="http://schemas.microsoft.com/office/drawing/2014/main" id="{A252C0F9-8275-46ED-A67C-3B47A91D371F}"/>
              </a:ext>
            </a:extLst>
          </p:cNvPr>
          <p:cNvGrpSpPr/>
          <p:nvPr/>
        </p:nvGrpSpPr>
        <p:grpSpPr>
          <a:xfrm>
            <a:off x="4940710" y="2975949"/>
            <a:ext cx="1642187" cy="911550"/>
            <a:chOff x="6456783" y="721307"/>
            <a:chExt cx="1642187" cy="911550"/>
          </a:xfrm>
        </p:grpSpPr>
        <p:sp>
          <p:nvSpPr>
            <p:cNvPr id="29" name="사각형: 둥근 모서리 28">
              <a:extLst>
                <a:ext uri="{FF2B5EF4-FFF2-40B4-BE49-F238E27FC236}">
                  <a16:creationId xmlns:a16="http://schemas.microsoft.com/office/drawing/2014/main" id="{88D4CB95-6F5E-4902-985A-930734BD54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대체 처리 29">
              <a:extLst>
                <a:ext uri="{FF2B5EF4-FFF2-40B4-BE49-F238E27FC236}">
                  <a16:creationId xmlns:a16="http://schemas.microsoft.com/office/drawing/2014/main" id="{1129BFF3-7D0E-4AC4-B05D-634ED4E9C9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1" name="순서도: 대체 처리 30">
              <a:extLst>
                <a:ext uri="{FF2B5EF4-FFF2-40B4-BE49-F238E27FC236}">
                  <a16:creationId xmlns:a16="http://schemas.microsoft.com/office/drawing/2014/main" id="{4EF58C54-93AD-466E-AA27-07B1098F06C9}"/>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2" name="그룹 31">
            <a:extLst>
              <a:ext uri="{FF2B5EF4-FFF2-40B4-BE49-F238E27FC236}">
                <a16:creationId xmlns:a16="http://schemas.microsoft.com/office/drawing/2014/main" id="{925DEBD9-4D3A-46A6-AF68-2E7933DFE1E6}"/>
              </a:ext>
            </a:extLst>
          </p:cNvPr>
          <p:cNvGrpSpPr/>
          <p:nvPr/>
        </p:nvGrpSpPr>
        <p:grpSpPr>
          <a:xfrm>
            <a:off x="2066103" y="4291302"/>
            <a:ext cx="1642187" cy="911550"/>
            <a:chOff x="6456783" y="721307"/>
            <a:chExt cx="1642187" cy="911550"/>
          </a:xfrm>
        </p:grpSpPr>
        <p:sp>
          <p:nvSpPr>
            <p:cNvPr id="33" name="사각형: 둥근 모서리 32">
              <a:extLst>
                <a:ext uri="{FF2B5EF4-FFF2-40B4-BE49-F238E27FC236}">
                  <a16:creationId xmlns:a16="http://schemas.microsoft.com/office/drawing/2014/main" id="{A38A41E1-0ED4-469F-98C0-015245A3440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대체 처리 33">
              <a:extLst>
                <a:ext uri="{FF2B5EF4-FFF2-40B4-BE49-F238E27FC236}">
                  <a16:creationId xmlns:a16="http://schemas.microsoft.com/office/drawing/2014/main" id="{DCD2524D-C669-49B0-8D9E-501413E398C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5" name="순서도: 대체 처리 34">
              <a:extLst>
                <a:ext uri="{FF2B5EF4-FFF2-40B4-BE49-F238E27FC236}">
                  <a16:creationId xmlns:a16="http://schemas.microsoft.com/office/drawing/2014/main" id="{4664CD5D-F538-47D2-8FA8-BCE416AE87C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6" name="그룹 35">
            <a:extLst>
              <a:ext uri="{FF2B5EF4-FFF2-40B4-BE49-F238E27FC236}">
                <a16:creationId xmlns:a16="http://schemas.microsoft.com/office/drawing/2014/main" id="{51837FD6-4107-457D-AE5C-3A130A440066}"/>
              </a:ext>
            </a:extLst>
          </p:cNvPr>
          <p:cNvGrpSpPr/>
          <p:nvPr/>
        </p:nvGrpSpPr>
        <p:grpSpPr>
          <a:xfrm>
            <a:off x="7827757" y="4303873"/>
            <a:ext cx="1642187" cy="911550"/>
            <a:chOff x="6456783" y="721307"/>
            <a:chExt cx="1642187" cy="911550"/>
          </a:xfrm>
        </p:grpSpPr>
        <p:sp>
          <p:nvSpPr>
            <p:cNvPr id="37" name="사각형: 둥근 모서리 36">
              <a:extLst>
                <a:ext uri="{FF2B5EF4-FFF2-40B4-BE49-F238E27FC236}">
                  <a16:creationId xmlns:a16="http://schemas.microsoft.com/office/drawing/2014/main" id="{09BA7A27-5417-4FBA-BA96-EE7F0362615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7BC5A42F-A94D-4F35-879B-8E111B2A29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9" name="순서도: 대체 처리 38">
              <a:extLst>
                <a:ext uri="{FF2B5EF4-FFF2-40B4-BE49-F238E27FC236}">
                  <a16:creationId xmlns:a16="http://schemas.microsoft.com/office/drawing/2014/main" id="{8BAA490B-A72C-4F0B-AA28-979308C3180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40" name="그룹 39">
            <a:extLst>
              <a:ext uri="{FF2B5EF4-FFF2-40B4-BE49-F238E27FC236}">
                <a16:creationId xmlns:a16="http://schemas.microsoft.com/office/drawing/2014/main" id="{1E22A443-A11B-4B3E-8F3C-6432F6685FF1}"/>
              </a:ext>
            </a:extLst>
          </p:cNvPr>
          <p:cNvGrpSpPr/>
          <p:nvPr/>
        </p:nvGrpSpPr>
        <p:grpSpPr>
          <a:xfrm>
            <a:off x="4940710" y="4316444"/>
            <a:ext cx="1642187" cy="911550"/>
            <a:chOff x="6456783" y="721307"/>
            <a:chExt cx="1642187" cy="911550"/>
          </a:xfrm>
        </p:grpSpPr>
        <p:sp>
          <p:nvSpPr>
            <p:cNvPr id="41" name="사각형: 둥근 모서리 40">
              <a:extLst>
                <a:ext uri="{FF2B5EF4-FFF2-40B4-BE49-F238E27FC236}">
                  <a16:creationId xmlns:a16="http://schemas.microsoft.com/office/drawing/2014/main" id="{26C863AB-003F-4848-9B2B-A9D6AA31E67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대체 처리 41">
              <a:extLst>
                <a:ext uri="{FF2B5EF4-FFF2-40B4-BE49-F238E27FC236}">
                  <a16:creationId xmlns:a16="http://schemas.microsoft.com/office/drawing/2014/main" id="{5AEF4859-43FF-4B55-A965-3E57CD7B979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3" name="순서도: 대체 처리 42">
              <a:extLst>
                <a:ext uri="{FF2B5EF4-FFF2-40B4-BE49-F238E27FC236}">
                  <a16:creationId xmlns:a16="http://schemas.microsoft.com/office/drawing/2014/main" id="{0E181DFA-0312-4D0D-BFD0-5894568EA51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4" name="TextBox 43">
            <a:extLst>
              <a:ext uri="{FF2B5EF4-FFF2-40B4-BE49-F238E27FC236}">
                <a16:creationId xmlns:a16="http://schemas.microsoft.com/office/drawing/2014/main" id="{CDFB9301-DA61-4AE6-9648-BF052A81C173}"/>
              </a:ext>
            </a:extLst>
          </p:cNvPr>
          <p:cNvSpPr txBox="1"/>
          <p:nvPr/>
        </p:nvSpPr>
        <p:spPr>
          <a:xfrm>
            <a:off x="9527485" y="6111551"/>
            <a:ext cx="2395464" cy="369332"/>
          </a:xfrm>
          <a:prstGeom prst="rect">
            <a:avLst/>
          </a:prstGeom>
          <a:noFill/>
        </p:spPr>
        <p:txBody>
          <a:bodyPr wrap="none" rtlCol="0">
            <a:spAutoFit/>
          </a:bodyPr>
          <a:lstStyle/>
          <a:p>
            <a:r>
              <a:rPr lang="en-US" altLang="ko-KR" dirty="0"/>
              <a:t>Replication-factor : 3</a:t>
            </a:r>
            <a:endParaRPr lang="ko-KR" altLang="en-US" dirty="0"/>
          </a:p>
        </p:txBody>
      </p:sp>
    </p:spTree>
    <p:extLst>
      <p:ext uri="{BB962C8B-B14F-4D97-AF65-F5344CB8AC3E}">
        <p14:creationId xmlns:p14="http://schemas.microsoft.com/office/powerpoint/2010/main" val="2146083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B87DD5-17A9-42D2-9081-BE5B0741D4F3}"/>
              </a:ext>
            </a:extLst>
          </p:cNvPr>
          <p:cNvSpPr>
            <a:spLocks noGrp="1"/>
          </p:cNvSpPr>
          <p:nvPr>
            <p:ph type="title"/>
          </p:nvPr>
        </p:nvSpPr>
        <p:spPr>
          <a:xfrm>
            <a:off x="52182" y="66222"/>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B6341294-E9A6-45FC-B9AE-3223A8A09B03}"/>
              </a:ext>
            </a:extLst>
          </p:cNvPr>
          <p:cNvSpPr>
            <a:spLocks noGrp="1"/>
          </p:cNvSpPr>
          <p:nvPr>
            <p:ph idx="1"/>
          </p:nvPr>
        </p:nvSpPr>
        <p:spPr>
          <a:xfrm>
            <a:off x="339875" y="866304"/>
            <a:ext cx="8596668" cy="3880773"/>
          </a:xfrm>
        </p:spPr>
        <p:txBody>
          <a:bodyPr/>
          <a:lstStyle/>
          <a:p>
            <a:r>
              <a:rPr lang="ko-KR" altLang="en-US" dirty="0"/>
              <a:t>장애 대응 기능</a:t>
            </a:r>
            <a:endParaRPr lang="en-US" altLang="ko-KR" dirty="0"/>
          </a:p>
          <a:p>
            <a:r>
              <a:rPr lang="ko-KR" altLang="en-US" dirty="0"/>
              <a:t>파티션을 복제하는 기능</a:t>
            </a:r>
          </a:p>
        </p:txBody>
      </p:sp>
      <p:sp>
        <p:nvSpPr>
          <p:cNvPr id="4" name="순서도: 대체 처리 3">
            <a:extLst>
              <a:ext uri="{FF2B5EF4-FFF2-40B4-BE49-F238E27FC236}">
                <a16:creationId xmlns:a16="http://schemas.microsoft.com/office/drawing/2014/main" id="{A64E4A45-36D5-4D4A-BE91-2263FF41ACC9}"/>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60CFFA70-238C-4DA4-B576-4042D20D843B}"/>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9C1A4D63-6D2B-42EB-8516-F2EEBB9C8860}"/>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C4F40B4B-FC5D-4ABE-A604-CC220BA8217C}"/>
              </a:ext>
            </a:extLst>
          </p:cNvPr>
          <p:cNvGrpSpPr/>
          <p:nvPr/>
        </p:nvGrpSpPr>
        <p:grpSpPr>
          <a:xfrm>
            <a:off x="2066103" y="1990270"/>
            <a:ext cx="1642187" cy="911550"/>
            <a:chOff x="6456783" y="721307"/>
            <a:chExt cx="1642187" cy="911550"/>
          </a:xfrm>
        </p:grpSpPr>
        <p:sp>
          <p:nvSpPr>
            <p:cNvPr id="8" name="사각형: 둥근 모서리 7">
              <a:extLst>
                <a:ext uri="{FF2B5EF4-FFF2-40B4-BE49-F238E27FC236}">
                  <a16:creationId xmlns:a16="http://schemas.microsoft.com/office/drawing/2014/main" id="{68B7A423-58B8-436E-B556-AAC9D44C72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B3B8E0B5-0634-4DEA-8C7A-FC8B520CA83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6D7FA762-F1EB-4E13-B4FF-23A8319AAE9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5" name="그룹 14">
            <a:extLst>
              <a:ext uri="{FF2B5EF4-FFF2-40B4-BE49-F238E27FC236}">
                <a16:creationId xmlns:a16="http://schemas.microsoft.com/office/drawing/2014/main" id="{707054C8-2631-4D93-80B3-B7ED586FD10B}"/>
              </a:ext>
            </a:extLst>
          </p:cNvPr>
          <p:cNvGrpSpPr/>
          <p:nvPr/>
        </p:nvGrpSpPr>
        <p:grpSpPr>
          <a:xfrm>
            <a:off x="4940710" y="2015412"/>
            <a:ext cx="1642187" cy="911550"/>
            <a:chOff x="6456783" y="721307"/>
            <a:chExt cx="1642187" cy="911550"/>
          </a:xfrm>
        </p:grpSpPr>
        <p:sp>
          <p:nvSpPr>
            <p:cNvPr id="16" name="사각형: 둥근 모서리 15">
              <a:extLst>
                <a:ext uri="{FF2B5EF4-FFF2-40B4-BE49-F238E27FC236}">
                  <a16:creationId xmlns:a16="http://schemas.microsoft.com/office/drawing/2014/main" id="{F5C1C049-11E6-4B56-B8CE-3E63C989202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47551204-014A-434D-B599-14AD75D258E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90D54AC2-6ADD-4EBD-9C1B-30D7665DA51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3" name="그룹 22">
            <a:extLst>
              <a:ext uri="{FF2B5EF4-FFF2-40B4-BE49-F238E27FC236}">
                <a16:creationId xmlns:a16="http://schemas.microsoft.com/office/drawing/2014/main" id="{413699B7-0669-4FBE-9789-D9DB271AAE99}"/>
              </a:ext>
            </a:extLst>
          </p:cNvPr>
          <p:cNvGrpSpPr/>
          <p:nvPr/>
        </p:nvGrpSpPr>
        <p:grpSpPr>
          <a:xfrm>
            <a:off x="7827757" y="2963378"/>
            <a:ext cx="1642187" cy="911550"/>
            <a:chOff x="6456783" y="721307"/>
            <a:chExt cx="1642187" cy="911550"/>
          </a:xfrm>
        </p:grpSpPr>
        <p:sp>
          <p:nvSpPr>
            <p:cNvPr id="24" name="사각형: 둥근 모서리 23">
              <a:extLst>
                <a:ext uri="{FF2B5EF4-FFF2-40B4-BE49-F238E27FC236}">
                  <a16:creationId xmlns:a16="http://schemas.microsoft.com/office/drawing/2014/main" id="{AA0B9B80-DF43-4C86-80B1-9266335B4AE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57EFB630-FAA5-4FDA-9F97-B6C92E32183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3E4D3532-782A-40E6-96C8-C13847A5EEE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584E74E9-2968-4265-93E8-2FE7373C07E9}"/>
              </a:ext>
            </a:extLst>
          </p:cNvPr>
          <p:cNvGrpSpPr/>
          <p:nvPr/>
        </p:nvGrpSpPr>
        <p:grpSpPr>
          <a:xfrm>
            <a:off x="4940710" y="2975949"/>
            <a:ext cx="1642187" cy="911550"/>
            <a:chOff x="6456783" y="721307"/>
            <a:chExt cx="1642187" cy="911550"/>
          </a:xfrm>
        </p:grpSpPr>
        <p:sp>
          <p:nvSpPr>
            <p:cNvPr id="28" name="사각형: 둥근 모서리 27">
              <a:extLst>
                <a:ext uri="{FF2B5EF4-FFF2-40B4-BE49-F238E27FC236}">
                  <a16:creationId xmlns:a16="http://schemas.microsoft.com/office/drawing/2014/main" id="{B05D5059-6DC2-427D-8259-C4E1859B52F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A84AD715-6570-4F9E-A56A-CFE96BD2B9A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9A060B37-6DBB-4EE5-892D-58A1E5C3F17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5" name="그룹 34">
            <a:extLst>
              <a:ext uri="{FF2B5EF4-FFF2-40B4-BE49-F238E27FC236}">
                <a16:creationId xmlns:a16="http://schemas.microsoft.com/office/drawing/2014/main" id="{A2C24E25-2439-4BD8-9FAB-892FF3E309BF}"/>
              </a:ext>
            </a:extLst>
          </p:cNvPr>
          <p:cNvGrpSpPr/>
          <p:nvPr/>
        </p:nvGrpSpPr>
        <p:grpSpPr>
          <a:xfrm>
            <a:off x="7827757" y="4303873"/>
            <a:ext cx="1642187" cy="911550"/>
            <a:chOff x="6456783" y="721307"/>
            <a:chExt cx="1642187" cy="911550"/>
          </a:xfrm>
        </p:grpSpPr>
        <p:sp>
          <p:nvSpPr>
            <p:cNvPr id="36" name="사각형: 둥근 모서리 35">
              <a:extLst>
                <a:ext uri="{FF2B5EF4-FFF2-40B4-BE49-F238E27FC236}">
                  <a16:creationId xmlns:a16="http://schemas.microsoft.com/office/drawing/2014/main" id="{C5A1F5D4-BA8B-424E-B310-1008F58B0D3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대체 처리 36">
              <a:extLst>
                <a:ext uri="{FF2B5EF4-FFF2-40B4-BE49-F238E27FC236}">
                  <a16:creationId xmlns:a16="http://schemas.microsoft.com/office/drawing/2014/main" id="{710263D0-CCDC-4D28-A7A9-74554613C9C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8" name="순서도: 대체 처리 37">
              <a:extLst>
                <a:ext uri="{FF2B5EF4-FFF2-40B4-BE49-F238E27FC236}">
                  <a16:creationId xmlns:a16="http://schemas.microsoft.com/office/drawing/2014/main" id="{DE81F7F8-8338-4281-89B1-77E401FED44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9" name="그룹 38">
            <a:extLst>
              <a:ext uri="{FF2B5EF4-FFF2-40B4-BE49-F238E27FC236}">
                <a16:creationId xmlns:a16="http://schemas.microsoft.com/office/drawing/2014/main" id="{EC568A65-2D44-4A7F-932F-2E75ADDD409A}"/>
              </a:ext>
            </a:extLst>
          </p:cNvPr>
          <p:cNvGrpSpPr/>
          <p:nvPr/>
        </p:nvGrpSpPr>
        <p:grpSpPr>
          <a:xfrm>
            <a:off x="4940710" y="4316444"/>
            <a:ext cx="1642187" cy="911550"/>
            <a:chOff x="6456783" y="721307"/>
            <a:chExt cx="1642187" cy="911550"/>
          </a:xfrm>
        </p:grpSpPr>
        <p:sp>
          <p:nvSpPr>
            <p:cNvPr id="40" name="사각형: 둥근 모서리 39">
              <a:extLst>
                <a:ext uri="{FF2B5EF4-FFF2-40B4-BE49-F238E27FC236}">
                  <a16:creationId xmlns:a16="http://schemas.microsoft.com/office/drawing/2014/main" id="{B866B52F-6B6B-422F-B777-4EB3071AED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50F3F681-C882-4E3E-8C4A-87769592972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2" name="순서도: 대체 처리 41">
              <a:extLst>
                <a:ext uri="{FF2B5EF4-FFF2-40B4-BE49-F238E27FC236}">
                  <a16:creationId xmlns:a16="http://schemas.microsoft.com/office/drawing/2014/main" id="{F4EBA52F-70D3-43FB-8AA3-0FB55FE181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3" name="TextBox 42">
            <a:extLst>
              <a:ext uri="{FF2B5EF4-FFF2-40B4-BE49-F238E27FC236}">
                <a16:creationId xmlns:a16="http://schemas.microsoft.com/office/drawing/2014/main" id="{E256DE94-7D68-4E3F-A54A-8DD487014C1E}"/>
              </a:ext>
            </a:extLst>
          </p:cNvPr>
          <p:cNvSpPr txBox="1"/>
          <p:nvPr/>
        </p:nvSpPr>
        <p:spPr>
          <a:xfrm>
            <a:off x="9441157" y="6074228"/>
            <a:ext cx="2395464" cy="369332"/>
          </a:xfrm>
          <a:prstGeom prst="rect">
            <a:avLst/>
          </a:prstGeom>
          <a:noFill/>
        </p:spPr>
        <p:txBody>
          <a:bodyPr wrap="none" rtlCol="0">
            <a:spAutoFit/>
          </a:bodyPr>
          <a:lstStyle/>
          <a:p>
            <a:r>
              <a:rPr lang="en-US" altLang="ko-KR" dirty="0"/>
              <a:t>Replication-factor : 2</a:t>
            </a:r>
            <a:endParaRPr lang="ko-KR" altLang="en-US" dirty="0"/>
          </a:p>
        </p:txBody>
      </p:sp>
    </p:spTree>
    <p:extLst>
      <p:ext uri="{BB962C8B-B14F-4D97-AF65-F5344CB8AC3E}">
        <p14:creationId xmlns:p14="http://schemas.microsoft.com/office/powerpoint/2010/main" val="1269787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8F4B7D-039B-4D54-AF58-37C946F1B7E9}"/>
              </a:ext>
            </a:extLst>
          </p:cNvPr>
          <p:cNvSpPr>
            <a:spLocks noGrp="1"/>
          </p:cNvSpPr>
          <p:nvPr>
            <p:ph type="title"/>
          </p:nvPr>
        </p:nvSpPr>
        <p:spPr>
          <a:xfrm>
            <a:off x="0" y="0"/>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59392863-5357-4038-A5CE-C2C5F03B0B7B}"/>
              </a:ext>
            </a:extLst>
          </p:cNvPr>
          <p:cNvSpPr>
            <a:spLocks noGrp="1"/>
          </p:cNvSpPr>
          <p:nvPr>
            <p:ph idx="1"/>
          </p:nvPr>
        </p:nvSpPr>
        <p:spPr>
          <a:xfrm>
            <a:off x="695996" y="1320800"/>
            <a:ext cx="8596668" cy="3880773"/>
          </a:xfrm>
        </p:spPr>
        <p:txBody>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a:p>
            <a:r>
              <a:rPr lang="en-US" altLang="ko-KR" dirty="0"/>
              <a:t>Leader </a:t>
            </a:r>
            <a:r>
              <a:rPr lang="ko-KR" altLang="en-US" dirty="0"/>
              <a:t>번호가 파티션의 리더 브로커 번호</a:t>
            </a:r>
            <a:endParaRPr lang="en-US" altLang="ko-KR" dirty="0"/>
          </a:p>
          <a:p>
            <a:r>
              <a:rPr lang="en-US" altLang="ko-KR" dirty="0"/>
              <a:t>Replicas </a:t>
            </a:r>
            <a:r>
              <a:rPr lang="ko-KR" altLang="en-US" dirty="0"/>
              <a:t>번호 </a:t>
            </a:r>
            <a:r>
              <a:rPr lang="en-US" altLang="ko-KR" dirty="0"/>
              <a:t>: </a:t>
            </a:r>
            <a:r>
              <a:rPr lang="ko-KR" altLang="en-US" dirty="0"/>
              <a:t>파티션에 참여한 브로커 번호</a:t>
            </a:r>
          </a:p>
        </p:txBody>
      </p:sp>
      <p:pic>
        <p:nvPicPr>
          <p:cNvPr id="4" name="그림 3">
            <a:extLst>
              <a:ext uri="{FF2B5EF4-FFF2-40B4-BE49-F238E27FC236}">
                <a16:creationId xmlns:a16="http://schemas.microsoft.com/office/drawing/2014/main" id="{9C86B69C-FE63-43B7-AC02-9B1FBFA94767}"/>
              </a:ext>
            </a:extLst>
          </p:cNvPr>
          <p:cNvPicPr>
            <a:picLocks noChangeAspect="1"/>
          </p:cNvPicPr>
          <p:nvPr/>
        </p:nvPicPr>
        <p:blipFill>
          <a:blip r:embed="rId3"/>
          <a:stretch>
            <a:fillRect/>
          </a:stretch>
        </p:blipFill>
        <p:spPr>
          <a:xfrm>
            <a:off x="5982380" y="4669582"/>
            <a:ext cx="6105525" cy="1866900"/>
          </a:xfrm>
          <a:prstGeom prst="rect">
            <a:avLst/>
          </a:prstGeom>
        </p:spPr>
      </p:pic>
      <p:sp>
        <p:nvSpPr>
          <p:cNvPr id="5" name="TextBox 4">
            <a:extLst>
              <a:ext uri="{FF2B5EF4-FFF2-40B4-BE49-F238E27FC236}">
                <a16:creationId xmlns:a16="http://schemas.microsoft.com/office/drawing/2014/main" id="{4099430D-51DC-4BC2-946E-0207C1026DE2}"/>
              </a:ext>
            </a:extLst>
          </p:cNvPr>
          <p:cNvSpPr txBox="1"/>
          <p:nvPr/>
        </p:nvSpPr>
        <p:spPr>
          <a:xfrm>
            <a:off x="873278" y="3027921"/>
            <a:ext cx="9536585" cy="1477328"/>
          </a:xfrm>
          <a:prstGeom prst="rect">
            <a:avLst/>
          </a:prstGeom>
          <a:noFill/>
          <a:ln>
            <a:solidFill>
              <a:schemeClr val="accent1">
                <a:shade val="50000"/>
              </a:schemeClr>
            </a:solidFill>
          </a:ln>
        </p:spPr>
        <p:txBody>
          <a:bodyPr wrap="none" rtlCol="0">
            <a:spAutoFit/>
          </a:bodyPr>
          <a:lstStyle/>
          <a:p>
            <a:r>
              <a:rPr lang="en-US" altLang="ko-KR" dirty="0"/>
              <a:t>Replication-factor </a:t>
            </a:r>
            <a:r>
              <a:rPr lang="ko-KR" altLang="en-US" dirty="0"/>
              <a:t>토픽을 생성할 때 적용 운영 중에도 </a:t>
            </a:r>
            <a:r>
              <a:rPr lang="ko-KR" altLang="en-US" dirty="0" err="1"/>
              <a:t>리플리케이션팩터</a:t>
            </a:r>
            <a:r>
              <a:rPr lang="ko-KR" altLang="en-US" dirty="0"/>
              <a:t> 값은 변경가능</a:t>
            </a:r>
            <a:endParaRPr lang="en-US" altLang="ko-KR" dirty="0"/>
          </a:p>
          <a:p>
            <a:endParaRPr lang="en-US" altLang="ko-KR" dirty="0"/>
          </a:p>
          <a:p>
            <a:r>
              <a:rPr lang="ko-KR" altLang="en-US" dirty="0"/>
              <a:t>토픽이 </a:t>
            </a:r>
            <a:r>
              <a:rPr lang="ko-KR" altLang="en-US" dirty="0" err="1"/>
              <a:t>리플리케이션</a:t>
            </a:r>
            <a:r>
              <a:rPr lang="ko-KR" altLang="en-US" dirty="0"/>
              <a:t> </a:t>
            </a:r>
            <a:r>
              <a:rPr lang="ko-KR" altLang="en-US" dirty="0" err="1"/>
              <a:t>팩터</a:t>
            </a:r>
            <a:r>
              <a:rPr lang="en-US" altLang="ko-KR" dirty="0"/>
              <a:t> 1</a:t>
            </a:r>
            <a:r>
              <a:rPr lang="ko-KR" altLang="en-US" dirty="0"/>
              <a:t>로 설정되어 있으면 하나의 브로커에만 메시지를 저장하는 상태</a:t>
            </a:r>
            <a:endParaRPr lang="en-US" altLang="ko-KR" dirty="0"/>
          </a:p>
          <a:p>
            <a:endParaRPr lang="en-US" altLang="ko-KR" dirty="0"/>
          </a:p>
          <a:p>
            <a:r>
              <a:rPr lang="en-US" altLang="ko-KR" dirty="0" err="1"/>
              <a:t>Kopo</a:t>
            </a:r>
            <a:r>
              <a:rPr lang="en-US" altLang="ko-KR" dirty="0"/>
              <a:t>-topic(</a:t>
            </a:r>
            <a:r>
              <a:rPr lang="ko-KR" altLang="en-US" dirty="0"/>
              <a:t>리더</a:t>
            </a:r>
            <a:r>
              <a:rPr lang="en-US" altLang="ko-KR" dirty="0"/>
              <a:t>) , </a:t>
            </a:r>
            <a:r>
              <a:rPr lang="en-US" altLang="ko-KR" dirty="0" err="1"/>
              <a:t>kopo</a:t>
            </a:r>
            <a:r>
              <a:rPr lang="en-US" altLang="ko-KR" dirty="0"/>
              <a:t>-topic(</a:t>
            </a:r>
            <a:r>
              <a:rPr lang="ko-KR" altLang="en-US" dirty="0" err="1"/>
              <a:t>팔로워</a:t>
            </a:r>
            <a:r>
              <a:rPr lang="en-US" altLang="ko-KR" dirty="0"/>
              <a:t>) </a:t>
            </a:r>
            <a:r>
              <a:rPr lang="ko-KR" altLang="en-US" dirty="0"/>
              <a:t>읽기</a:t>
            </a:r>
            <a:r>
              <a:rPr lang="en-US" altLang="ko-KR" dirty="0"/>
              <a:t>, </a:t>
            </a:r>
            <a:r>
              <a:rPr lang="ko-KR" altLang="en-US" dirty="0"/>
              <a:t>쓰기는 리더를 통해서만 </a:t>
            </a:r>
            <a:r>
              <a:rPr lang="ko-KR" altLang="en-US" dirty="0" err="1"/>
              <a:t>일어남</a:t>
            </a:r>
            <a:r>
              <a:rPr lang="ko-KR" altLang="en-US" dirty="0"/>
              <a:t> </a:t>
            </a:r>
          </a:p>
        </p:txBody>
      </p:sp>
      <p:sp>
        <p:nvSpPr>
          <p:cNvPr id="6" name="직사각형 5">
            <a:extLst>
              <a:ext uri="{FF2B5EF4-FFF2-40B4-BE49-F238E27FC236}">
                <a16:creationId xmlns:a16="http://schemas.microsoft.com/office/drawing/2014/main" id="{4763A908-1B21-4299-82C7-8C7712034AAA}"/>
              </a:ext>
            </a:extLst>
          </p:cNvPr>
          <p:cNvSpPr/>
          <p:nvPr/>
        </p:nvSpPr>
        <p:spPr>
          <a:xfrm>
            <a:off x="5887616" y="5201573"/>
            <a:ext cx="6214188" cy="415456"/>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920CE82-4046-400A-9FC7-F13BF9776BFE}"/>
              </a:ext>
            </a:extLst>
          </p:cNvPr>
          <p:cNvSpPr/>
          <p:nvPr/>
        </p:nvSpPr>
        <p:spPr>
          <a:xfrm>
            <a:off x="5887616" y="6004642"/>
            <a:ext cx="6214188" cy="531840"/>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F46C39B-9132-435B-B84A-F4DD86B42D73}"/>
              </a:ext>
            </a:extLst>
          </p:cNvPr>
          <p:cNvSpPr txBox="1"/>
          <p:nvPr/>
        </p:nvSpPr>
        <p:spPr>
          <a:xfrm rot="20406751">
            <a:off x="1095336" y="5635310"/>
            <a:ext cx="2300630" cy="369332"/>
          </a:xfrm>
          <a:prstGeom prst="rect">
            <a:avLst/>
          </a:prstGeom>
          <a:noFill/>
          <a:ln>
            <a:solidFill>
              <a:srgbClr val="C00000"/>
            </a:solidFill>
          </a:ln>
        </p:spPr>
        <p:txBody>
          <a:bodyPr wrap="none" rtlCol="0">
            <a:spAutoFit/>
          </a:bodyPr>
          <a:lstStyle/>
          <a:p>
            <a:r>
              <a:rPr lang="en-US" altLang="ko-KR" dirty="0">
                <a:latin typeface="+mn-ea"/>
              </a:rPr>
              <a:t>Replication</a:t>
            </a:r>
            <a:r>
              <a:rPr lang="ko-KR" altLang="en-US" dirty="0">
                <a:latin typeface="+mn-ea"/>
              </a:rPr>
              <a:t>의 단점</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1998613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9E143-E6FE-4798-904A-F6DA0C5055A7}"/>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9D45D317-82B8-48C8-BA99-E1FA16CEC396}"/>
              </a:ext>
            </a:extLst>
          </p:cNvPr>
          <p:cNvSpPr>
            <a:spLocks noGrp="1"/>
          </p:cNvSpPr>
          <p:nvPr>
            <p:ph idx="1"/>
          </p:nvPr>
        </p:nvSpPr>
        <p:spPr>
          <a:xfrm>
            <a:off x="677333" y="2160589"/>
            <a:ext cx="9362405" cy="3880773"/>
          </a:xfrm>
        </p:spPr>
        <p:txBody>
          <a:bodyPr/>
          <a:lstStyle/>
          <a:p>
            <a:r>
              <a:rPr lang="en-US" altLang="ko-KR" dirty="0">
                <a:latin typeface="+mj-ea"/>
                <a:ea typeface="+mj-ea"/>
              </a:rPr>
              <a:t>ISR : In Sync Replica</a:t>
            </a:r>
          </a:p>
          <a:p>
            <a:endParaRPr lang="ko-KR" altLang="en-US" dirty="0">
              <a:latin typeface="+mj-ea"/>
              <a:ea typeface="+mj-ea"/>
            </a:endParaRPr>
          </a:p>
          <a:p>
            <a:r>
              <a:rPr lang="ko-KR" altLang="en-US" dirty="0" err="1">
                <a:latin typeface="+mj-ea"/>
                <a:ea typeface="+mj-ea"/>
              </a:rPr>
              <a:t>리플리케이션</a:t>
            </a:r>
            <a:r>
              <a:rPr lang="ko-KR" altLang="en-US" dirty="0">
                <a:latin typeface="+mj-ea"/>
                <a:ea typeface="+mj-ea"/>
              </a:rPr>
              <a:t> 되고 있는 </a:t>
            </a:r>
            <a:r>
              <a:rPr lang="ko-KR" altLang="en-US" dirty="0" err="1">
                <a:latin typeface="+mj-ea"/>
                <a:ea typeface="+mj-ea"/>
              </a:rPr>
              <a:t>리플리케이션</a:t>
            </a:r>
            <a:r>
              <a:rPr lang="ko-KR" altLang="en-US" dirty="0">
                <a:latin typeface="+mj-ea"/>
                <a:ea typeface="+mj-ea"/>
              </a:rPr>
              <a:t> 그룹을 의미함</a:t>
            </a:r>
          </a:p>
          <a:p>
            <a:endParaRPr lang="ko-KR" altLang="en-US" dirty="0">
              <a:latin typeface="+mj-ea"/>
              <a:ea typeface="+mj-ea"/>
            </a:endParaRPr>
          </a:p>
          <a:p>
            <a:r>
              <a:rPr lang="en-US" altLang="ko-KR" dirty="0">
                <a:latin typeface="+mj-ea"/>
                <a:ea typeface="+mj-ea"/>
              </a:rPr>
              <a:t>ISR</a:t>
            </a:r>
            <a:r>
              <a:rPr lang="ko-KR" altLang="en-US" dirty="0">
                <a:latin typeface="+mj-ea"/>
                <a:ea typeface="+mj-ea"/>
              </a:rPr>
              <a:t>그룹의 구성원만이 리더의 자격을 갖음</a:t>
            </a:r>
          </a:p>
          <a:p>
            <a:endParaRPr lang="ko-KR" altLang="en-US" dirty="0">
              <a:latin typeface="+mj-ea"/>
              <a:ea typeface="+mj-ea"/>
            </a:endParaRPr>
          </a:p>
          <a:p>
            <a:r>
              <a:rPr lang="ko-KR" altLang="en-US" dirty="0">
                <a:latin typeface="+mj-ea"/>
                <a:ea typeface="+mj-ea"/>
              </a:rPr>
              <a:t>리더</a:t>
            </a:r>
            <a:r>
              <a:rPr lang="en-US" altLang="ko-KR" dirty="0">
                <a:latin typeface="+mj-ea"/>
                <a:ea typeface="+mj-ea"/>
              </a:rPr>
              <a:t>(Leader)</a:t>
            </a:r>
            <a:r>
              <a:rPr lang="ko-KR" altLang="en-US" dirty="0">
                <a:latin typeface="+mj-ea"/>
                <a:ea typeface="+mj-ea"/>
              </a:rPr>
              <a:t>만 읽고 쓰기</a:t>
            </a:r>
            <a:r>
              <a:rPr lang="en-US" altLang="ko-KR" dirty="0">
                <a:latin typeface="+mj-ea"/>
                <a:ea typeface="+mj-ea"/>
              </a:rPr>
              <a:t>, Follower</a:t>
            </a:r>
            <a:r>
              <a:rPr lang="ko-KR" altLang="en-US" dirty="0">
                <a:latin typeface="+mj-ea"/>
                <a:ea typeface="+mj-ea"/>
              </a:rPr>
              <a:t>는 </a:t>
            </a:r>
            <a:r>
              <a:rPr lang="en-US" altLang="ko-KR" dirty="0">
                <a:latin typeface="+mj-ea"/>
                <a:ea typeface="+mj-ea"/>
              </a:rPr>
              <a:t>Leader</a:t>
            </a:r>
            <a:r>
              <a:rPr lang="ko-KR" altLang="en-US" dirty="0">
                <a:latin typeface="+mj-ea"/>
                <a:ea typeface="+mj-ea"/>
              </a:rPr>
              <a:t>의 데이터를 읽어서 동기화</a:t>
            </a:r>
            <a:r>
              <a:rPr lang="en-US" altLang="ko-KR" dirty="0">
                <a:latin typeface="+mj-ea"/>
                <a:ea typeface="+mj-ea"/>
              </a:rPr>
              <a:t>(Sync)</a:t>
            </a:r>
            <a:endParaRPr lang="ko-KR" altLang="en-US" dirty="0">
              <a:latin typeface="+mj-ea"/>
              <a:ea typeface="+mj-ea"/>
            </a:endParaRPr>
          </a:p>
          <a:p>
            <a:endParaRPr lang="ko-KR" altLang="en-US" dirty="0">
              <a:latin typeface="+mj-ea"/>
              <a:ea typeface="+mj-ea"/>
            </a:endParaRPr>
          </a:p>
          <a:p>
            <a:r>
              <a:rPr lang="ko-KR" altLang="en-US" dirty="0">
                <a:latin typeface="+mj-ea"/>
                <a:ea typeface="+mj-ea"/>
              </a:rPr>
              <a:t>리더와 데이터 동기화작업을 하고 이것을 유지하여 </a:t>
            </a:r>
            <a:r>
              <a:rPr lang="ko-KR" altLang="en-US" dirty="0" err="1">
                <a:latin typeface="+mj-ea"/>
                <a:ea typeface="+mj-ea"/>
              </a:rPr>
              <a:t>리플리케이션의</a:t>
            </a:r>
            <a:r>
              <a:rPr lang="ko-KR" altLang="en-US" dirty="0">
                <a:latin typeface="+mj-ea"/>
                <a:ea typeface="+mj-ea"/>
              </a:rPr>
              <a:t> 신뢰성을 높임</a:t>
            </a:r>
            <a:r>
              <a:rPr lang="en-US" altLang="ko-KR" dirty="0">
                <a:latin typeface="+mj-ea"/>
                <a:ea typeface="+mj-ea"/>
              </a:rPr>
              <a:t>.</a:t>
            </a:r>
          </a:p>
          <a:p>
            <a:endParaRPr lang="ko-KR" altLang="en-US" dirty="0">
              <a:latin typeface="+mj-ea"/>
              <a:ea typeface="+mj-ea"/>
            </a:endParaRPr>
          </a:p>
        </p:txBody>
      </p:sp>
    </p:spTree>
    <p:extLst>
      <p:ext uri="{BB962C8B-B14F-4D97-AF65-F5344CB8AC3E}">
        <p14:creationId xmlns:p14="http://schemas.microsoft.com/office/powerpoint/2010/main" val="3410095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순서도: 대체 처리 3">
            <a:extLst>
              <a:ext uri="{FF2B5EF4-FFF2-40B4-BE49-F238E27FC236}">
                <a16:creationId xmlns:a16="http://schemas.microsoft.com/office/drawing/2014/main" id="{2E402359-EAF9-484D-AD15-C887B81B11E0}"/>
              </a:ext>
            </a:extLst>
          </p:cNvPr>
          <p:cNvSpPr/>
          <p:nvPr/>
        </p:nvSpPr>
        <p:spPr>
          <a:xfrm>
            <a:off x="2115155"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D8106CFA-502B-4A4B-BD1A-FF3596AA8535}"/>
              </a:ext>
            </a:extLst>
          </p:cNvPr>
          <p:cNvSpPr/>
          <p:nvPr/>
        </p:nvSpPr>
        <p:spPr>
          <a:xfrm>
            <a:off x="4989761"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7A33081C-13CF-4468-82C0-D8A55D5A466C}"/>
              </a:ext>
            </a:extLst>
          </p:cNvPr>
          <p:cNvSpPr/>
          <p:nvPr/>
        </p:nvSpPr>
        <p:spPr>
          <a:xfrm>
            <a:off x="7864368"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3529C1F6-CD3A-4B58-9761-AD01A71DAC00}"/>
              </a:ext>
            </a:extLst>
          </p:cNvPr>
          <p:cNvGrpSpPr/>
          <p:nvPr/>
        </p:nvGrpSpPr>
        <p:grpSpPr>
          <a:xfrm>
            <a:off x="2185133" y="1729791"/>
            <a:ext cx="1642187" cy="911550"/>
            <a:chOff x="6456783" y="721307"/>
            <a:chExt cx="1642187" cy="911550"/>
          </a:xfrm>
        </p:grpSpPr>
        <p:sp>
          <p:nvSpPr>
            <p:cNvPr id="8" name="사각형: 둥근 모서리 7">
              <a:extLst>
                <a:ext uri="{FF2B5EF4-FFF2-40B4-BE49-F238E27FC236}">
                  <a16:creationId xmlns:a16="http://schemas.microsoft.com/office/drawing/2014/main" id="{67C8B3DC-E03C-48D4-8401-82DFB709EEA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4BA63D1A-6238-4879-A97D-4467303D431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043D160F-AA87-4FD1-BC47-1628E978C6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12" name="사각형: 둥근 모서리 11">
            <a:extLst>
              <a:ext uri="{FF2B5EF4-FFF2-40B4-BE49-F238E27FC236}">
                <a16:creationId xmlns:a16="http://schemas.microsoft.com/office/drawing/2014/main" id="{61644E09-C70E-4B04-B02B-8DDEE7B8ADA6}"/>
              </a:ext>
            </a:extLst>
          </p:cNvPr>
          <p:cNvSpPr/>
          <p:nvPr/>
        </p:nvSpPr>
        <p:spPr>
          <a:xfrm>
            <a:off x="7946787" y="1742362"/>
            <a:ext cx="1642187" cy="91155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2ECACED-5950-43BB-84E0-8884C521E9A2}"/>
              </a:ext>
            </a:extLst>
          </p:cNvPr>
          <p:cNvSpPr/>
          <p:nvPr/>
        </p:nvSpPr>
        <p:spPr>
          <a:xfrm>
            <a:off x="8012879" y="182400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B64FD08C-829E-4077-9F24-13BC2681304E}"/>
              </a:ext>
            </a:extLst>
          </p:cNvPr>
          <p:cNvSpPr/>
          <p:nvPr/>
        </p:nvSpPr>
        <p:spPr>
          <a:xfrm>
            <a:off x="8012879" y="22107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nvGrpSpPr>
          <p:cNvPr id="15" name="그룹 14">
            <a:extLst>
              <a:ext uri="{FF2B5EF4-FFF2-40B4-BE49-F238E27FC236}">
                <a16:creationId xmlns:a16="http://schemas.microsoft.com/office/drawing/2014/main" id="{246A55F8-F09D-4E26-BCEC-6775371CFF10}"/>
              </a:ext>
            </a:extLst>
          </p:cNvPr>
          <p:cNvGrpSpPr/>
          <p:nvPr/>
        </p:nvGrpSpPr>
        <p:grpSpPr>
          <a:xfrm>
            <a:off x="5059740" y="1754933"/>
            <a:ext cx="1642187" cy="911550"/>
            <a:chOff x="6456783" y="721307"/>
            <a:chExt cx="1642187" cy="911550"/>
          </a:xfrm>
        </p:grpSpPr>
        <p:sp>
          <p:nvSpPr>
            <p:cNvPr id="16" name="사각형: 둥근 모서리 15">
              <a:extLst>
                <a:ext uri="{FF2B5EF4-FFF2-40B4-BE49-F238E27FC236}">
                  <a16:creationId xmlns:a16="http://schemas.microsoft.com/office/drawing/2014/main" id="{37DDFE74-8876-4A57-AD5F-07F68D2655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24BE1B8F-7E14-42B3-916F-DC504E69D66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130F5423-7CA2-4011-AD80-E889CE9712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9" name="그룹 18">
            <a:extLst>
              <a:ext uri="{FF2B5EF4-FFF2-40B4-BE49-F238E27FC236}">
                <a16:creationId xmlns:a16="http://schemas.microsoft.com/office/drawing/2014/main" id="{B037405E-C381-49AB-9FB4-DA4B36715885}"/>
              </a:ext>
            </a:extLst>
          </p:cNvPr>
          <p:cNvGrpSpPr/>
          <p:nvPr/>
        </p:nvGrpSpPr>
        <p:grpSpPr>
          <a:xfrm>
            <a:off x="2185133" y="3288499"/>
            <a:ext cx="1642187" cy="911550"/>
            <a:chOff x="6456783" y="721307"/>
            <a:chExt cx="1642187" cy="911550"/>
          </a:xfrm>
        </p:grpSpPr>
        <p:sp>
          <p:nvSpPr>
            <p:cNvPr id="20" name="사각형: 둥근 모서리 19">
              <a:extLst>
                <a:ext uri="{FF2B5EF4-FFF2-40B4-BE49-F238E27FC236}">
                  <a16:creationId xmlns:a16="http://schemas.microsoft.com/office/drawing/2014/main" id="{0B50D9DC-53F6-4524-BC9A-5DCDCEA79C9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3461D3C7-FEFB-4C90-B4EF-B1C0F5AF02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D1EF0E1F-F62B-4CD3-989A-0E68130C799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3" name="그룹 22">
            <a:extLst>
              <a:ext uri="{FF2B5EF4-FFF2-40B4-BE49-F238E27FC236}">
                <a16:creationId xmlns:a16="http://schemas.microsoft.com/office/drawing/2014/main" id="{1F347961-99CB-49A9-B326-353668B1AAFD}"/>
              </a:ext>
            </a:extLst>
          </p:cNvPr>
          <p:cNvGrpSpPr/>
          <p:nvPr/>
        </p:nvGrpSpPr>
        <p:grpSpPr>
          <a:xfrm>
            <a:off x="7946787" y="3301070"/>
            <a:ext cx="1642187" cy="911550"/>
            <a:chOff x="6456783" y="721307"/>
            <a:chExt cx="1642187" cy="911550"/>
          </a:xfrm>
        </p:grpSpPr>
        <p:sp>
          <p:nvSpPr>
            <p:cNvPr id="24" name="사각형: 둥근 모서리 23">
              <a:extLst>
                <a:ext uri="{FF2B5EF4-FFF2-40B4-BE49-F238E27FC236}">
                  <a16:creationId xmlns:a16="http://schemas.microsoft.com/office/drawing/2014/main" id="{623461DB-9986-4A3A-99DF-502ABD7D238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115490CF-141D-4E2A-AAEE-1C669EA9EB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789C50CA-D768-4868-8F8E-6F47F904326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8F7A4781-E164-43D2-BEF3-908785AD3E0E}"/>
              </a:ext>
            </a:extLst>
          </p:cNvPr>
          <p:cNvGrpSpPr/>
          <p:nvPr/>
        </p:nvGrpSpPr>
        <p:grpSpPr>
          <a:xfrm>
            <a:off x="5059740" y="3313641"/>
            <a:ext cx="1642187" cy="911550"/>
            <a:chOff x="6456783" y="721307"/>
            <a:chExt cx="1642187" cy="911550"/>
          </a:xfrm>
        </p:grpSpPr>
        <p:sp>
          <p:nvSpPr>
            <p:cNvPr id="28" name="사각형: 둥근 모서리 27">
              <a:extLst>
                <a:ext uri="{FF2B5EF4-FFF2-40B4-BE49-F238E27FC236}">
                  <a16:creationId xmlns:a16="http://schemas.microsoft.com/office/drawing/2014/main" id="{90C07195-9824-4B2A-B133-68C85DE5175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2B204DE8-4133-496B-8595-C369B55A38E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B0845B36-3EFE-4573-AC44-3DD37DEFBDE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sp>
        <p:nvSpPr>
          <p:cNvPr id="43" name="제목 1">
            <a:extLst>
              <a:ext uri="{FF2B5EF4-FFF2-40B4-BE49-F238E27FC236}">
                <a16:creationId xmlns:a16="http://schemas.microsoft.com/office/drawing/2014/main" id="{BB121C51-BC23-4CBB-8066-833F40FD48B9}"/>
              </a:ext>
            </a:extLst>
          </p:cNvPr>
          <p:cNvSpPr>
            <a:spLocks noGrp="1"/>
          </p:cNvSpPr>
          <p:nvPr>
            <p:ph type="title"/>
          </p:nvPr>
        </p:nvSpPr>
        <p:spPr>
          <a:xfrm>
            <a:off x="0" y="-18202"/>
            <a:ext cx="8596668" cy="1320800"/>
          </a:xfrm>
        </p:spPr>
        <p:txBody>
          <a:bodyPr/>
          <a:lstStyle/>
          <a:p>
            <a:r>
              <a:rPr lang="en-US" altLang="ko-KR" dirty="0"/>
              <a:t>Kafka ISR</a:t>
            </a:r>
            <a:endParaRPr lang="ko-KR" altLang="en-US" dirty="0"/>
          </a:p>
        </p:txBody>
      </p:sp>
      <p:sp>
        <p:nvSpPr>
          <p:cNvPr id="44" name="순서도: 대체 처리 43">
            <a:extLst>
              <a:ext uri="{FF2B5EF4-FFF2-40B4-BE49-F238E27FC236}">
                <a16:creationId xmlns:a16="http://schemas.microsoft.com/office/drawing/2014/main" id="{4AC016E4-22EB-4F8E-91F8-A07D5D5ED41A}"/>
              </a:ext>
            </a:extLst>
          </p:cNvPr>
          <p:cNvSpPr/>
          <p:nvPr/>
        </p:nvSpPr>
        <p:spPr>
          <a:xfrm>
            <a:off x="1509291" y="1614973"/>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6F6E10F-BF86-408E-AAEB-64F2ACCE31ED}"/>
              </a:ext>
            </a:extLst>
          </p:cNvPr>
          <p:cNvSpPr txBox="1"/>
          <p:nvPr/>
        </p:nvSpPr>
        <p:spPr>
          <a:xfrm>
            <a:off x="677334" y="1824007"/>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46" name="TextBox 45">
            <a:extLst>
              <a:ext uri="{FF2B5EF4-FFF2-40B4-BE49-F238E27FC236}">
                <a16:creationId xmlns:a16="http://schemas.microsoft.com/office/drawing/2014/main" id="{D45026C7-CE37-4B8B-9C9B-4F2B67728E45}"/>
              </a:ext>
            </a:extLst>
          </p:cNvPr>
          <p:cNvSpPr txBox="1"/>
          <p:nvPr/>
        </p:nvSpPr>
        <p:spPr>
          <a:xfrm>
            <a:off x="2152072" y="1834248"/>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47" name="TextBox 46">
            <a:extLst>
              <a:ext uri="{FF2B5EF4-FFF2-40B4-BE49-F238E27FC236}">
                <a16:creationId xmlns:a16="http://schemas.microsoft.com/office/drawing/2014/main" id="{A22F52F1-6C3C-461E-9F7B-8C880536FE74}"/>
              </a:ext>
            </a:extLst>
          </p:cNvPr>
          <p:cNvSpPr txBox="1"/>
          <p:nvPr/>
        </p:nvSpPr>
        <p:spPr>
          <a:xfrm>
            <a:off x="4900432" y="1867364"/>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48" name="TextBox 47">
            <a:extLst>
              <a:ext uri="{FF2B5EF4-FFF2-40B4-BE49-F238E27FC236}">
                <a16:creationId xmlns:a16="http://schemas.microsoft.com/office/drawing/2014/main" id="{32C0E0D7-F5EA-457A-8EC9-772560F12C2A}"/>
              </a:ext>
            </a:extLst>
          </p:cNvPr>
          <p:cNvSpPr txBox="1"/>
          <p:nvPr/>
        </p:nvSpPr>
        <p:spPr>
          <a:xfrm>
            <a:off x="7741413" y="1841869"/>
            <a:ext cx="2052934" cy="1200329"/>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a:p>
            <a:endParaRPr lang="ko-KR" altLang="en-US" sz="3600" b="1" dirty="0">
              <a:solidFill>
                <a:srgbClr val="0000FF"/>
              </a:solidFill>
            </a:endParaRPr>
          </a:p>
        </p:txBody>
      </p:sp>
      <p:sp>
        <p:nvSpPr>
          <p:cNvPr id="49" name="순서도: 대체 처리 48">
            <a:extLst>
              <a:ext uri="{FF2B5EF4-FFF2-40B4-BE49-F238E27FC236}">
                <a16:creationId xmlns:a16="http://schemas.microsoft.com/office/drawing/2014/main" id="{36B64AA9-B3E3-4D5A-BB32-824DAECB4BD8}"/>
              </a:ext>
            </a:extLst>
          </p:cNvPr>
          <p:cNvSpPr/>
          <p:nvPr/>
        </p:nvSpPr>
        <p:spPr>
          <a:xfrm>
            <a:off x="1509291" y="3196902"/>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404E9855-238A-403C-8803-AA6BE7FC8DBE}"/>
              </a:ext>
            </a:extLst>
          </p:cNvPr>
          <p:cNvSpPr txBox="1"/>
          <p:nvPr/>
        </p:nvSpPr>
        <p:spPr>
          <a:xfrm>
            <a:off x="678614" y="3464536"/>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51" name="TextBox 50">
            <a:extLst>
              <a:ext uri="{FF2B5EF4-FFF2-40B4-BE49-F238E27FC236}">
                <a16:creationId xmlns:a16="http://schemas.microsoft.com/office/drawing/2014/main" id="{F716B769-1187-4BC1-880E-EF8D93E90E21}"/>
              </a:ext>
            </a:extLst>
          </p:cNvPr>
          <p:cNvSpPr txBox="1"/>
          <p:nvPr/>
        </p:nvSpPr>
        <p:spPr>
          <a:xfrm>
            <a:off x="5003217" y="3377237"/>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52" name="TextBox 51">
            <a:extLst>
              <a:ext uri="{FF2B5EF4-FFF2-40B4-BE49-F238E27FC236}">
                <a16:creationId xmlns:a16="http://schemas.microsoft.com/office/drawing/2014/main" id="{90190FEB-4DB5-41F7-9063-7727411CC2AC}"/>
              </a:ext>
            </a:extLst>
          </p:cNvPr>
          <p:cNvSpPr txBox="1"/>
          <p:nvPr/>
        </p:nvSpPr>
        <p:spPr>
          <a:xfrm>
            <a:off x="7751577" y="3410353"/>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3" name="TextBox 52">
            <a:extLst>
              <a:ext uri="{FF2B5EF4-FFF2-40B4-BE49-F238E27FC236}">
                <a16:creationId xmlns:a16="http://schemas.microsoft.com/office/drawing/2014/main" id="{C5A0F404-237C-457F-A05E-37973025C620}"/>
              </a:ext>
            </a:extLst>
          </p:cNvPr>
          <p:cNvSpPr txBox="1"/>
          <p:nvPr/>
        </p:nvSpPr>
        <p:spPr>
          <a:xfrm>
            <a:off x="2009160" y="3420512"/>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4" name="설명선: 굽은 선 53">
            <a:extLst>
              <a:ext uri="{FF2B5EF4-FFF2-40B4-BE49-F238E27FC236}">
                <a16:creationId xmlns:a16="http://schemas.microsoft.com/office/drawing/2014/main" id="{D8C5671C-095E-4FD2-9DCB-76F8E08294DE}"/>
              </a:ext>
            </a:extLst>
          </p:cNvPr>
          <p:cNvSpPr/>
          <p:nvPr/>
        </p:nvSpPr>
        <p:spPr>
          <a:xfrm>
            <a:off x="9269055" y="334782"/>
            <a:ext cx="2276669" cy="901959"/>
          </a:xfrm>
          <a:prstGeom prst="borderCallout2">
            <a:avLst>
              <a:gd name="adj1" fmla="val 58060"/>
              <a:gd name="adj2" fmla="val 274"/>
              <a:gd name="adj3" fmla="val 73578"/>
              <a:gd name="adj4" fmla="val -9290"/>
              <a:gd name="adj5" fmla="val 154483"/>
              <a:gd name="adj6" fmla="val -20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추방됨</a:t>
            </a:r>
          </a:p>
        </p:txBody>
      </p:sp>
      <p:sp>
        <p:nvSpPr>
          <p:cNvPr id="55" name="설명선: 굽은 선 54">
            <a:extLst>
              <a:ext uri="{FF2B5EF4-FFF2-40B4-BE49-F238E27FC236}">
                <a16:creationId xmlns:a16="http://schemas.microsoft.com/office/drawing/2014/main" id="{8BA9B724-E84D-4AD1-BDD7-5F611A92F66E}"/>
              </a:ext>
            </a:extLst>
          </p:cNvPr>
          <p:cNvSpPr/>
          <p:nvPr/>
        </p:nvSpPr>
        <p:spPr>
          <a:xfrm>
            <a:off x="7392875" y="4690231"/>
            <a:ext cx="4152849" cy="901959"/>
          </a:xfrm>
          <a:prstGeom prst="borderCallout2">
            <a:avLst>
              <a:gd name="adj1" fmla="val 58060"/>
              <a:gd name="adj2" fmla="val 274"/>
              <a:gd name="adj3" fmla="val 73578"/>
              <a:gd name="adj4" fmla="val -9290"/>
              <a:gd name="adj5" fmla="val -79914"/>
              <a:gd name="adj6" fmla="val -2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추방되고 나머지 </a:t>
            </a:r>
            <a:r>
              <a:rPr lang="en-US" altLang="ko-KR" dirty="0"/>
              <a:t>Follower </a:t>
            </a:r>
            <a:r>
              <a:rPr lang="ko-KR" altLang="en-US" dirty="0"/>
              <a:t>중에서 </a:t>
            </a:r>
            <a:r>
              <a:rPr lang="en-US" altLang="ko-KR" dirty="0"/>
              <a:t>Leader</a:t>
            </a:r>
            <a:r>
              <a:rPr lang="ko-KR" altLang="en-US" dirty="0"/>
              <a:t>를 자동 선출함</a:t>
            </a:r>
          </a:p>
        </p:txBody>
      </p:sp>
      <p:sp>
        <p:nvSpPr>
          <p:cNvPr id="56" name="TextBox 55">
            <a:extLst>
              <a:ext uri="{FF2B5EF4-FFF2-40B4-BE49-F238E27FC236}">
                <a16:creationId xmlns:a16="http://schemas.microsoft.com/office/drawing/2014/main" id="{F3E35F51-C88D-497C-8A45-964E331AD697}"/>
              </a:ext>
            </a:extLst>
          </p:cNvPr>
          <p:cNvSpPr txBox="1"/>
          <p:nvPr/>
        </p:nvSpPr>
        <p:spPr>
          <a:xfrm>
            <a:off x="574457" y="5756957"/>
            <a:ext cx="7664278" cy="923330"/>
          </a:xfrm>
          <a:prstGeom prst="rect">
            <a:avLst/>
          </a:prstGeom>
          <a:noFill/>
          <a:ln>
            <a:solidFill>
              <a:schemeClr val="accent1">
                <a:shade val="50000"/>
              </a:schemeClr>
            </a:solidFill>
          </a:ln>
        </p:spPr>
        <p:txBody>
          <a:bodyPr wrap="none" rtlCol="0">
            <a:spAutoFit/>
          </a:bodyPr>
          <a:lstStyle/>
          <a:p>
            <a:r>
              <a:rPr lang="en-US" altLang="ko-KR" dirty="0"/>
              <a:t>Leader</a:t>
            </a:r>
            <a:r>
              <a:rPr lang="ko-KR" altLang="en-US" dirty="0"/>
              <a:t>는 </a:t>
            </a:r>
            <a:r>
              <a:rPr lang="en-US" altLang="ko-KR" dirty="0"/>
              <a:t>Follower</a:t>
            </a:r>
            <a:r>
              <a:rPr lang="ko-KR" altLang="en-US" dirty="0"/>
              <a:t>들이 주기적으로 데이터를 요청하고 있는지 확인 </a:t>
            </a:r>
            <a:br>
              <a:rPr lang="en-US" altLang="ko-KR" dirty="0"/>
            </a:br>
            <a:r>
              <a:rPr lang="ko-KR" altLang="en-US" dirty="0"/>
              <a:t>만약</a:t>
            </a:r>
            <a:r>
              <a:rPr lang="en-US" altLang="ko-KR" dirty="0"/>
              <a:t>,</a:t>
            </a:r>
            <a:r>
              <a:rPr lang="ko-KR" altLang="en-US" dirty="0"/>
              <a:t> 설정된 일정주기</a:t>
            </a:r>
            <a:r>
              <a:rPr lang="en-US" altLang="ko-KR" dirty="0"/>
              <a:t>(replica.lag.time.max.ms)</a:t>
            </a:r>
            <a:r>
              <a:rPr lang="ko-KR" altLang="en-US" dirty="0"/>
              <a:t>만큼 확인 요청이</a:t>
            </a:r>
          </a:p>
          <a:p>
            <a:r>
              <a:rPr lang="ko-KR" altLang="en-US" dirty="0"/>
              <a:t>오지않는다면</a:t>
            </a:r>
            <a:r>
              <a:rPr lang="en-US" altLang="ko-KR" dirty="0"/>
              <a:t>, Leader </a:t>
            </a:r>
            <a:r>
              <a:rPr lang="ko-KR" altLang="en-US" dirty="0"/>
              <a:t>는 해당 </a:t>
            </a:r>
            <a:r>
              <a:rPr lang="en-US" altLang="ko-KR" dirty="0"/>
              <a:t>Follower</a:t>
            </a:r>
            <a:r>
              <a:rPr lang="ko-KR" altLang="en-US" dirty="0"/>
              <a:t>의 이상을 감지하고</a:t>
            </a:r>
            <a:r>
              <a:rPr lang="en-US" altLang="ko-KR" dirty="0"/>
              <a:t>, ISR</a:t>
            </a:r>
            <a:r>
              <a:rPr lang="ko-KR" altLang="en-US" dirty="0"/>
              <a:t>에서 추방</a:t>
            </a:r>
          </a:p>
        </p:txBody>
      </p:sp>
    </p:spTree>
    <p:extLst>
      <p:ext uri="{BB962C8B-B14F-4D97-AF65-F5344CB8AC3E}">
        <p14:creationId xmlns:p14="http://schemas.microsoft.com/office/powerpoint/2010/main" val="2049375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A281A-23D1-4C9A-B576-AB0B10303063}"/>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EB080008-8729-49E6-89AD-EC02D04EFC09}"/>
              </a:ext>
            </a:extLst>
          </p:cNvPr>
          <p:cNvSpPr>
            <a:spLocks noGrp="1"/>
          </p:cNvSpPr>
          <p:nvPr>
            <p:ph idx="1"/>
          </p:nvPr>
        </p:nvSpPr>
        <p:spPr>
          <a:xfrm>
            <a:off x="751979" y="1395479"/>
            <a:ext cx="10332788" cy="5303901"/>
          </a:xfrm>
        </p:spPr>
        <p:txBody>
          <a:bodyPr>
            <a:normAutofit/>
          </a:bodyPr>
          <a:lstStyle/>
          <a:p>
            <a:pPr>
              <a:lnSpc>
                <a:spcPct val="150000"/>
              </a:lnSpc>
            </a:pPr>
            <a:r>
              <a:rPr lang="ko-KR" altLang="en-US" dirty="0"/>
              <a:t>클러스터내의 모든 브로커가 다운이 된다면</a:t>
            </a:r>
            <a:r>
              <a:rPr lang="en-US" altLang="ko-KR" dirty="0"/>
              <a:t>?</a:t>
            </a:r>
          </a:p>
          <a:p>
            <a:pPr marL="0" indent="0">
              <a:lnSpc>
                <a:spcPct val="150000"/>
              </a:lnSpc>
              <a:buNone/>
            </a:pPr>
            <a:r>
              <a:rPr lang="en-US" altLang="ko-KR" dirty="0"/>
              <a:t>     1. </a:t>
            </a:r>
            <a:r>
              <a:rPr lang="ko-KR" altLang="en-US" dirty="0"/>
              <a:t>마지막 리더가 살아나기를 기다린다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손실없이 프로듀서의 요청을 처리하면서 서비스 지속가능</a:t>
            </a:r>
          </a:p>
          <a:p>
            <a:pPr marL="0" indent="0">
              <a:lnSpc>
                <a:spcPct val="150000"/>
              </a:lnSpc>
              <a:buNone/>
            </a:pPr>
            <a:r>
              <a:rPr lang="en-US" altLang="ko-KR" dirty="0"/>
              <a:t>     2. </a:t>
            </a:r>
            <a:r>
              <a:rPr lang="ko-KR" altLang="en-US" dirty="0"/>
              <a:t>먼저 살아나는 </a:t>
            </a:r>
            <a:r>
              <a:rPr lang="en-US" altLang="ko-KR" dirty="0"/>
              <a:t>Broker</a:t>
            </a:r>
            <a:r>
              <a:rPr lang="ko-KR" altLang="en-US" dirty="0"/>
              <a:t>가 자동으로 리더가 된다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일부 손실될 가능성이 있지만 서비스는 조속히 정상화할 수 있음</a:t>
            </a:r>
            <a:r>
              <a:rPr lang="en-US" altLang="ko-KR" dirty="0"/>
              <a:t>(downtime </a:t>
            </a:r>
            <a:r>
              <a:rPr lang="ko-KR" altLang="en-US" dirty="0"/>
              <a:t>최소화</a:t>
            </a:r>
            <a:r>
              <a:rPr lang="en-US" altLang="ko-KR" dirty="0"/>
              <a:t>)</a:t>
            </a:r>
            <a:endParaRPr lang="ko-KR" altLang="en-US" dirty="0"/>
          </a:p>
          <a:p>
            <a:pPr>
              <a:lnSpc>
                <a:spcPct val="150000"/>
              </a:lnSpc>
            </a:pPr>
            <a:endParaRPr lang="en-US" altLang="ko-KR" dirty="0"/>
          </a:p>
          <a:p>
            <a:pPr>
              <a:lnSpc>
                <a:spcPct val="150000"/>
              </a:lnSpc>
            </a:pPr>
            <a:r>
              <a:rPr lang="ko-KR" altLang="en-US" dirty="0"/>
              <a:t>데이터의 완전함을 중시하느냐</a:t>
            </a:r>
            <a:r>
              <a:rPr lang="en-US" altLang="ko-KR" dirty="0"/>
              <a:t>, </a:t>
            </a:r>
            <a:r>
              <a:rPr lang="ko-KR" altLang="en-US" dirty="0"/>
              <a:t>지속적이 서비스를 중시 </a:t>
            </a:r>
            <a:r>
              <a:rPr lang="ko-KR" altLang="en-US" dirty="0" err="1"/>
              <a:t>하느냐에</a:t>
            </a:r>
            <a:r>
              <a:rPr lang="ko-KR" altLang="en-US" dirty="0"/>
              <a:t> 따라 설정할 수 있음</a:t>
            </a:r>
            <a:r>
              <a:rPr lang="en-US" altLang="ko-KR" dirty="0"/>
              <a:t>.</a:t>
            </a:r>
          </a:p>
          <a:p>
            <a:pPr marL="0" indent="0">
              <a:lnSpc>
                <a:spcPct val="150000"/>
              </a:lnSpc>
              <a:buNone/>
            </a:pPr>
            <a:r>
              <a:rPr lang="en-US" altLang="ko-KR" dirty="0"/>
              <a:t>     </a:t>
            </a:r>
            <a:r>
              <a:rPr lang="en-US" altLang="ko-KR" dirty="0" err="1"/>
              <a:t>Unclean.leader.election.enable</a:t>
            </a:r>
            <a:r>
              <a:rPr lang="en-US" altLang="ko-KR" dirty="0"/>
              <a:t> = false == &gt; 1</a:t>
            </a:r>
            <a:r>
              <a:rPr lang="ko-KR" altLang="en-US" dirty="0"/>
              <a:t>번  일관성 </a:t>
            </a:r>
            <a:r>
              <a:rPr lang="en-US" altLang="ko-KR" dirty="0"/>
              <a:t>(default)</a:t>
            </a:r>
            <a:endParaRPr lang="ko-KR" altLang="en-US" dirty="0"/>
          </a:p>
          <a:p>
            <a:pPr marL="0" indent="0">
              <a:lnSpc>
                <a:spcPct val="150000"/>
              </a:lnSpc>
              <a:buNone/>
            </a:pPr>
            <a:r>
              <a:rPr lang="en-US" altLang="ko-KR" dirty="0"/>
              <a:t>     </a:t>
            </a:r>
            <a:r>
              <a:rPr lang="en-US" altLang="ko-KR" dirty="0" err="1"/>
              <a:t>Unclean.leader.election.enable</a:t>
            </a:r>
            <a:r>
              <a:rPr lang="en-US" altLang="ko-KR" dirty="0"/>
              <a:t> = true  == &gt; 2</a:t>
            </a:r>
            <a:r>
              <a:rPr lang="ko-KR" altLang="en-US" dirty="0"/>
              <a:t>번  가용성</a:t>
            </a:r>
          </a:p>
          <a:p>
            <a:pPr marL="0" indent="0">
              <a:lnSpc>
                <a:spcPct val="150000"/>
              </a:lnSpc>
              <a:buNone/>
            </a:pPr>
            <a:endParaRPr lang="ko-KR" altLang="en-US" dirty="0"/>
          </a:p>
          <a:p>
            <a:pPr>
              <a:lnSpc>
                <a:spcPct val="150000"/>
              </a:lnSpc>
            </a:pPr>
            <a:endParaRPr lang="ko-KR" altLang="en-US" dirty="0"/>
          </a:p>
        </p:txBody>
      </p:sp>
    </p:spTree>
    <p:extLst>
      <p:ext uri="{BB962C8B-B14F-4D97-AF65-F5344CB8AC3E}">
        <p14:creationId xmlns:p14="http://schemas.microsoft.com/office/powerpoint/2010/main" val="3080422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621089" y="829568"/>
            <a:ext cx="11272975" cy="170081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변경 </a:t>
            </a:r>
            <a:r>
              <a:rPr kumimoji="1" lang="en-US" altLang="ko-KR" sz="1800" b="1" dirty="0"/>
              <a:t>(Replication Factor</a:t>
            </a:r>
            <a:r>
              <a:rPr kumimoji="1" lang="ko-KR" altLang="en-US" sz="1800" b="1" dirty="0"/>
              <a:t>를 </a:t>
            </a:r>
            <a:r>
              <a:rPr kumimoji="1" lang="en-US" altLang="ko-KR" sz="1800" b="1" dirty="0"/>
              <a:t>1</a:t>
            </a:r>
            <a:r>
              <a:rPr kumimoji="1" lang="ko-KR" altLang="en-US" sz="1800" b="1" dirty="0"/>
              <a:t>에서 </a:t>
            </a:r>
            <a:r>
              <a:rPr kumimoji="1" lang="en-US" altLang="ko-KR" sz="1800" b="1" dirty="0"/>
              <a:t>2</a:t>
            </a:r>
            <a:r>
              <a:rPr kumimoji="1" lang="ko-KR" altLang="en-US" sz="1800" b="1" dirty="0"/>
              <a:t>로</a:t>
            </a:r>
            <a:r>
              <a:rPr kumimoji="1" lang="en-US" altLang="ko-KR" sz="1800" b="1" dirty="0"/>
              <a:t>)</a:t>
            </a:r>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err="1"/>
              <a:t>생성했었음</a:t>
            </a:r>
            <a:endParaRPr kumimoji="1" lang="en-US" altLang="ko-KR" sz="1800" b="1" dirty="0"/>
          </a:p>
          <a:p>
            <a:pPr marL="0" indent="0">
              <a:buNone/>
            </a:pPr>
            <a:r>
              <a:rPr kumimoji="1" lang="en-US" altLang="ko-KR" sz="1800" b="1" dirty="0"/>
              <a:t>     </a:t>
            </a:r>
            <a:r>
              <a:rPr kumimoji="1" lang="en-US" altLang="ko-KR" sz="1800" dirty="0"/>
              <a:t>kafka-topics.sh --create --topic </a:t>
            </a:r>
            <a:r>
              <a:rPr kumimoji="1" lang="en-US" altLang="ko-KR" sz="1800" dirty="0" err="1"/>
              <a:t>kopo</a:t>
            </a:r>
            <a:r>
              <a:rPr kumimoji="1" lang="en-US" altLang="ko-KR" sz="1800" dirty="0"/>
              <a:t>-topic --bootstrap-server master:9092,slave1:9092,slave2:9092</a:t>
            </a:r>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3"/>
          <a:stretch>
            <a:fillRect/>
          </a:stretch>
        </p:blipFill>
        <p:spPr>
          <a:xfrm>
            <a:off x="3459003" y="164086"/>
            <a:ext cx="1158192" cy="554005"/>
          </a:xfrm>
          <a:prstGeom prst="rect">
            <a:avLst/>
          </a:prstGeom>
        </p:spPr>
      </p:pic>
      <p:sp>
        <p:nvSpPr>
          <p:cNvPr id="2" name="TextBox 1">
            <a:extLst>
              <a:ext uri="{FF2B5EF4-FFF2-40B4-BE49-F238E27FC236}">
                <a16:creationId xmlns:a16="http://schemas.microsoft.com/office/drawing/2014/main" id="{799CFC74-3BD1-4083-BAAC-D130D7C2A2D2}"/>
              </a:ext>
            </a:extLst>
          </p:cNvPr>
          <p:cNvSpPr txBox="1"/>
          <p:nvPr/>
        </p:nvSpPr>
        <p:spPr>
          <a:xfrm>
            <a:off x="621089" y="1951672"/>
            <a:ext cx="11030327" cy="1477328"/>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 kafka-topics.sh --describe --topic </a:t>
            </a:r>
            <a:r>
              <a:rPr lang="en-US" altLang="ko-KR" dirty="0" err="1">
                <a:latin typeface="+mj-ea"/>
                <a:ea typeface="+mj-ea"/>
              </a:rPr>
              <a:t>kopo</a:t>
            </a:r>
            <a:r>
              <a:rPr lang="en-US" altLang="ko-KR" dirty="0">
                <a:latin typeface="+mj-ea"/>
                <a:ea typeface="+mj-ea"/>
              </a:rPr>
              <a:t>-topic --bootstrap-server master:9092,slave1:9092,slave2:9092</a:t>
            </a:r>
            <a:br>
              <a:rPr lang="en-US" altLang="ko-KR" dirty="0">
                <a:latin typeface="+mj-ea"/>
                <a:ea typeface="+mj-ea"/>
              </a:rPr>
            </a:br>
            <a:endParaRPr lang="en-US" altLang="ko-KR" dirty="0">
              <a:latin typeface="+mj-ea"/>
              <a:ea typeface="+mj-ea"/>
            </a:endParaRPr>
          </a:p>
          <a:p>
            <a:r>
              <a:rPr lang="en-US" altLang="ko-KR" dirty="0">
                <a:latin typeface="+mj-ea"/>
                <a:ea typeface="+mj-ea"/>
              </a:rPr>
              <a:t>Topic: </a:t>
            </a:r>
            <a:r>
              <a:rPr lang="en-US" altLang="ko-KR" dirty="0" err="1">
                <a:latin typeface="+mj-ea"/>
                <a:ea typeface="+mj-ea"/>
              </a:rPr>
              <a:t>kopo</a:t>
            </a:r>
            <a:r>
              <a:rPr lang="en-US" altLang="ko-KR" dirty="0">
                <a:latin typeface="+mj-ea"/>
                <a:ea typeface="+mj-ea"/>
              </a:rPr>
              <a:t>-topic       </a:t>
            </a:r>
            <a:r>
              <a:rPr lang="en-US" altLang="ko-KR" dirty="0" err="1">
                <a:latin typeface="+mj-ea"/>
                <a:ea typeface="+mj-ea"/>
              </a:rPr>
              <a:t>TopicId</a:t>
            </a:r>
            <a:r>
              <a:rPr lang="en-US" altLang="ko-KR" dirty="0">
                <a:latin typeface="+mj-ea"/>
                <a:ea typeface="+mj-ea"/>
              </a:rPr>
              <a:t>: ghve6ZwPTOWWg1nWe5hB8A </a:t>
            </a:r>
            <a:r>
              <a:rPr lang="en-US" altLang="ko-KR" dirty="0" err="1">
                <a:latin typeface="+mj-ea"/>
                <a:ea typeface="+mj-ea"/>
              </a:rPr>
              <a:t>PartitionCount</a:t>
            </a:r>
            <a:r>
              <a:rPr lang="en-US" altLang="ko-KR" dirty="0">
                <a:latin typeface="+mj-ea"/>
                <a:ea typeface="+mj-ea"/>
              </a:rPr>
              <a:t>: 1  </a:t>
            </a:r>
            <a:r>
              <a:rPr lang="en-US" altLang="ko-KR" dirty="0" err="1">
                <a:latin typeface="+mj-ea"/>
                <a:ea typeface="+mj-ea"/>
              </a:rPr>
              <a:t>ReplicationFactor</a:t>
            </a:r>
            <a:r>
              <a:rPr lang="en-US" altLang="ko-KR" dirty="0">
                <a:latin typeface="+mj-ea"/>
                <a:ea typeface="+mj-ea"/>
              </a:rPr>
              <a:t>: 1</a:t>
            </a:r>
            <a:br>
              <a:rPr lang="en-US" altLang="ko-KR" dirty="0">
                <a:latin typeface="+mj-ea"/>
                <a:ea typeface="+mj-ea"/>
              </a:rPr>
            </a:br>
            <a:r>
              <a:rPr lang="en-US" altLang="ko-KR" dirty="0">
                <a:latin typeface="+mj-ea"/>
                <a:ea typeface="+mj-ea"/>
              </a:rPr>
              <a:t>Topic: </a:t>
            </a:r>
            <a:r>
              <a:rPr lang="en-US" altLang="ko-KR" dirty="0" err="1">
                <a:latin typeface="+mj-ea"/>
                <a:ea typeface="+mj-ea"/>
              </a:rPr>
              <a:t>kopo</a:t>
            </a:r>
            <a:r>
              <a:rPr lang="en-US" altLang="ko-KR" dirty="0">
                <a:latin typeface="+mj-ea"/>
                <a:ea typeface="+mj-ea"/>
              </a:rPr>
              <a:t>-topic       Partition: 0    Leader: 3       Replicas: 3     </a:t>
            </a:r>
            <a:r>
              <a:rPr lang="en-US" altLang="ko-KR" dirty="0" err="1">
                <a:latin typeface="+mj-ea"/>
                <a:ea typeface="+mj-ea"/>
              </a:rPr>
              <a:t>Isr</a:t>
            </a:r>
            <a:r>
              <a:rPr lang="en-US" altLang="ko-KR" dirty="0">
                <a:latin typeface="+mj-ea"/>
                <a:ea typeface="+mj-ea"/>
              </a:rPr>
              <a:t>: 3</a:t>
            </a:r>
          </a:p>
          <a:p>
            <a:endParaRPr lang="ko-KR" altLang="en-US" dirty="0">
              <a:latin typeface="+mj-ea"/>
              <a:ea typeface="+mj-ea"/>
            </a:endParaRPr>
          </a:p>
        </p:txBody>
      </p:sp>
      <p:sp>
        <p:nvSpPr>
          <p:cNvPr id="3" name="TextBox 2">
            <a:extLst>
              <a:ext uri="{FF2B5EF4-FFF2-40B4-BE49-F238E27FC236}">
                <a16:creationId xmlns:a16="http://schemas.microsoft.com/office/drawing/2014/main" id="{D43513B2-BF14-43C1-895A-E111296D2B2B}"/>
              </a:ext>
            </a:extLst>
          </p:cNvPr>
          <p:cNvSpPr txBox="1"/>
          <p:nvPr/>
        </p:nvSpPr>
        <p:spPr>
          <a:xfrm>
            <a:off x="6428884" y="3171663"/>
            <a:ext cx="5763116" cy="646331"/>
          </a:xfrm>
          <a:prstGeom prst="rect">
            <a:avLst/>
          </a:prstGeom>
          <a:solidFill>
            <a:schemeClr val="bg1"/>
          </a:solidFill>
          <a:ln>
            <a:solidFill>
              <a:schemeClr val="accent1"/>
            </a:solidFill>
          </a:ln>
        </p:spPr>
        <p:txBody>
          <a:bodyPr wrap="none" rtlCol="0">
            <a:spAutoFit/>
          </a:bodyPr>
          <a:lstStyle/>
          <a:p>
            <a:r>
              <a:rPr lang="ko-KR" altLang="en-US" b="0" i="0" dirty="0">
                <a:solidFill>
                  <a:srgbClr val="666666"/>
                </a:solidFill>
                <a:effectLst/>
                <a:latin typeface="+mj-ea"/>
                <a:ea typeface="+mj-ea"/>
              </a:rPr>
              <a:t>파티션 </a:t>
            </a:r>
            <a:r>
              <a:rPr lang="en-US" altLang="ko-KR" b="0" i="0" dirty="0">
                <a:solidFill>
                  <a:srgbClr val="666666"/>
                </a:solidFill>
                <a:effectLst/>
                <a:latin typeface="+mj-ea"/>
                <a:ea typeface="+mj-ea"/>
              </a:rPr>
              <a:t>0</a:t>
            </a:r>
            <a:r>
              <a:rPr lang="ko-KR" altLang="en-US" b="0" i="0" dirty="0">
                <a:solidFill>
                  <a:srgbClr val="666666"/>
                </a:solidFill>
                <a:effectLst/>
                <a:latin typeface="+mj-ea"/>
                <a:ea typeface="+mj-ea"/>
              </a:rPr>
              <a:t>번의 리더는 브로커 </a:t>
            </a:r>
            <a:r>
              <a:rPr lang="en-US" altLang="ko-KR" b="0" i="0" dirty="0">
                <a:solidFill>
                  <a:srgbClr val="666666"/>
                </a:solidFill>
                <a:effectLst/>
                <a:latin typeface="+mj-ea"/>
                <a:ea typeface="+mj-ea"/>
              </a:rPr>
              <a:t>3</a:t>
            </a:r>
            <a:r>
              <a:rPr lang="ko-KR" altLang="en-US" b="0" i="0" dirty="0">
                <a:solidFill>
                  <a:srgbClr val="666666"/>
                </a:solidFill>
                <a:effectLst/>
                <a:latin typeface="+mj-ea"/>
                <a:ea typeface="+mj-ea"/>
              </a:rPr>
              <a:t>번에 위치하고 있다</a:t>
            </a:r>
            <a:r>
              <a:rPr lang="en-US" altLang="ko-KR" b="0" i="0" dirty="0">
                <a:solidFill>
                  <a:srgbClr val="666666"/>
                </a:solidFill>
                <a:effectLst/>
                <a:latin typeface="+mj-ea"/>
                <a:ea typeface="+mj-ea"/>
              </a:rPr>
              <a:t>.</a:t>
            </a:r>
          </a:p>
          <a:p>
            <a:r>
              <a:rPr lang="en-US" altLang="ko-KR" b="0" i="0" dirty="0">
                <a:solidFill>
                  <a:srgbClr val="666666"/>
                </a:solidFill>
                <a:effectLst/>
                <a:latin typeface="+mj-ea"/>
                <a:ea typeface="+mj-ea"/>
              </a:rPr>
              <a:t>RF</a:t>
            </a:r>
            <a:r>
              <a:rPr lang="ko-KR" altLang="en-US" b="0" i="0" dirty="0">
                <a:solidFill>
                  <a:srgbClr val="666666"/>
                </a:solidFill>
                <a:effectLst/>
                <a:latin typeface="+mj-ea"/>
                <a:ea typeface="+mj-ea"/>
              </a:rPr>
              <a:t>는 </a:t>
            </a:r>
            <a:r>
              <a:rPr lang="en-US" altLang="ko-KR" b="0" i="0" dirty="0">
                <a:solidFill>
                  <a:srgbClr val="666666"/>
                </a:solidFill>
                <a:effectLst/>
                <a:latin typeface="+mj-ea"/>
                <a:ea typeface="+mj-ea"/>
              </a:rPr>
              <a:t>1</a:t>
            </a:r>
            <a:r>
              <a:rPr lang="ko-KR" altLang="en-US" b="0" i="0" dirty="0">
                <a:solidFill>
                  <a:srgbClr val="666666"/>
                </a:solidFill>
                <a:effectLst/>
                <a:latin typeface="+mj-ea"/>
                <a:ea typeface="+mj-ea"/>
              </a:rPr>
              <a:t>이기 때문에 </a:t>
            </a:r>
            <a:r>
              <a:rPr lang="en-US" altLang="ko-KR" dirty="0">
                <a:solidFill>
                  <a:srgbClr val="666666"/>
                </a:solidFill>
                <a:latin typeface="+mj-ea"/>
                <a:ea typeface="+mj-ea"/>
              </a:rPr>
              <a:t>Replicas, ISR</a:t>
            </a:r>
            <a:r>
              <a:rPr lang="ko-KR" altLang="en-US" dirty="0">
                <a:solidFill>
                  <a:srgbClr val="666666"/>
                </a:solidFill>
                <a:latin typeface="+mj-ea"/>
                <a:ea typeface="+mj-ea"/>
              </a:rPr>
              <a:t>은 </a:t>
            </a:r>
            <a:r>
              <a:rPr lang="en-US" altLang="ko-KR" dirty="0">
                <a:solidFill>
                  <a:srgbClr val="666666"/>
                </a:solidFill>
                <a:latin typeface="+mj-ea"/>
                <a:ea typeface="+mj-ea"/>
              </a:rPr>
              <a:t>3</a:t>
            </a:r>
            <a:r>
              <a:rPr lang="ko-KR" altLang="en-US" dirty="0">
                <a:solidFill>
                  <a:srgbClr val="666666"/>
                </a:solidFill>
                <a:latin typeface="+mj-ea"/>
                <a:ea typeface="+mj-ea"/>
              </a:rPr>
              <a:t>만 표시되고 있음</a:t>
            </a:r>
            <a:endParaRPr lang="en-US" altLang="ko-KR" b="0" i="0" dirty="0">
              <a:solidFill>
                <a:srgbClr val="666666"/>
              </a:solidFill>
              <a:effectLst/>
              <a:latin typeface="+mj-ea"/>
              <a:ea typeface="+mj-ea"/>
            </a:endParaRPr>
          </a:p>
        </p:txBody>
      </p:sp>
      <p:sp>
        <p:nvSpPr>
          <p:cNvPr id="8" name="TextBox 7">
            <a:extLst>
              <a:ext uri="{FF2B5EF4-FFF2-40B4-BE49-F238E27FC236}">
                <a16:creationId xmlns:a16="http://schemas.microsoft.com/office/drawing/2014/main" id="{91F21DF4-2B97-4635-95E9-B0E4DC8A91F0}"/>
              </a:ext>
            </a:extLst>
          </p:cNvPr>
          <p:cNvSpPr txBox="1"/>
          <p:nvPr/>
        </p:nvSpPr>
        <p:spPr>
          <a:xfrm>
            <a:off x="621089" y="4081248"/>
            <a:ext cx="5519781" cy="2031325"/>
          </a:xfrm>
          <a:prstGeom prst="rect">
            <a:avLst/>
          </a:prstGeom>
          <a:solidFill>
            <a:schemeClr val="bg1"/>
          </a:solidFill>
          <a:ln>
            <a:solidFill>
              <a:schemeClr val="accent1"/>
            </a:solidFill>
          </a:ln>
        </p:spPr>
        <p:txBody>
          <a:bodyPr wrap="none" rtlCol="0">
            <a:spAutoFit/>
          </a:bodyPr>
          <a:lstStyle/>
          <a:p>
            <a:r>
              <a:rPr lang="en-US" altLang="ko-KR" b="0" i="0" dirty="0">
                <a:solidFill>
                  <a:srgbClr val="666666"/>
                </a:solidFill>
                <a:effectLst/>
                <a:latin typeface="+mj-ea"/>
                <a:ea typeface="+mj-ea"/>
              </a:rPr>
              <a:t># more </a:t>
            </a:r>
            <a:r>
              <a:rPr lang="en-US" altLang="ko-KR" b="0" i="0" dirty="0" err="1">
                <a:solidFill>
                  <a:srgbClr val="666666"/>
                </a:solidFill>
                <a:effectLst/>
                <a:latin typeface="+mj-ea"/>
                <a:ea typeface="+mj-ea"/>
              </a:rPr>
              <a:t>rf.json</a:t>
            </a:r>
            <a:br>
              <a:rPr lang="en-US" altLang="ko-KR" b="0" i="0" dirty="0">
                <a:solidFill>
                  <a:srgbClr val="666666"/>
                </a:solidFill>
                <a:effectLst/>
                <a:latin typeface="+mj-ea"/>
                <a:ea typeface="+mj-ea"/>
              </a:rPr>
            </a:br>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{"version":1,</a:t>
            </a:r>
          </a:p>
          <a:p>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"partitions":[</a:t>
            </a:r>
          </a:p>
          <a:p>
            <a:r>
              <a:rPr lang="en-US" altLang="ko-KR" b="0" i="0" dirty="0">
                <a:solidFill>
                  <a:srgbClr val="666666"/>
                </a:solidFill>
                <a:effectLst/>
                <a:latin typeface="+mj-ea"/>
                <a:ea typeface="+mj-ea"/>
              </a:rPr>
              <a:t>    {"topic":"kopo-topic","partition":0,"replicas":[3,1]}</a:t>
            </a:r>
          </a:p>
          <a:p>
            <a:r>
              <a:rPr lang="en-US" altLang="ko-KR" b="0" i="0" dirty="0">
                <a:solidFill>
                  <a:srgbClr val="666666"/>
                </a:solidFill>
                <a:effectLst/>
                <a:latin typeface="+mj-ea"/>
                <a:ea typeface="+mj-ea"/>
              </a:rPr>
              <a:t>]}</a:t>
            </a:r>
          </a:p>
        </p:txBody>
      </p:sp>
      <p:pic>
        <p:nvPicPr>
          <p:cNvPr id="5" name="그림 4">
            <a:extLst>
              <a:ext uri="{FF2B5EF4-FFF2-40B4-BE49-F238E27FC236}">
                <a16:creationId xmlns:a16="http://schemas.microsoft.com/office/drawing/2014/main" id="{4F294140-B3CD-406B-9A05-97E983C604B0}"/>
              </a:ext>
            </a:extLst>
          </p:cNvPr>
          <p:cNvPicPr>
            <a:picLocks noChangeAspect="1"/>
          </p:cNvPicPr>
          <p:nvPr/>
        </p:nvPicPr>
        <p:blipFill>
          <a:blip r:embed="rId4"/>
          <a:stretch>
            <a:fillRect/>
          </a:stretch>
        </p:blipFill>
        <p:spPr>
          <a:xfrm>
            <a:off x="6291650" y="4070277"/>
            <a:ext cx="5904968" cy="2306629"/>
          </a:xfrm>
          <a:prstGeom prst="rect">
            <a:avLst/>
          </a:prstGeom>
        </p:spPr>
      </p:pic>
      <p:sp>
        <p:nvSpPr>
          <p:cNvPr id="12" name="TextBox 11">
            <a:extLst>
              <a:ext uri="{FF2B5EF4-FFF2-40B4-BE49-F238E27FC236}">
                <a16:creationId xmlns:a16="http://schemas.microsoft.com/office/drawing/2014/main" id="{6C44C037-5BF5-459B-B50B-012E1312B705}"/>
              </a:ext>
            </a:extLst>
          </p:cNvPr>
          <p:cNvSpPr txBox="1"/>
          <p:nvPr/>
        </p:nvSpPr>
        <p:spPr>
          <a:xfrm>
            <a:off x="214935" y="6431593"/>
            <a:ext cx="11965776" cy="338554"/>
          </a:xfrm>
          <a:prstGeom prst="rect">
            <a:avLst/>
          </a:prstGeom>
          <a:solidFill>
            <a:schemeClr val="bg1"/>
          </a:solidFill>
          <a:ln>
            <a:solidFill>
              <a:schemeClr val="accent1"/>
            </a:solidFill>
          </a:ln>
        </p:spPr>
        <p:txBody>
          <a:bodyPr wrap="none" rtlCol="0">
            <a:spAutoFit/>
          </a:bodyPr>
          <a:lstStyle/>
          <a:p>
            <a:r>
              <a:rPr lang="en-US" altLang="ko-KR" sz="1600" b="0" i="0" dirty="0">
                <a:solidFill>
                  <a:srgbClr val="666666"/>
                </a:solidFill>
                <a:effectLst/>
                <a:latin typeface="+mj-ea"/>
                <a:ea typeface="+mj-ea"/>
              </a:rPr>
              <a:t>kafka-reassign-partitions.sh --bootstrap-server master:9092,slave1:9092,slave2:9092 --reassignment-json-file ./</a:t>
            </a:r>
            <a:r>
              <a:rPr lang="en-US" altLang="ko-KR" sz="1600" b="0" i="0" dirty="0" err="1">
                <a:solidFill>
                  <a:srgbClr val="666666"/>
                </a:solidFill>
                <a:effectLst/>
                <a:latin typeface="+mj-ea"/>
                <a:ea typeface="+mj-ea"/>
              </a:rPr>
              <a:t>rf.json</a:t>
            </a:r>
            <a:r>
              <a:rPr lang="en-US" altLang="ko-KR" sz="1600" b="0" i="0" dirty="0">
                <a:solidFill>
                  <a:srgbClr val="666666"/>
                </a:solidFill>
                <a:effectLst/>
                <a:latin typeface="+mj-ea"/>
                <a:ea typeface="+mj-ea"/>
              </a:rPr>
              <a:t> --execute</a:t>
            </a:r>
          </a:p>
        </p:txBody>
      </p:sp>
      <p:sp>
        <p:nvSpPr>
          <p:cNvPr id="6" name="화살표: 아래쪽 5">
            <a:extLst>
              <a:ext uri="{FF2B5EF4-FFF2-40B4-BE49-F238E27FC236}">
                <a16:creationId xmlns:a16="http://schemas.microsoft.com/office/drawing/2014/main" id="{0DF0EA3A-C8A0-4F04-99A7-113C350D9217}"/>
              </a:ext>
            </a:extLst>
          </p:cNvPr>
          <p:cNvSpPr/>
          <p:nvPr/>
        </p:nvSpPr>
        <p:spPr>
          <a:xfrm>
            <a:off x="3612444" y="6016978"/>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45ABDAC2-FC1A-4011-8399-9CE37D644D37}"/>
              </a:ext>
            </a:extLst>
          </p:cNvPr>
          <p:cNvSpPr/>
          <p:nvPr/>
        </p:nvSpPr>
        <p:spPr>
          <a:xfrm rot="10800000">
            <a:off x="9556044" y="6126793"/>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EB80137E-2733-4150-B4D8-93ADCCDD7AB2}"/>
              </a:ext>
            </a:extLst>
          </p:cNvPr>
          <p:cNvSpPr txBox="1"/>
          <p:nvPr/>
        </p:nvSpPr>
        <p:spPr>
          <a:xfrm>
            <a:off x="6857148" y="4805120"/>
            <a:ext cx="5205336" cy="646331"/>
          </a:xfrm>
          <a:prstGeom prst="rect">
            <a:avLst/>
          </a:prstGeom>
          <a:solidFill>
            <a:schemeClr val="bg1"/>
          </a:solidFill>
          <a:ln>
            <a:solidFill>
              <a:schemeClr val="accent1"/>
            </a:solidFill>
          </a:ln>
        </p:spPr>
        <p:txBody>
          <a:bodyPr wrap="none" rtlCol="0">
            <a:spAutoFit/>
          </a:bodyPr>
          <a:lstStyle/>
          <a:p>
            <a:r>
              <a:rPr lang="en-US" altLang="ko-KR" b="0" i="0" dirty="0" err="1">
                <a:solidFill>
                  <a:srgbClr val="666666"/>
                </a:solidFill>
                <a:effectLst/>
                <a:latin typeface="+mj-ea"/>
                <a:ea typeface="+mj-ea"/>
              </a:rPr>
              <a:t>PartitionCount</a:t>
            </a:r>
            <a:r>
              <a:rPr lang="en-US" altLang="ko-KR" b="0" i="0" dirty="0">
                <a:solidFill>
                  <a:srgbClr val="666666"/>
                </a:solidFill>
                <a:effectLst/>
                <a:latin typeface="+mj-ea"/>
                <a:ea typeface="+mj-ea"/>
              </a:rPr>
              <a:t>: 1  </a:t>
            </a:r>
            <a:r>
              <a:rPr lang="en-US" altLang="ko-KR" b="1" i="0" dirty="0" err="1">
                <a:solidFill>
                  <a:srgbClr val="FF0000"/>
                </a:solidFill>
                <a:effectLst/>
                <a:latin typeface="+mj-ea"/>
                <a:ea typeface="+mj-ea"/>
              </a:rPr>
              <a:t>ReplicationFactor</a:t>
            </a:r>
            <a:r>
              <a:rPr lang="en-US" altLang="ko-KR" b="1" i="0" dirty="0">
                <a:solidFill>
                  <a:srgbClr val="FF0000"/>
                </a:solidFill>
                <a:effectLst/>
                <a:latin typeface="+mj-ea"/>
                <a:ea typeface="+mj-ea"/>
              </a:rPr>
              <a:t>: 2 </a:t>
            </a:r>
          </a:p>
          <a:p>
            <a:r>
              <a:rPr lang="en-US" altLang="ko-KR" b="0" i="0" dirty="0">
                <a:solidFill>
                  <a:srgbClr val="666666"/>
                </a:solidFill>
                <a:effectLst/>
                <a:latin typeface="+mj-ea"/>
                <a:ea typeface="+mj-ea"/>
              </a:rPr>
              <a:t>…  Partition: 0    Leader: 3 </a:t>
            </a:r>
            <a:r>
              <a:rPr lang="en-US" altLang="ko-KR" b="1" i="0" dirty="0">
                <a:solidFill>
                  <a:srgbClr val="FF0000"/>
                </a:solidFill>
                <a:effectLst/>
                <a:latin typeface="+mj-ea"/>
                <a:ea typeface="+mj-ea"/>
              </a:rPr>
              <a:t>Replicas: 3,1 </a:t>
            </a:r>
            <a:r>
              <a:rPr lang="en-US" altLang="ko-KR" b="1" i="0" dirty="0" err="1">
                <a:solidFill>
                  <a:srgbClr val="FF0000"/>
                </a:solidFill>
                <a:effectLst/>
                <a:latin typeface="+mj-ea"/>
                <a:ea typeface="+mj-ea"/>
              </a:rPr>
              <a:t>Isr</a:t>
            </a:r>
            <a:r>
              <a:rPr lang="en-US" altLang="ko-KR" b="1" i="0" dirty="0">
                <a:solidFill>
                  <a:srgbClr val="FF0000"/>
                </a:solidFill>
                <a:effectLst/>
                <a:latin typeface="+mj-ea"/>
                <a:ea typeface="+mj-ea"/>
              </a:rPr>
              <a:t>: 3,1</a:t>
            </a:r>
          </a:p>
        </p:txBody>
      </p:sp>
      <p:sp>
        <p:nvSpPr>
          <p:cNvPr id="7" name="직사각형 6">
            <a:extLst>
              <a:ext uri="{FF2B5EF4-FFF2-40B4-BE49-F238E27FC236}">
                <a16:creationId xmlns:a16="http://schemas.microsoft.com/office/drawing/2014/main" id="{848BB960-4383-4875-807E-333E84A6A2ED}"/>
              </a:ext>
            </a:extLst>
          </p:cNvPr>
          <p:cNvSpPr/>
          <p:nvPr/>
        </p:nvSpPr>
        <p:spPr>
          <a:xfrm>
            <a:off x="115747" y="1828800"/>
            <a:ext cx="12076253" cy="216541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9D8D4E3-CD3B-4C1D-A5FA-175D2C6F8A3F}"/>
              </a:ext>
            </a:extLst>
          </p:cNvPr>
          <p:cNvSpPr/>
          <p:nvPr/>
        </p:nvSpPr>
        <p:spPr>
          <a:xfrm>
            <a:off x="115747" y="4045576"/>
            <a:ext cx="12076253" cy="2812423"/>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157D194-C474-4856-A0F2-5EA601C3663F}"/>
              </a:ext>
            </a:extLst>
          </p:cNvPr>
          <p:cNvSpPr txBox="1"/>
          <p:nvPr/>
        </p:nvSpPr>
        <p:spPr>
          <a:xfrm>
            <a:off x="17631" y="1706661"/>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기존</a:t>
            </a:r>
          </a:p>
        </p:txBody>
      </p:sp>
      <p:sp>
        <p:nvSpPr>
          <p:cNvPr id="18" name="TextBox 17">
            <a:extLst>
              <a:ext uri="{FF2B5EF4-FFF2-40B4-BE49-F238E27FC236}">
                <a16:creationId xmlns:a16="http://schemas.microsoft.com/office/drawing/2014/main" id="{6E1DF8E7-AC06-4D18-8311-51852DE1A36A}"/>
              </a:ext>
            </a:extLst>
          </p:cNvPr>
          <p:cNvSpPr txBox="1"/>
          <p:nvPr/>
        </p:nvSpPr>
        <p:spPr>
          <a:xfrm>
            <a:off x="0" y="4022405"/>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변경</a:t>
            </a:r>
          </a:p>
        </p:txBody>
      </p:sp>
    </p:spTree>
    <p:extLst>
      <p:ext uri="{BB962C8B-B14F-4D97-AF65-F5344CB8AC3E}">
        <p14:creationId xmlns:p14="http://schemas.microsoft.com/office/powerpoint/2010/main" val="19231194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3" y="940632"/>
            <a:ext cx="10057741" cy="13348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 --request-required-acks 1</a:t>
            </a:r>
          </a:p>
        </p:txBody>
      </p:sp>
      <p:sp>
        <p:nvSpPr>
          <p:cNvPr id="11" name="제목 1">
            <a:extLst>
              <a:ext uri="{FF2B5EF4-FFF2-40B4-BE49-F238E27FC236}">
                <a16:creationId xmlns:a16="http://schemas.microsoft.com/office/drawing/2014/main" id="{A3764F01-89F6-4166-AA37-FC82284322C4}"/>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pic>
        <p:nvPicPr>
          <p:cNvPr id="12" name="그림 11">
            <a:extLst>
              <a:ext uri="{FF2B5EF4-FFF2-40B4-BE49-F238E27FC236}">
                <a16:creationId xmlns:a16="http://schemas.microsoft.com/office/drawing/2014/main" id="{D7DB92F1-E701-4F87-A551-1B7196E8B1CC}"/>
              </a:ext>
            </a:extLst>
          </p:cNvPr>
          <p:cNvPicPr>
            <a:picLocks noChangeAspect="1"/>
          </p:cNvPicPr>
          <p:nvPr/>
        </p:nvPicPr>
        <p:blipFill>
          <a:blip r:embed="rId4"/>
          <a:stretch>
            <a:fillRect/>
          </a:stretch>
        </p:blipFill>
        <p:spPr>
          <a:xfrm>
            <a:off x="3459003" y="164086"/>
            <a:ext cx="1158192" cy="554005"/>
          </a:xfrm>
          <a:prstGeom prst="rect">
            <a:avLst/>
          </a:prstGeom>
        </p:spPr>
      </p:pic>
      <p:sp>
        <p:nvSpPr>
          <p:cNvPr id="13" name="TextBox 12">
            <a:extLst>
              <a:ext uri="{FF2B5EF4-FFF2-40B4-BE49-F238E27FC236}">
                <a16:creationId xmlns:a16="http://schemas.microsoft.com/office/drawing/2014/main" id="{1CD61BFF-1816-4ACA-A24C-E3DB289DAF79}"/>
              </a:ext>
            </a:extLst>
          </p:cNvPr>
          <p:cNvSpPr txBox="1"/>
          <p:nvPr/>
        </p:nvSpPr>
        <p:spPr>
          <a:xfrm>
            <a:off x="1230316" y="3158469"/>
            <a:ext cx="9639177" cy="2862322"/>
          </a:xfrm>
          <a:prstGeom prst="rect">
            <a:avLst/>
          </a:prstGeom>
          <a:solidFill>
            <a:schemeClr val="bg1"/>
          </a:solidFill>
          <a:ln w="31750">
            <a:solidFill>
              <a:schemeClr val="accent1"/>
            </a:solidFill>
          </a:ln>
        </p:spPr>
        <p:txBody>
          <a:bodyPr wrap="none" rtlCol="0">
            <a:spAutoFit/>
          </a:bodyPr>
          <a:lstStyle/>
          <a:p>
            <a:r>
              <a:rPr lang="ko-KR" altLang="en-US" dirty="0">
                <a:latin typeface="+mj-ea"/>
                <a:ea typeface="+mj-ea"/>
              </a:rPr>
              <a:t>프로듀서 주요 옵션</a:t>
            </a:r>
            <a:endParaRPr lang="en-US" altLang="ko-KR" dirty="0">
              <a:latin typeface="+mj-ea"/>
              <a:ea typeface="+mj-ea"/>
            </a:endParaRPr>
          </a:p>
          <a:p>
            <a:endParaRPr lang="en-US" altLang="ko-KR" dirty="0">
              <a:latin typeface="+mj-ea"/>
              <a:ea typeface="+mj-ea"/>
            </a:endParaRPr>
          </a:p>
          <a:p>
            <a:r>
              <a:rPr lang="en-US" altLang="ko-KR" dirty="0">
                <a:latin typeface="+mj-ea"/>
                <a:ea typeface="+mj-ea"/>
              </a:rPr>
              <a:t>Broker-list</a:t>
            </a:r>
          </a:p>
          <a:p>
            <a:r>
              <a:rPr lang="ko-KR" altLang="en-US" dirty="0">
                <a:latin typeface="+mj-ea"/>
                <a:ea typeface="+mj-ea"/>
              </a:rPr>
              <a:t>카프카 클러스터에 처음연결 하기 위한 호스트와 포트 정보로 구성된 리스트 정보 나타냄</a:t>
            </a:r>
            <a:endParaRPr lang="en-US" altLang="ko-KR" dirty="0">
              <a:latin typeface="+mj-ea"/>
              <a:ea typeface="+mj-ea"/>
            </a:endParaRPr>
          </a:p>
          <a:p>
            <a:r>
              <a:rPr lang="ko-KR" altLang="en-US" dirty="0">
                <a:latin typeface="+mj-ea"/>
                <a:ea typeface="+mj-ea"/>
              </a:rPr>
              <a:t>호스트 하나만 쓸 수 도 있지만 장애가 생길 수 있기때문에 리스트 전체를 입력하는 걸 권장</a:t>
            </a:r>
            <a:endParaRPr lang="en-US" altLang="ko-KR" dirty="0">
              <a:latin typeface="+mj-ea"/>
              <a:ea typeface="+mj-ea"/>
            </a:endParaRPr>
          </a:p>
          <a:p>
            <a:endParaRPr lang="en-US" altLang="ko-KR" dirty="0">
              <a:latin typeface="+mj-ea"/>
              <a:ea typeface="+mj-ea"/>
            </a:endParaRPr>
          </a:p>
          <a:p>
            <a:r>
              <a:rPr lang="en-US" altLang="ko-KR" dirty="0">
                <a:latin typeface="+mj-ea"/>
                <a:ea typeface="+mj-ea"/>
              </a:rPr>
              <a:t>Acks</a:t>
            </a:r>
          </a:p>
          <a:p>
            <a:r>
              <a:rPr lang="ko-KR" altLang="en-US" dirty="0">
                <a:latin typeface="+mj-ea"/>
                <a:ea typeface="+mj-ea"/>
              </a:rPr>
              <a:t>프로듀서가 카프카 토픽의 리더에게 메시지를 보낸 후 요청을 완료하기 전 승인의 수</a:t>
            </a:r>
            <a:endParaRPr lang="en-US" altLang="ko-KR" dirty="0">
              <a:latin typeface="+mj-ea"/>
              <a:ea typeface="+mj-ea"/>
            </a:endParaRPr>
          </a:p>
          <a:p>
            <a:r>
              <a:rPr lang="ko-KR" altLang="en-US" dirty="0">
                <a:latin typeface="+mj-ea"/>
                <a:ea typeface="+mj-ea"/>
              </a:rPr>
              <a:t>해당 옵션의 수가 작으면 성능이 좋지만</a:t>
            </a:r>
            <a:r>
              <a:rPr lang="en-US" altLang="ko-KR" dirty="0">
                <a:latin typeface="+mj-ea"/>
                <a:ea typeface="+mj-ea"/>
              </a:rPr>
              <a:t>, </a:t>
            </a:r>
            <a:r>
              <a:rPr lang="ko-KR" altLang="en-US" dirty="0">
                <a:latin typeface="+mj-ea"/>
                <a:ea typeface="+mj-ea"/>
              </a:rPr>
              <a:t>메시지 손실 가능성이 있음</a:t>
            </a:r>
            <a:endParaRPr lang="en-US" altLang="ko-KR" dirty="0">
              <a:latin typeface="+mj-ea"/>
              <a:ea typeface="+mj-ea"/>
            </a:endParaRPr>
          </a:p>
          <a:p>
            <a:r>
              <a:rPr lang="en-US" altLang="ko-KR" dirty="0">
                <a:latin typeface="+mj-ea"/>
                <a:ea typeface="+mj-ea"/>
              </a:rPr>
              <a:t>0, 1, all(-1)</a:t>
            </a:r>
          </a:p>
        </p:txBody>
      </p:sp>
      <p:sp>
        <p:nvSpPr>
          <p:cNvPr id="2" name="TextBox 1">
            <a:extLst>
              <a:ext uri="{FF2B5EF4-FFF2-40B4-BE49-F238E27FC236}">
                <a16:creationId xmlns:a16="http://schemas.microsoft.com/office/drawing/2014/main" id="{9012B124-E66B-473B-9B39-58538DA66531}"/>
              </a:ext>
            </a:extLst>
          </p:cNvPr>
          <p:cNvSpPr txBox="1"/>
          <p:nvPr/>
        </p:nvSpPr>
        <p:spPr>
          <a:xfrm>
            <a:off x="3094787" y="6324582"/>
            <a:ext cx="8524962"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Topic</a:t>
            </a:r>
            <a:r>
              <a:rPr lang="ko-KR" altLang="en-US" dirty="0">
                <a:latin typeface="+mj-ea"/>
                <a:ea typeface="+mj-ea"/>
              </a:rPr>
              <a:t>의 </a:t>
            </a:r>
            <a:r>
              <a:rPr lang="en-US" altLang="ko-KR" dirty="0" err="1">
                <a:latin typeface="+mj-ea"/>
                <a:ea typeface="+mj-ea"/>
              </a:rPr>
              <a:t>min.insync.replicas</a:t>
            </a:r>
            <a:r>
              <a:rPr lang="ko-KR" altLang="en-US" dirty="0">
                <a:latin typeface="+mj-ea"/>
                <a:ea typeface="+mj-ea"/>
              </a:rPr>
              <a:t>에 해당하는 리더와 </a:t>
            </a:r>
            <a:r>
              <a:rPr lang="ko-KR" altLang="en-US" dirty="0" err="1">
                <a:latin typeface="+mj-ea"/>
                <a:ea typeface="+mj-ea"/>
              </a:rPr>
              <a:t>팔로워에</a:t>
            </a:r>
            <a:r>
              <a:rPr lang="ko-KR" altLang="en-US" dirty="0">
                <a:latin typeface="+mj-ea"/>
                <a:ea typeface="+mj-ea"/>
              </a:rPr>
              <a:t> 전달되면 성공으로 판단</a:t>
            </a:r>
          </a:p>
        </p:txBody>
      </p:sp>
    </p:spTree>
    <p:extLst>
      <p:ext uri="{BB962C8B-B14F-4D97-AF65-F5344CB8AC3E}">
        <p14:creationId xmlns:p14="http://schemas.microsoft.com/office/powerpoint/2010/main" val="1365701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제목 1">
            <a:extLst>
              <a:ext uri="{FF2B5EF4-FFF2-40B4-BE49-F238E27FC236}">
                <a16:creationId xmlns:a16="http://schemas.microsoft.com/office/drawing/2014/main" id="{AF8E07EE-FABC-4F74-8AE0-39F39801BAF5}"/>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98" name="그룹 97">
            <a:extLst>
              <a:ext uri="{FF2B5EF4-FFF2-40B4-BE49-F238E27FC236}">
                <a16:creationId xmlns:a16="http://schemas.microsoft.com/office/drawing/2014/main" id="{8AE1A757-B4BB-4298-88DC-6D76BEB2984F}"/>
              </a:ext>
            </a:extLst>
          </p:cNvPr>
          <p:cNvGrpSpPr/>
          <p:nvPr/>
        </p:nvGrpSpPr>
        <p:grpSpPr>
          <a:xfrm>
            <a:off x="465106" y="3957987"/>
            <a:ext cx="10279094" cy="2231702"/>
            <a:chOff x="465106" y="3957987"/>
            <a:chExt cx="10279094" cy="2231702"/>
          </a:xfrm>
        </p:grpSpPr>
        <p:pic>
          <p:nvPicPr>
            <p:cNvPr id="41" name="그림 40">
              <a:extLst>
                <a:ext uri="{FF2B5EF4-FFF2-40B4-BE49-F238E27FC236}">
                  <a16:creationId xmlns:a16="http://schemas.microsoft.com/office/drawing/2014/main" id="{0E784C1F-2A15-43FD-8795-F4AF243FE96F}"/>
                </a:ext>
              </a:extLst>
            </p:cNvPr>
            <p:cNvPicPr>
              <a:picLocks noChangeAspect="1"/>
            </p:cNvPicPr>
            <p:nvPr/>
          </p:nvPicPr>
          <p:blipFill rotWithShape="1">
            <a:blip r:embed="rId3"/>
            <a:srcRect b="55947"/>
            <a:stretch/>
          </p:blipFill>
          <p:spPr>
            <a:xfrm>
              <a:off x="2873828" y="444648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44" name="사각형: 둥근 모서리 43">
              <a:extLst>
                <a:ext uri="{FF2B5EF4-FFF2-40B4-BE49-F238E27FC236}">
                  <a16:creationId xmlns:a16="http://schemas.microsoft.com/office/drawing/2014/main" id="{F9E37CD3-E682-4527-B41A-555D226470D0}"/>
                </a:ext>
              </a:extLst>
            </p:cNvPr>
            <p:cNvSpPr/>
            <p:nvPr/>
          </p:nvSpPr>
          <p:spPr>
            <a:xfrm>
              <a:off x="465106" y="448557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46" name="연결선: 꺾임 45">
              <a:extLst>
                <a:ext uri="{FF2B5EF4-FFF2-40B4-BE49-F238E27FC236}">
                  <a16:creationId xmlns:a16="http://schemas.microsoft.com/office/drawing/2014/main" id="{5A8AD7F8-B2AC-4D56-AEBA-62822C3273E8}"/>
                </a:ext>
              </a:extLst>
            </p:cNvPr>
            <p:cNvCxnSpPr>
              <a:stCxn id="44" idx="2"/>
            </p:cNvCxnSpPr>
            <p:nvPr/>
          </p:nvCxnSpPr>
          <p:spPr>
            <a:xfrm rot="16200000" flipH="1">
              <a:off x="2407043" y="359226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D593D35-3D84-425B-88B0-36171AD31E11}"/>
                </a:ext>
              </a:extLst>
            </p:cNvPr>
            <p:cNvCxnSpPr>
              <a:cxnSpLocks/>
            </p:cNvCxnSpPr>
            <p:nvPr/>
          </p:nvCxnSpPr>
          <p:spPr>
            <a:xfrm rot="10800000">
              <a:off x="1014885" y="482113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03CD2AB-E839-488E-8BBC-FCBA4D24C300}"/>
                </a:ext>
              </a:extLst>
            </p:cNvPr>
            <p:cNvSpPr txBox="1"/>
            <p:nvPr/>
          </p:nvSpPr>
          <p:spPr>
            <a:xfrm>
              <a:off x="1759284" y="4833152"/>
              <a:ext cx="415498" cy="369332"/>
            </a:xfrm>
            <a:prstGeom prst="rect">
              <a:avLst/>
            </a:prstGeom>
            <a:noFill/>
          </p:spPr>
          <p:txBody>
            <a:bodyPr wrap="none" rtlCol="0">
              <a:spAutoFit/>
            </a:bodyPr>
            <a:lstStyle/>
            <a:p>
              <a:r>
                <a:rPr lang="ko-KR" altLang="en-US" b="1" dirty="0"/>
                <a:t>①</a:t>
              </a:r>
            </a:p>
          </p:txBody>
        </p:sp>
        <p:sp>
          <p:nvSpPr>
            <p:cNvPr id="54" name="TextBox 53">
              <a:extLst>
                <a:ext uri="{FF2B5EF4-FFF2-40B4-BE49-F238E27FC236}">
                  <a16:creationId xmlns:a16="http://schemas.microsoft.com/office/drawing/2014/main" id="{2F480B0C-2C82-400C-BA94-CC05F35C0EE1}"/>
                </a:ext>
              </a:extLst>
            </p:cNvPr>
            <p:cNvSpPr txBox="1"/>
            <p:nvPr/>
          </p:nvSpPr>
          <p:spPr>
            <a:xfrm>
              <a:off x="762671" y="5338533"/>
              <a:ext cx="415498" cy="369332"/>
            </a:xfrm>
            <a:prstGeom prst="rect">
              <a:avLst/>
            </a:prstGeom>
            <a:noFill/>
          </p:spPr>
          <p:txBody>
            <a:bodyPr wrap="none" rtlCol="0">
              <a:spAutoFit/>
            </a:bodyPr>
            <a:lstStyle/>
            <a:p>
              <a:r>
                <a:rPr lang="ko-KR" altLang="en-US" b="1" dirty="0"/>
                <a:t>②</a:t>
              </a:r>
            </a:p>
          </p:txBody>
        </p:sp>
        <p:sp>
          <p:nvSpPr>
            <p:cNvPr id="55" name="직사각형 54">
              <a:extLst>
                <a:ext uri="{FF2B5EF4-FFF2-40B4-BE49-F238E27FC236}">
                  <a16:creationId xmlns:a16="http://schemas.microsoft.com/office/drawing/2014/main" id="{99058BFF-2E18-40B5-9688-F7E760099A93}"/>
                </a:ext>
              </a:extLst>
            </p:cNvPr>
            <p:cNvSpPr/>
            <p:nvPr/>
          </p:nvSpPr>
          <p:spPr>
            <a:xfrm>
              <a:off x="473710" y="414265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A51BC34-B763-45A3-9E28-EA7668816152}"/>
                </a:ext>
              </a:extLst>
            </p:cNvPr>
            <p:cNvSpPr txBox="1"/>
            <p:nvPr/>
          </p:nvSpPr>
          <p:spPr>
            <a:xfrm>
              <a:off x="473710" y="3957987"/>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1</a:t>
              </a:r>
              <a:endParaRPr lang="ko-KR" altLang="en-US" dirty="0">
                <a:latin typeface="+mj-ea"/>
                <a:ea typeface="+mj-ea"/>
              </a:endParaRPr>
            </a:p>
          </p:txBody>
        </p:sp>
        <p:sp>
          <p:nvSpPr>
            <p:cNvPr id="60" name="직사각형 59">
              <a:extLst>
                <a:ext uri="{FF2B5EF4-FFF2-40B4-BE49-F238E27FC236}">
                  <a16:creationId xmlns:a16="http://schemas.microsoft.com/office/drawing/2014/main" id="{320050CD-DD37-4E4B-9ECA-3761ED6627B0}"/>
                </a:ext>
              </a:extLst>
            </p:cNvPr>
            <p:cNvSpPr/>
            <p:nvPr/>
          </p:nvSpPr>
          <p:spPr>
            <a:xfrm>
              <a:off x="6606328" y="510407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3220F94F-C317-4547-8B5A-9AC4D1A9A0FD}"/>
                </a:ext>
              </a:extLst>
            </p:cNvPr>
            <p:cNvSpPr/>
            <p:nvPr/>
          </p:nvSpPr>
          <p:spPr>
            <a:xfrm>
              <a:off x="8917028" y="510165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319C9A8-8383-4601-BC98-FCE48BA28106}"/>
                </a:ext>
              </a:extLst>
            </p:cNvPr>
            <p:cNvSpPr/>
            <p:nvPr/>
          </p:nvSpPr>
          <p:spPr>
            <a:xfrm>
              <a:off x="4230077" y="509321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연결선: 꺾임 63">
              <a:extLst>
                <a:ext uri="{FF2B5EF4-FFF2-40B4-BE49-F238E27FC236}">
                  <a16:creationId xmlns:a16="http://schemas.microsoft.com/office/drawing/2014/main" id="{BEC1E30D-391E-4458-A3A1-CF0B42B28FCD}"/>
                </a:ext>
              </a:extLst>
            </p:cNvPr>
            <p:cNvCxnSpPr>
              <a:stCxn id="62" idx="2"/>
              <a:endCxn id="60" idx="2"/>
            </p:cNvCxnSpPr>
            <p:nvPr/>
          </p:nvCxnSpPr>
          <p:spPr>
            <a:xfrm rot="16200000" flipH="1">
              <a:off x="5864527" y="446569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E147B3C5-87C4-4200-BAB8-9D829E60401B}"/>
                </a:ext>
              </a:extLst>
            </p:cNvPr>
            <p:cNvCxnSpPr>
              <a:cxnSpLocks/>
              <a:stCxn id="62" idx="2"/>
              <a:endCxn id="61" idx="2"/>
            </p:cNvCxnSpPr>
            <p:nvPr/>
          </p:nvCxnSpPr>
          <p:spPr>
            <a:xfrm rot="16200000" flipH="1">
              <a:off x="7021086" y="330913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C841522-564B-47DE-A0C7-58E0459A0E31}"/>
                </a:ext>
              </a:extLst>
            </p:cNvPr>
            <p:cNvSpPr txBox="1"/>
            <p:nvPr/>
          </p:nvSpPr>
          <p:spPr>
            <a:xfrm>
              <a:off x="5869959" y="5766470"/>
              <a:ext cx="415498" cy="369332"/>
            </a:xfrm>
            <a:prstGeom prst="rect">
              <a:avLst/>
            </a:prstGeom>
            <a:noFill/>
          </p:spPr>
          <p:txBody>
            <a:bodyPr wrap="none" rtlCol="0">
              <a:spAutoFit/>
            </a:bodyPr>
            <a:lstStyle/>
            <a:p>
              <a:r>
                <a:rPr lang="ko-KR" altLang="en-US" b="1" dirty="0"/>
                <a:t>③</a:t>
              </a:r>
            </a:p>
          </p:txBody>
        </p:sp>
      </p:grpSp>
      <p:grpSp>
        <p:nvGrpSpPr>
          <p:cNvPr id="97" name="그룹 96">
            <a:extLst>
              <a:ext uri="{FF2B5EF4-FFF2-40B4-BE49-F238E27FC236}">
                <a16:creationId xmlns:a16="http://schemas.microsoft.com/office/drawing/2014/main" id="{A37274FC-F410-45DF-8DA6-4146269E0C62}"/>
              </a:ext>
            </a:extLst>
          </p:cNvPr>
          <p:cNvGrpSpPr/>
          <p:nvPr/>
        </p:nvGrpSpPr>
        <p:grpSpPr>
          <a:xfrm>
            <a:off x="465106" y="1378031"/>
            <a:ext cx="10279094" cy="2231702"/>
            <a:chOff x="465106" y="1378031"/>
            <a:chExt cx="10279094" cy="2231702"/>
          </a:xfrm>
        </p:grpSpPr>
        <p:pic>
          <p:nvPicPr>
            <p:cNvPr id="83" name="그림 82">
              <a:extLst>
                <a:ext uri="{FF2B5EF4-FFF2-40B4-BE49-F238E27FC236}">
                  <a16:creationId xmlns:a16="http://schemas.microsoft.com/office/drawing/2014/main" id="{7E091AA5-3660-49B4-99F7-628048CEFC4D}"/>
                </a:ext>
              </a:extLst>
            </p:cNvPr>
            <p:cNvPicPr>
              <a:picLocks noChangeAspect="1"/>
            </p:cNvPicPr>
            <p:nvPr/>
          </p:nvPicPr>
          <p:blipFill rotWithShape="1">
            <a:blip r:embed="rId3"/>
            <a:srcRect b="55947"/>
            <a:stretch/>
          </p:blipFill>
          <p:spPr>
            <a:xfrm>
              <a:off x="2873828" y="1866528"/>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84" name="사각형: 둥근 모서리 83">
              <a:extLst>
                <a:ext uri="{FF2B5EF4-FFF2-40B4-BE49-F238E27FC236}">
                  <a16:creationId xmlns:a16="http://schemas.microsoft.com/office/drawing/2014/main" id="{65BBF6A2-E594-49BD-9372-7B29811C72BD}"/>
                </a:ext>
              </a:extLst>
            </p:cNvPr>
            <p:cNvSpPr/>
            <p:nvPr/>
          </p:nvSpPr>
          <p:spPr>
            <a:xfrm>
              <a:off x="465106" y="1905620"/>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85" name="연결선: 꺾임 84">
              <a:extLst>
                <a:ext uri="{FF2B5EF4-FFF2-40B4-BE49-F238E27FC236}">
                  <a16:creationId xmlns:a16="http://schemas.microsoft.com/office/drawing/2014/main" id="{CC222FE0-B51A-41EA-ADF4-15BA0ED3D50E}"/>
                </a:ext>
              </a:extLst>
            </p:cNvPr>
            <p:cNvCxnSpPr>
              <a:stCxn id="84" idx="2"/>
            </p:cNvCxnSpPr>
            <p:nvPr/>
          </p:nvCxnSpPr>
          <p:spPr>
            <a:xfrm rot="16200000" flipH="1">
              <a:off x="2407043" y="1012306"/>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A30E8D-D7C4-414C-A742-57317254EE70}"/>
                </a:ext>
              </a:extLst>
            </p:cNvPr>
            <p:cNvSpPr txBox="1"/>
            <p:nvPr/>
          </p:nvSpPr>
          <p:spPr>
            <a:xfrm>
              <a:off x="1759284" y="2253196"/>
              <a:ext cx="415498" cy="369332"/>
            </a:xfrm>
            <a:prstGeom prst="rect">
              <a:avLst/>
            </a:prstGeom>
            <a:noFill/>
          </p:spPr>
          <p:txBody>
            <a:bodyPr wrap="none" rtlCol="0">
              <a:spAutoFit/>
            </a:bodyPr>
            <a:lstStyle/>
            <a:p>
              <a:r>
                <a:rPr lang="ko-KR" altLang="en-US" b="1" dirty="0"/>
                <a:t>①</a:t>
              </a:r>
            </a:p>
          </p:txBody>
        </p:sp>
        <p:sp>
          <p:nvSpPr>
            <p:cNvPr id="89" name="직사각형 88">
              <a:extLst>
                <a:ext uri="{FF2B5EF4-FFF2-40B4-BE49-F238E27FC236}">
                  <a16:creationId xmlns:a16="http://schemas.microsoft.com/office/drawing/2014/main" id="{A4D36077-871E-45B1-925F-D7BFC835A962}"/>
                </a:ext>
              </a:extLst>
            </p:cNvPr>
            <p:cNvSpPr/>
            <p:nvPr/>
          </p:nvSpPr>
          <p:spPr>
            <a:xfrm>
              <a:off x="473710" y="1562696"/>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9B101641-EB0A-4768-9BF5-416DD0926E36}"/>
                </a:ext>
              </a:extLst>
            </p:cNvPr>
            <p:cNvSpPr txBox="1"/>
            <p:nvPr/>
          </p:nvSpPr>
          <p:spPr>
            <a:xfrm>
              <a:off x="473710" y="1378031"/>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0</a:t>
              </a:r>
              <a:endParaRPr lang="ko-KR" altLang="en-US" dirty="0">
                <a:latin typeface="+mj-ea"/>
                <a:ea typeface="+mj-ea"/>
              </a:endParaRPr>
            </a:p>
          </p:txBody>
        </p:sp>
        <p:sp>
          <p:nvSpPr>
            <p:cNvPr id="91" name="직사각형 90">
              <a:extLst>
                <a:ext uri="{FF2B5EF4-FFF2-40B4-BE49-F238E27FC236}">
                  <a16:creationId xmlns:a16="http://schemas.microsoft.com/office/drawing/2014/main" id="{F471464B-9515-40E4-BBC9-A11368951546}"/>
                </a:ext>
              </a:extLst>
            </p:cNvPr>
            <p:cNvSpPr/>
            <p:nvPr/>
          </p:nvSpPr>
          <p:spPr>
            <a:xfrm>
              <a:off x="6606328" y="2524120"/>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1C45F9C1-BBE5-468C-8DAF-1BE9BB2FF8CA}"/>
                </a:ext>
              </a:extLst>
            </p:cNvPr>
            <p:cNvSpPr/>
            <p:nvPr/>
          </p:nvSpPr>
          <p:spPr>
            <a:xfrm>
              <a:off x="8917028" y="252170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E87F553D-F7FF-45EE-B036-2EB5A742C0CB}"/>
                </a:ext>
              </a:extLst>
            </p:cNvPr>
            <p:cNvSpPr/>
            <p:nvPr/>
          </p:nvSpPr>
          <p:spPr>
            <a:xfrm>
              <a:off x="4230077" y="251325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연결선: 꺾임 93">
              <a:extLst>
                <a:ext uri="{FF2B5EF4-FFF2-40B4-BE49-F238E27FC236}">
                  <a16:creationId xmlns:a16="http://schemas.microsoft.com/office/drawing/2014/main" id="{52F10CAA-040B-4F94-952C-DB33C855B1AE}"/>
                </a:ext>
              </a:extLst>
            </p:cNvPr>
            <p:cNvCxnSpPr>
              <a:stCxn id="93" idx="2"/>
              <a:endCxn id="91" idx="2"/>
            </p:cNvCxnSpPr>
            <p:nvPr/>
          </p:nvCxnSpPr>
          <p:spPr>
            <a:xfrm rot="16200000" flipH="1">
              <a:off x="5864527" y="1885734"/>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연결선: 꺾임 94">
              <a:extLst>
                <a:ext uri="{FF2B5EF4-FFF2-40B4-BE49-F238E27FC236}">
                  <a16:creationId xmlns:a16="http://schemas.microsoft.com/office/drawing/2014/main" id="{2CE4BD36-FB24-4899-85A2-4782D1D4F5B9}"/>
                </a:ext>
              </a:extLst>
            </p:cNvPr>
            <p:cNvCxnSpPr>
              <a:cxnSpLocks/>
              <a:stCxn id="93" idx="2"/>
              <a:endCxn id="92" idx="2"/>
            </p:cNvCxnSpPr>
            <p:nvPr/>
          </p:nvCxnSpPr>
          <p:spPr>
            <a:xfrm rot="16200000" flipH="1">
              <a:off x="7021086" y="729175"/>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CF0C41F-3F70-41D3-903B-DCA6DEBC515C}"/>
                </a:ext>
              </a:extLst>
            </p:cNvPr>
            <p:cNvSpPr txBox="1"/>
            <p:nvPr/>
          </p:nvSpPr>
          <p:spPr>
            <a:xfrm>
              <a:off x="5869959" y="3186514"/>
              <a:ext cx="410690" cy="369332"/>
            </a:xfrm>
            <a:prstGeom prst="rect">
              <a:avLst/>
            </a:prstGeom>
            <a:noFill/>
          </p:spPr>
          <p:txBody>
            <a:bodyPr wrap="none" rtlCol="0">
              <a:spAutoFit/>
            </a:bodyPr>
            <a:lstStyle/>
            <a:p>
              <a:r>
                <a:rPr lang="ko-KR" altLang="en-US" b="1" dirty="0"/>
                <a:t>②</a:t>
              </a:r>
            </a:p>
          </p:txBody>
        </p:sp>
      </p:grpSp>
    </p:spTree>
    <p:extLst>
      <p:ext uri="{BB962C8B-B14F-4D97-AF65-F5344CB8AC3E}">
        <p14:creationId xmlns:p14="http://schemas.microsoft.com/office/powerpoint/2010/main" val="2955154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494A88D-F5AC-454E-B913-0F7B29636204}"/>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pic>
        <p:nvPicPr>
          <p:cNvPr id="5" name="그림 4">
            <a:extLst>
              <a:ext uri="{FF2B5EF4-FFF2-40B4-BE49-F238E27FC236}">
                <a16:creationId xmlns:a16="http://schemas.microsoft.com/office/drawing/2014/main" id="{C31D741E-8248-4736-A7A4-DA8BACA43FEB}"/>
              </a:ext>
            </a:extLst>
          </p:cNvPr>
          <p:cNvPicPr>
            <a:picLocks noChangeAspect="1"/>
          </p:cNvPicPr>
          <p:nvPr/>
        </p:nvPicPr>
        <p:blipFill rotWithShape="1">
          <a:blip r:embed="rId2"/>
          <a:srcRect b="55947"/>
          <a:stretch/>
        </p:blipFill>
        <p:spPr>
          <a:xfrm>
            <a:off x="3015342" y="1395199"/>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9E9EFF3A-C1A1-474C-BECF-27E8BA1F2A5C}"/>
              </a:ext>
            </a:extLst>
          </p:cNvPr>
          <p:cNvSpPr/>
          <p:nvPr/>
        </p:nvSpPr>
        <p:spPr>
          <a:xfrm>
            <a:off x="606620" y="14342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861E3B1-1093-434A-B436-5D473C28A6BD}"/>
              </a:ext>
            </a:extLst>
          </p:cNvPr>
          <p:cNvCxnSpPr>
            <a:stCxn id="6" idx="2"/>
          </p:cNvCxnSpPr>
          <p:nvPr/>
        </p:nvCxnSpPr>
        <p:spPr>
          <a:xfrm rot="16200000" flipH="1">
            <a:off x="2548557" y="540977"/>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C5FC03CF-A056-45F9-B4E7-A036E7E21C0B}"/>
              </a:ext>
            </a:extLst>
          </p:cNvPr>
          <p:cNvCxnSpPr>
            <a:cxnSpLocks/>
          </p:cNvCxnSpPr>
          <p:nvPr/>
        </p:nvCxnSpPr>
        <p:spPr>
          <a:xfrm rot="10800000">
            <a:off x="1156399" y="1769849"/>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B51329-0EE7-4FDB-9D69-92E477E6CFDF}"/>
              </a:ext>
            </a:extLst>
          </p:cNvPr>
          <p:cNvSpPr txBox="1"/>
          <p:nvPr/>
        </p:nvSpPr>
        <p:spPr>
          <a:xfrm>
            <a:off x="1900798" y="1781867"/>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840EBC9B-9E3E-410D-8F0A-1691D2BBC5B6}"/>
              </a:ext>
            </a:extLst>
          </p:cNvPr>
          <p:cNvSpPr txBox="1"/>
          <p:nvPr/>
        </p:nvSpPr>
        <p:spPr>
          <a:xfrm>
            <a:off x="904185" y="2287248"/>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D8CFF1C2-96EA-41E1-BD4E-466A99E5CA53}"/>
              </a:ext>
            </a:extLst>
          </p:cNvPr>
          <p:cNvSpPr/>
          <p:nvPr/>
        </p:nvSpPr>
        <p:spPr>
          <a:xfrm>
            <a:off x="615224" y="1091367"/>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4DF1D1B-FF85-46F0-8C7F-594DBBF3B1FF}"/>
              </a:ext>
            </a:extLst>
          </p:cNvPr>
          <p:cNvSpPr txBox="1"/>
          <p:nvPr/>
        </p:nvSpPr>
        <p:spPr>
          <a:xfrm>
            <a:off x="615224" y="906702"/>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8AADA80C-E6D8-426D-ABD1-BEC71988051C}"/>
              </a:ext>
            </a:extLst>
          </p:cNvPr>
          <p:cNvSpPr/>
          <p:nvPr/>
        </p:nvSpPr>
        <p:spPr>
          <a:xfrm>
            <a:off x="6747842" y="2052791"/>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C6EFC5A-062B-486B-B0A0-0098BE200FCB}"/>
              </a:ext>
            </a:extLst>
          </p:cNvPr>
          <p:cNvSpPr/>
          <p:nvPr/>
        </p:nvSpPr>
        <p:spPr>
          <a:xfrm>
            <a:off x="9058542" y="205037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E5C7DE0F-F454-40E7-92D9-F05AFAFBA4A8}"/>
              </a:ext>
            </a:extLst>
          </p:cNvPr>
          <p:cNvSpPr/>
          <p:nvPr/>
        </p:nvSpPr>
        <p:spPr>
          <a:xfrm>
            <a:off x="4371591" y="2041927"/>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9C9860DC-5105-4A70-ADB8-45E63B6E7397}"/>
              </a:ext>
            </a:extLst>
          </p:cNvPr>
          <p:cNvCxnSpPr>
            <a:stCxn id="15" idx="2"/>
            <a:endCxn id="13" idx="2"/>
          </p:cNvCxnSpPr>
          <p:nvPr/>
        </p:nvCxnSpPr>
        <p:spPr>
          <a:xfrm rot="16200000" flipH="1">
            <a:off x="6006041" y="1414405"/>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224D1515-743C-4122-8DFE-26029423CB73}"/>
              </a:ext>
            </a:extLst>
          </p:cNvPr>
          <p:cNvCxnSpPr>
            <a:cxnSpLocks/>
            <a:stCxn id="15" idx="2"/>
            <a:endCxn id="14" idx="2"/>
          </p:cNvCxnSpPr>
          <p:nvPr/>
        </p:nvCxnSpPr>
        <p:spPr>
          <a:xfrm rot="16200000" flipH="1">
            <a:off x="7162600" y="257846"/>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708531-8548-4052-A0D7-C2659AFF4193}"/>
              </a:ext>
            </a:extLst>
          </p:cNvPr>
          <p:cNvSpPr txBox="1"/>
          <p:nvPr/>
        </p:nvSpPr>
        <p:spPr>
          <a:xfrm>
            <a:off x="6011473" y="2715185"/>
            <a:ext cx="415498" cy="369332"/>
          </a:xfrm>
          <a:prstGeom prst="rect">
            <a:avLst/>
          </a:prstGeom>
          <a:noFill/>
        </p:spPr>
        <p:txBody>
          <a:bodyPr wrap="none" rtlCol="0">
            <a:spAutoFit/>
          </a:bodyPr>
          <a:lstStyle/>
          <a:p>
            <a:r>
              <a:rPr lang="ko-KR" altLang="en-US" b="1" dirty="0"/>
              <a:t>②</a:t>
            </a:r>
          </a:p>
        </p:txBody>
      </p:sp>
      <p:sp>
        <p:nvSpPr>
          <p:cNvPr id="20" name="TextBox 19">
            <a:extLst>
              <a:ext uri="{FF2B5EF4-FFF2-40B4-BE49-F238E27FC236}">
                <a16:creationId xmlns:a16="http://schemas.microsoft.com/office/drawing/2014/main" id="{9FC44EE7-FEDF-4DC1-BC3E-800426721450}"/>
              </a:ext>
            </a:extLst>
          </p:cNvPr>
          <p:cNvSpPr txBox="1"/>
          <p:nvPr/>
        </p:nvSpPr>
        <p:spPr>
          <a:xfrm>
            <a:off x="584106" y="3719597"/>
            <a:ext cx="5511894" cy="369332"/>
          </a:xfrm>
          <a:prstGeom prst="rect">
            <a:avLst/>
          </a:prstGeom>
          <a:solidFill>
            <a:schemeClr val="bg1"/>
          </a:solidFill>
          <a:ln>
            <a:solidFill>
              <a:schemeClr val="accent1"/>
            </a:solidFill>
          </a:ln>
        </p:spPr>
        <p:txBody>
          <a:bodyPr wrap="none" rtlCol="0">
            <a:spAutoFit/>
          </a:bodyPr>
          <a:lstStyle/>
          <a:p>
            <a:r>
              <a:rPr lang="ko-KR" altLang="en-US" dirty="0">
                <a:latin typeface="+mj-ea"/>
                <a:ea typeface="+mj-ea"/>
              </a:rPr>
              <a:t>만약</a:t>
            </a:r>
            <a:r>
              <a:rPr lang="en-US" altLang="ko-KR" dirty="0">
                <a:latin typeface="+mj-ea"/>
                <a:ea typeface="+mj-ea"/>
              </a:rPr>
              <a:t>, Broker1,3 </a:t>
            </a:r>
            <a:r>
              <a:rPr lang="ko-KR" altLang="en-US" dirty="0">
                <a:latin typeface="+mj-ea"/>
                <a:ea typeface="+mj-ea"/>
              </a:rPr>
              <a:t>간 </a:t>
            </a:r>
            <a:r>
              <a:rPr lang="en-US" altLang="ko-KR" dirty="0">
                <a:latin typeface="+mj-ea"/>
                <a:ea typeface="+mj-ea"/>
              </a:rPr>
              <a:t>Sync</a:t>
            </a:r>
            <a:r>
              <a:rPr lang="ko-KR" altLang="en-US" dirty="0">
                <a:latin typeface="+mj-ea"/>
                <a:ea typeface="+mj-ea"/>
              </a:rPr>
              <a:t>에서 장애가 발생하게 되면</a:t>
            </a:r>
            <a:r>
              <a:rPr lang="en-US" altLang="ko-KR" dirty="0">
                <a:latin typeface="+mj-ea"/>
                <a:ea typeface="+mj-ea"/>
              </a:rPr>
              <a:t>?</a:t>
            </a:r>
            <a:endParaRPr lang="ko-KR" altLang="en-US" dirty="0">
              <a:latin typeface="+mj-ea"/>
              <a:ea typeface="+mj-ea"/>
            </a:endParaRPr>
          </a:p>
        </p:txBody>
      </p:sp>
      <p:pic>
        <p:nvPicPr>
          <p:cNvPr id="21" name="그림 20">
            <a:extLst>
              <a:ext uri="{FF2B5EF4-FFF2-40B4-BE49-F238E27FC236}">
                <a16:creationId xmlns:a16="http://schemas.microsoft.com/office/drawing/2014/main" id="{4EB2B1D2-641A-4C28-8817-632CB6EFA5A3}"/>
              </a:ext>
            </a:extLst>
          </p:cNvPr>
          <p:cNvPicPr>
            <a:picLocks noChangeAspect="1"/>
          </p:cNvPicPr>
          <p:nvPr/>
        </p:nvPicPr>
        <p:blipFill rotWithShape="1">
          <a:blip r:embed="rId2"/>
          <a:srcRect b="55947"/>
          <a:stretch/>
        </p:blipFill>
        <p:spPr>
          <a:xfrm>
            <a:off x="3015342" y="473853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22" name="사각형: 둥근 모서리 21">
            <a:extLst>
              <a:ext uri="{FF2B5EF4-FFF2-40B4-BE49-F238E27FC236}">
                <a16:creationId xmlns:a16="http://schemas.microsoft.com/office/drawing/2014/main" id="{01A54067-15AD-44A4-9C89-0085528F8E86}"/>
              </a:ext>
            </a:extLst>
          </p:cNvPr>
          <p:cNvSpPr/>
          <p:nvPr/>
        </p:nvSpPr>
        <p:spPr>
          <a:xfrm>
            <a:off x="606620" y="47776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23" name="연결선: 꺾임 22">
            <a:extLst>
              <a:ext uri="{FF2B5EF4-FFF2-40B4-BE49-F238E27FC236}">
                <a16:creationId xmlns:a16="http://schemas.microsoft.com/office/drawing/2014/main" id="{02B8F719-75F6-45E6-ADBC-3D07C14E05F6}"/>
              </a:ext>
            </a:extLst>
          </p:cNvPr>
          <p:cNvCxnSpPr>
            <a:stCxn id="22" idx="2"/>
          </p:cNvCxnSpPr>
          <p:nvPr/>
        </p:nvCxnSpPr>
        <p:spPr>
          <a:xfrm rot="16200000" flipH="1">
            <a:off x="2548557" y="388431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22128021-E026-4B67-A4AF-5EC0CDBA9C70}"/>
              </a:ext>
            </a:extLst>
          </p:cNvPr>
          <p:cNvCxnSpPr>
            <a:cxnSpLocks/>
          </p:cNvCxnSpPr>
          <p:nvPr/>
        </p:nvCxnSpPr>
        <p:spPr>
          <a:xfrm rot="10800000">
            <a:off x="1156399" y="511318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989406-276D-48C1-AA38-1FBF84DBE184}"/>
              </a:ext>
            </a:extLst>
          </p:cNvPr>
          <p:cNvSpPr txBox="1"/>
          <p:nvPr/>
        </p:nvSpPr>
        <p:spPr>
          <a:xfrm>
            <a:off x="1900798" y="5125202"/>
            <a:ext cx="415498" cy="369332"/>
          </a:xfrm>
          <a:prstGeom prst="rect">
            <a:avLst/>
          </a:prstGeom>
          <a:noFill/>
        </p:spPr>
        <p:txBody>
          <a:bodyPr wrap="none" rtlCol="0">
            <a:spAutoFit/>
          </a:bodyPr>
          <a:lstStyle/>
          <a:p>
            <a:r>
              <a:rPr lang="ko-KR" altLang="en-US" b="1" dirty="0"/>
              <a:t>①</a:t>
            </a:r>
          </a:p>
        </p:txBody>
      </p:sp>
      <p:sp>
        <p:nvSpPr>
          <p:cNvPr id="26" name="TextBox 25">
            <a:extLst>
              <a:ext uri="{FF2B5EF4-FFF2-40B4-BE49-F238E27FC236}">
                <a16:creationId xmlns:a16="http://schemas.microsoft.com/office/drawing/2014/main" id="{A3EDCB9B-CCBC-42B8-8A1A-1CE218492F69}"/>
              </a:ext>
            </a:extLst>
          </p:cNvPr>
          <p:cNvSpPr txBox="1"/>
          <p:nvPr/>
        </p:nvSpPr>
        <p:spPr>
          <a:xfrm>
            <a:off x="904185" y="5630583"/>
            <a:ext cx="415498" cy="369332"/>
          </a:xfrm>
          <a:prstGeom prst="rect">
            <a:avLst/>
          </a:prstGeom>
          <a:noFill/>
        </p:spPr>
        <p:txBody>
          <a:bodyPr wrap="none" rtlCol="0">
            <a:spAutoFit/>
          </a:bodyPr>
          <a:lstStyle/>
          <a:p>
            <a:r>
              <a:rPr lang="ko-KR" altLang="en-US" b="1" dirty="0"/>
              <a:t>③</a:t>
            </a:r>
          </a:p>
        </p:txBody>
      </p:sp>
      <p:sp>
        <p:nvSpPr>
          <p:cNvPr id="27" name="직사각형 26">
            <a:extLst>
              <a:ext uri="{FF2B5EF4-FFF2-40B4-BE49-F238E27FC236}">
                <a16:creationId xmlns:a16="http://schemas.microsoft.com/office/drawing/2014/main" id="{06032F1E-A580-4542-8AAB-FDF045DCF4B5}"/>
              </a:ext>
            </a:extLst>
          </p:cNvPr>
          <p:cNvSpPr/>
          <p:nvPr/>
        </p:nvSpPr>
        <p:spPr>
          <a:xfrm>
            <a:off x="615224" y="443470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3D459B5-5B95-4FAE-B450-9234C35B631E}"/>
              </a:ext>
            </a:extLst>
          </p:cNvPr>
          <p:cNvSpPr txBox="1"/>
          <p:nvPr/>
        </p:nvSpPr>
        <p:spPr>
          <a:xfrm>
            <a:off x="615224" y="4250037"/>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29" name="직사각형 28">
            <a:extLst>
              <a:ext uri="{FF2B5EF4-FFF2-40B4-BE49-F238E27FC236}">
                <a16:creationId xmlns:a16="http://schemas.microsoft.com/office/drawing/2014/main" id="{A14723C3-B2D6-4A2B-B52C-5A2E51EB91F6}"/>
              </a:ext>
            </a:extLst>
          </p:cNvPr>
          <p:cNvSpPr/>
          <p:nvPr/>
        </p:nvSpPr>
        <p:spPr>
          <a:xfrm>
            <a:off x="6747842" y="539612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22F5958-5C94-473D-8F23-8FCD110828CE}"/>
              </a:ext>
            </a:extLst>
          </p:cNvPr>
          <p:cNvSpPr/>
          <p:nvPr/>
        </p:nvSpPr>
        <p:spPr>
          <a:xfrm>
            <a:off x="9058542" y="539370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37F1AF0-FDCD-41C8-8D45-C59D8512E00B}"/>
              </a:ext>
            </a:extLst>
          </p:cNvPr>
          <p:cNvSpPr/>
          <p:nvPr/>
        </p:nvSpPr>
        <p:spPr>
          <a:xfrm>
            <a:off x="4371591" y="538526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연결선: 꺾임 31">
            <a:extLst>
              <a:ext uri="{FF2B5EF4-FFF2-40B4-BE49-F238E27FC236}">
                <a16:creationId xmlns:a16="http://schemas.microsoft.com/office/drawing/2014/main" id="{99CA45D2-8D2D-4CB1-B4A2-81877A59C92E}"/>
              </a:ext>
            </a:extLst>
          </p:cNvPr>
          <p:cNvCxnSpPr>
            <a:stCxn id="31" idx="2"/>
            <a:endCxn id="29" idx="2"/>
          </p:cNvCxnSpPr>
          <p:nvPr/>
        </p:nvCxnSpPr>
        <p:spPr>
          <a:xfrm rot="16200000" flipH="1">
            <a:off x="6006041" y="475774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3FF46B-0B03-4053-8464-7B36E44D6D72}"/>
              </a:ext>
            </a:extLst>
          </p:cNvPr>
          <p:cNvCxnSpPr>
            <a:cxnSpLocks/>
            <a:stCxn id="31" idx="2"/>
            <a:endCxn id="30" idx="2"/>
          </p:cNvCxnSpPr>
          <p:nvPr/>
        </p:nvCxnSpPr>
        <p:spPr>
          <a:xfrm rot="16200000" flipH="1">
            <a:off x="7162600" y="360118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CFC51B-AD7B-4245-9365-BEA2FBAAE0AF}"/>
              </a:ext>
            </a:extLst>
          </p:cNvPr>
          <p:cNvSpPr txBox="1"/>
          <p:nvPr/>
        </p:nvSpPr>
        <p:spPr>
          <a:xfrm>
            <a:off x="6011473" y="6058520"/>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E2B789F8-4299-4930-B3FA-FD286D091725}"/>
              </a:ext>
            </a:extLst>
          </p:cNvPr>
          <p:cNvSpPr/>
          <p:nvPr/>
        </p:nvSpPr>
        <p:spPr>
          <a:xfrm>
            <a:off x="7810460" y="5865763"/>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423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5645E-870F-45B4-9F01-A7C88CE3FDD2}"/>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C04CF530-4205-4DAE-8672-5440B11EC978}"/>
              </a:ext>
            </a:extLst>
          </p:cNvPr>
          <p:cNvPicPr>
            <a:picLocks noChangeAspect="1"/>
          </p:cNvPicPr>
          <p:nvPr/>
        </p:nvPicPr>
        <p:blipFill>
          <a:blip r:embed="rId2"/>
          <a:stretch>
            <a:fillRect/>
          </a:stretch>
        </p:blipFill>
        <p:spPr>
          <a:xfrm>
            <a:off x="677334" y="1648104"/>
            <a:ext cx="6178877" cy="3709024"/>
          </a:xfrm>
          <a:prstGeom prst="rect">
            <a:avLst/>
          </a:prstGeom>
        </p:spPr>
      </p:pic>
      <p:sp>
        <p:nvSpPr>
          <p:cNvPr id="5" name="TextBox 4">
            <a:extLst>
              <a:ext uri="{FF2B5EF4-FFF2-40B4-BE49-F238E27FC236}">
                <a16:creationId xmlns:a16="http://schemas.microsoft.com/office/drawing/2014/main" id="{99E1A0C4-C542-40FF-8677-03C0B406DE9A}"/>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5591175" y="5158748"/>
            <a:ext cx="6253677" cy="128528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mj-ea"/>
                <a:ea typeface="+mj-ea"/>
              </a:rPr>
              <a:t> broker : </a:t>
            </a:r>
            <a:r>
              <a:rPr lang="ko-KR" altLang="en-US" dirty="0">
                <a:latin typeface="+mj-ea"/>
                <a:ea typeface="+mj-ea"/>
              </a:rPr>
              <a:t>카프카 서버를 가리킴</a:t>
            </a:r>
          </a:p>
          <a:p>
            <a:pPr>
              <a:lnSpc>
                <a:spcPct val="150000"/>
              </a:lnSpc>
              <a:buFont typeface="Arial" panose="020B0604020202020204" pitchFamily="34" charset="0"/>
              <a:buChar char="•"/>
            </a:pPr>
            <a:r>
              <a:rPr lang="en-US" altLang="ko-KR" dirty="0">
                <a:latin typeface="+mj-ea"/>
                <a:ea typeface="+mj-ea"/>
              </a:rPr>
              <a:t> zookeeper : </a:t>
            </a:r>
            <a:r>
              <a:rPr lang="ko-KR" altLang="en-US" dirty="0">
                <a:latin typeface="+mj-ea"/>
                <a:ea typeface="+mj-ea"/>
              </a:rPr>
              <a:t>카프카 서버 </a:t>
            </a:r>
            <a:r>
              <a:rPr lang="en-US" altLang="ko-KR" dirty="0">
                <a:latin typeface="+mj-ea"/>
                <a:ea typeface="+mj-ea"/>
              </a:rPr>
              <a:t>(+</a:t>
            </a:r>
            <a:r>
              <a:rPr lang="ko-KR" altLang="en-US" dirty="0">
                <a:latin typeface="+mj-ea"/>
                <a:ea typeface="+mj-ea"/>
              </a:rPr>
              <a:t>클러스터</a:t>
            </a:r>
            <a:r>
              <a:rPr lang="en-US" altLang="ko-KR" dirty="0">
                <a:latin typeface="+mj-ea"/>
                <a:ea typeface="+mj-ea"/>
              </a:rPr>
              <a:t>) </a:t>
            </a:r>
            <a:r>
              <a:rPr lang="ko-KR" altLang="en-US" dirty="0">
                <a:latin typeface="+mj-ea"/>
                <a:ea typeface="+mj-ea"/>
              </a:rPr>
              <a:t>상태를 관리하고</a:t>
            </a:r>
          </a:p>
          <a:p>
            <a:pPr>
              <a:lnSpc>
                <a:spcPct val="150000"/>
              </a:lnSpc>
              <a:buFont typeface="Arial" panose="020B0604020202020204" pitchFamily="34" charset="0"/>
              <a:buChar char="•"/>
            </a:pPr>
            <a:r>
              <a:rPr lang="en-US" altLang="ko-KR" dirty="0">
                <a:latin typeface="+mj-ea"/>
                <a:ea typeface="+mj-ea"/>
              </a:rPr>
              <a:t> cluster : </a:t>
            </a:r>
            <a:r>
              <a:rPr lang="ko-KR" altLang="en-US" dirty="0">
                <a:latin typeface="+mj-ea"/>
                <a:ea typeface="+mj-ea"/>
              </a:rPr>
              <a:t>브로커들의 묶음</a:t>
            </a:r>
          </a:p>
        </p:txBody>
      </p:sp>
      <p:sp>
        <p:nvSpPr>
          <p:cNvPr id="7" name="TextBox 6">
            <a:extLst>
              <a:ext uri="{FF2B5EF4-FFF2-40B4-BE49-F238E27FC236}">
                <a16:creationId xmlns:a16="http://schemas.microsoft.com/office/drawing/2014/main" id="{BB8D18E3-9961-43FC-8B31-6841AE1B1101}"/>
              </a:ext>
            </a:extLst>
          </p:cNvPr>
          <p:cNvSpPr txBox="1"/>
          <p:nvPr/>
        </p:nvSpPr>
        <p:spPr>
          <a:xfrm>
            <a:off x="677334" y="1387261"/>
            <a:ext cx="9342966" cy="369332"/>
          </a:xfrm>
          <a:prstGeom prst="rect">
            <a:avLst/>
          </a:prstGeom>
          <a:noFill/>
        </p:spPr>
        <p:txBody>
          <a:bodyPr wrap="square">
            <a:spAutoFit/>
          </a:bodyPr>
          <a:lstStyle/>
          <a:p>
            <a:r>
              <a:rPr lang="ko-KR" altLang="en-US" sz="1800" dirty="0">
                <a:latin typeface="+mj-ea"/>
                <a:ea typeface="+mj-ea"/>
              </a:rPr>
              <a:t>대용량 실시간 데이터 처리  </a:t>
            </a:r>
            <a:r>
              <a:rPr lang="en-US" altLang="ko-KR" sz="1800" dirty="0">
                <a:latin typeface="+mj-ea"/>
                <a:ea typeface="+mj-ea"/>
              </a:rPr>
              <a:t>+  </a:t>
            </a:r>
            <a:r>
              <a:rPr lang="ko-KR" altLang="en-US" sz="1800" dirty="0">
                <a:latin typeface="+mj-ea"/>
                <a:ea typeface="+mj-ea"/>
              </a:rPr>
              <a:t>분산된 데이터 파이프라인 </a:t>
            </a:r>
            <a:endParaRPr lang="en-US" altLang="ko-KR" sz="1800" dirty="0">
              <a:latin typeface="+mj-ea"/>
              <a:ea typeface="+mj-ea"/>
            </a:endParaRPr>
          </a:p>
        </p:txBody>
      </p:sp>
    </p:spTree>
    <p:extLst>
      <p:ext uri="{BB962C8B-B14F-4D97-AF65-F5344CB8AC3E}">
        <p14:creationId xmlns:p14="http://schemas.microsoft.com/office/powerpoint/2010/main" val="1146753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31CA821-78A2-479C-BE54-26290236D62F}"/>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26" name="그룹 25">
            <a:extLst>
              <a:ext uri="{FF2B5EF4-FFF2-40B4-BE49-F238E27FC236}">
                <a16:creationId xmlns:a16="http://schemas.microsoft.com/office/drawing/2014/main" id="{73A4C361-B513-4A74-B37E-277EB96B079E}"/>
              </a:ext>
            </a:extLst>
          </p:cNvPr>
          <p:cNvGrpSpPr/>
          <p:nvPr/>
        </p:nvGrpSpPr>
        <p:grpSpPr>
          <a:xfrm>
            <a:off x="497763" y="1387094"/>
            <a:ext cx="10279094" cy="2393469"/>
            <a:chOff x="497763" y="1387094"/>
            <a:chExt cx="10279094" cy="2393469"/>
          </a:xfrm>
        </p:grpSpPr>
        <p:pic>
          <p:nvPicPr>
            <p:cNvPr id="5" name="그림 4">
              <a:extLst>
                <a:ext uri="{FF2B5EF4-FFF2-40B4-BE49-F238E27FC236}">
                  <a16:creationId xmlns:a16="http://schemas.microsoft.com/office/drawing/2014/main" id="{14B93764-D737-4A86-BF96-716427AB6D3F}"/>
                </a:ext>
              </a:extLst>
            </p:cNvPr>
            <p:cNvPicPr>
              <a:picLocks noChangeAspect="1"/>
            </p:cNvPicPr>
            <p:nvPr/>
          </p:nvPicPr>
          <p:blipFill rotWithShape="1">
            <a:blip r:embed="rId3"/>
            <a:srcRect b="55947"/>
            <a:stretch/>
          </p:blipFill>
          <p:spPr>
            <a:xfrm>
              <a:off x="2906485" y="1875591"/>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C1A202EE-58D4-4AA8-8F3F-4DEBA3A62EBF}"/>
                </a:ext>
              </a:extLst>
            </p:cNvPr>
            <p:cNvSpPr/>
            <p:nvPr/>
          </p:nvSpPr>
          <p:spPr>
            <a:xfrm>
              <a:off x="497763" y="191468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9484141-E2BC-458E-A194-2BC3929547A9}"/>
                </a:ext>
              </a:extLst>
            </p:cNvPr>
            <p:cNvCxnSpPr>
              <a:stCxn id="6" idx="2"/>
            </p:cNvCxnSpPr>
            <p:nvPr/>
          </p:nvCxnSpPr>
          <p:spPr>
            <a:xfrm rot="16200000" flipH="1">
              <a:off x="2439700" y="1021369"/>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A6D371F2-BEEE-41B1-9D98-D75A948A396B}"/>
                </a:ext>
              </a:extLst>
            </p:cNvPr>
            <p:cNvCxnSpPr>
              <a:cxnSpLocks/>
            </p:cNvCxnSpPr>
            <p:nvPr/>
          </p:nvCxnSpPr>
          <p:spPr>
            <a:xfrm rot="10800000">
              <a:off x="1047542" y="2250241"/>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D9AA4D-0466-4676-9730-FA51FE965CDA}"/>
                </a:ext>
              </a:extLst>
            </p:cNvPr>
            <p:cNvSpPr txBox="1"/>
            <p:nvPr/>
          </p:nvSpPr>
          <p:spPr>
            <a:xfrm>
              <a:off x="1791941" y="2262259"/>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27DFA993-DDA2-41FB-BA61-60F776A7F1BD}"/>
                </a:ext>
              </a:extLst>
            </p:cNvPr>
            <p:cNvSpPr txBox="1"/>
            <p:nvPr/>
          </p:nvSpPr>
          <p:spPr>
            <a:xfrm>
              <a:off x="795328" y="2767640"/>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53A8BCFB-CFB5-444C-B773-5C2700BBE6ED}"/>
                </a:ext>
              </a:extLst>
            </p:cNvPr>
            <p:cNvSpPr/>
            <p:nvPr/>
          </p:nvSpPr>
          <p:spPr>
            <a:xfrm>
              <a:off x="506367" y="1571759"/>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022AD40-24B1-4AD1-B9A4-CF16A29649DC}"/>
                </a:ext>
              </a:extLst>
            </p:cNvPr>
            <p:cNvSpPr txBox="1"/>
            <p:nvPr/>
          </p:nvSpPr>
          <p:spPr>
            <a:xfrm>
              <a:off x="506367" y="1387094"/>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DC4A118E-B370-4501-935A-2A38C22101D7}"/>
                </a:ext>
              </a:extLst>
            </p:cNvPr>
            <p:cNvSpPr/>
            <p:nvPr/>
          </p:nvSpPr>
          <p:spPr>
            <a:xfrm>
              <a:off x="6638985" y="253318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B014C32-B17A-42AA-B11A-25BB6D267E49}"/>
                </a:ext>
              </a:extLst>
            </p:cNvPr>
            <p:cNvSpPr/>
            <p:nvPr/>
          </p:nvSpPr>
          <p:spPr>
            <a:xfrm>
              <a:off x="8949685" y="2530765"/>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B0970ED-AA01-446F-890C-62A6C6F18D69}"/>
                </a:ext>
              </a:extLst>
            </p:cNvPr>
            <p:cNvSpPr/>
            <p:nvPr/>
          </p:nvSpPr>
          <p:spPr>
            <a:xfrm>
              <a:off x="4262734" y="2522319"/>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4F5CDA92-5AC0-4BC1-B16B-C382A1FC2E92}"/>
                </a:ext>
              </a:extLst>
            </p:cNvPr>
            <p:cNvCxnSpPr>
              <a:stCxn id="15" idx="2"/>
              <a:endCxn id="13" idx="2"/>
            </p:cNvCxnSpPr>
            <p:nvPr/>
          </p:nvCxnSpPr>
          <p:spPr>
            <a:xfrm rot="16200000" flipH="1">
              <a:off x="5897184" y="1894797"/>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5EE719C-8B9F-4DE9-AC70-8EFF4CB01609}"/>
                </a:ext>
              </a:extLst>
            </p:cNvPr>
            <p:cNvCxnSpPr>
              <a:cxnSpLocks/>
              <a:stCxn id="15" idx="2"/>
              <a:endCxn id="14" idx="2"/>
            </p:cNvCxnSpPr>
            <p:nvPr/>
          </p:nvCxnSpPr>
          <p:spPr>
            <a:xfrm rot="16200000" flipH="1">
              <a:off x="7053743" y="738238"/>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18ED70-6C67-4138-AEC3-C026982EA4C4}"/>
                </a:ext>
              </a:extLst>
            </p:cNvPr>
            <p:cNvSpPr txBox="1"/>
            <p:nvPr/>
          </p:nvSpPr>
          <p:spPr>
            <a:xfrm>
              <a:off x="5902616" y="3195577"/>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4E44CA94-DAEB-45DA-B557-EE40021EF689}"/>
                </a:ext>
              </a:extLst>
            </p:cNvPr>
            <p:cNvSpPr/>
            <p:nvPr/>
          </p:nvSpPr>
          <p:spPr>
            <a:xfrm>
              <a:off x="7439995" y="2979922"/>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890E8681-5CE2-494B-BBBE-B56E34EE2181}"/>
              </a:ext>
            </a:extLst>
          </p:cNvPr>
          <p:cNvSpPr txBox="1"/>
          <p:nvPr/>
        </p:nvSpPr>
        <p:spPr>
          <a:xfrm>
            <a:off x="518888" y="3890874"/>
            <a:ext cx="7487691" cy="923330"/>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min.insync.replicas</a:t>
            </a:r>
            <a:r>
              <a:rPr lang="ko-KR" altLang="en-US" dirty="0">
                <a:latin typeface="+mj-ea"/>
                <a:ea typeface="+mj-ea"/>
              </a:rPr>
              <a:t>의 설정 값이</a:t>
            </a:r>
            <a:endParaRPr lang="en-US" altLang="ko-KR" dirty="0">
              <a:latin typeface="+mj-ea"/>
              <a:ea typeface="+mj-ea"/>
            </a:endParaRPr>
          </a:p>
          <a:p>
            <a:r>
              <a:rPr lang="en-US" altLang="ko-KR" dirty="0">
                <a:latin typeface="+mj-ea"/>
                <a:ea typeface="+mj-ea"/>
              </a:rPr>
              <a:t>3 : Leader Broker</a:t>
            </a:r>
            <a:r>
              <a:rPr lang="ko-KR" altLang="en-US" dirty="0">
                <a:latin typeface="+mj-ea"/>
                <a:ea typeface="+mj-ea"/>
              </a:rPr>
              <a:t>가 </a:t>
            </a:r>
            <a:r>
              <a:rPr lang="en-US" altLang="ko-KR" dirty="0">
                <a:latin typeface="+mj-ea"/>
                <a:ea typeface="+mj-ea"/>
              </a:rPr>
              <a:t>Producer</a:t>
            </a:r>
            <a:r>
              <a:rPr lang="ko-KR" altLang="en-US" dirty="0">
                <a:latin typeface="+mj-ea"/>
                <a:ea typeface="+mj-ea"/>
              </a:rPr>
              <a:t>에 응답을 줄 수 없는 상황으로 에러 발생</a:t>
            </a:r>
            <a:endParaRPr lang="en-US" altLang="ko-KR" dirty="0">
              <a:latin typeface="+mj-ea"/>
              <a:ea typeface="+mj-ea"/>
            </a:endParaRPr>
          </a:p>
          <a:p>
            <a:r>
              <a:rPr lang="en-US" altLang="ko-KR" dirty="0">
                <a:latin typeface="+mj-ea"/>
                <a:ea typeface="+mj-ea"/>
              </a:rPr>
              <a:t>2 : Broker1,2</a:t>
            </a:r>
            <a:r>
              <a:rPr lang="ko-KR" altLang="en-US" dirty="0">
                <a:latin typeface="+mj-ea"/>
                <a:ea typeface="+mj-ea"/>
              </a:rPr>
              <a:t>가 정상으로 </a:t>
            </a:r>
            <a:r>
              <a:rPr lang="en-US" altLang="ko-KR" dirty="0" err="1">
                <a:latin typeface="+mj-ea"/>
                <a:ea typeface="+mj-ea"/>
              </a:rPr>
              <a:t>min.insync.replicas</a:t>
            </a:r>
            <a:r>
              <a:rPr lang="ko-KR" altLang="en-US" dirty="0">
                <a:latin typeface="+mj-ea"/>
                <a:ea typeface="+mj-ea"/>
              </a:rPr>
              <a:t>를 충족하므로 정상 응답</a:t>
            </a:r>
          </a:p>
        </p:txBody>
      </p:sp>
      <p:sp>
        <p:nvSpPr>
          <p:cNvPr id="21" name="TextBox 20">
            <a:extLst>
              <a:ext uri="{FF2B5EF4-FFF2-40B4-BE49-F238E27FC236}">
                <a16:creationId xmlns:a16="http://schemas.microsoft.com/office/drawing/2014/main" id="{D8889557-2DD5-4096-A44C-2089DDDEE748}"/>
              </a:ext>
            </a:extLst>
          </p:cNvPr>
          <p:cNvSpPr txBox="1"/>
          <p:nvPr/>
        </p:nvSpPr>
        <p:spPr>
          <a:xfrm>
            <a:off x="4174421" y="4920776"/>
            <a:ext cx="7814960" cy="600164"/>
          </a:xfrm>
          <a:prstGeom prst="rect">
            <a:avLst/>
          </a:prstGeom>
          <a:solidFill>
            <a:schemeClr val="bg1"/>
          </a:solidFill>
          <a:ln>
            <a:solidFill>
              <a:schemeClr val="accent1"/>
            </a:solidFill>
          </a:ln>
        </p:spPr>
        <p:txBody>
          <a:bodyPr wrap="none" rtlCol="0">
            <a:spAutoFit/>
          </a:bodyPr>
          <a:lstStyle/>
          <a:p>
            <a:r>
              <a:rPr lang="en-US" altLang="ko-KR" sz="1100" dirty="0">
                <a:latin typeface="+mj-ea"/>
                <a:ea typeface="+mj-ea"/>
              </a:rPr>
              <a:t>ERROR [Replica Manager on Broker 3]: Error processing append operation on partition ...(</a:t>
            </a:r>
            <a:r>
              <a:rPr lang="en-US" altLang="ko-KR" sz="1100" dirty="0" err="1">
                <a:latin typeface="+mj-ea"/>
                <a:ea typeface="+mj-ea"/>
              </a:rPr>
              <a:t>kafka.server.ReplicaManager</a:t>
            </a:r>
            <a:r>
              <a:rPr lang="en-US" altLang="ko-KR" sz="1100" dirty="0">
                <a:latin typeface="+mj-ea"/>
                <a:ea typeface="+mj-ea"/>
              </a:rPr>
              <a:t>)</a:t>
            </a:r>
          </a:p>
          <a:p>
            <a:endParaRPr lang="en-US" altLang="ko-KR" sz="1100" dirty="0">
              <a:latin typeface="+mj-ea"/>
              <a:ea typeface="+mj-ea"/>
            </a:endParaRPr>
          </a:p>
          <a:p>
            <a:r>
              <a:rPr lang="en-US" altLang="ko-KR" sz="1100" dirty="0" err="1">
                <a:latin typeface="+mj-ea"/>
                <a:ea typeface="+mj-ea"/>
              </a:rPr>
              <a:t>NotEnoughReplicasException</a:t>
            </a:r>
            <a:r>
              <a:rPr lang="en-US" altLang="ko-KR" sz="1100" dirty="0">
                <a:latin typeface="+mj-ea"/>
                <a:ea typeface="+mj-ea"/>
              </a:rPr>
              <a:t>: Number of </a:t>
            </a:r>
            <a:r>
              <a:rPr lang="en-US" altLang="ko-KR" sz="1100" dirty="0" err="1">
                <a:latin typeface="+mj-ea"/>
                <a:ea typeface="+mj-ea"/>
              </a:rPr>
              <a:t>insync</a:t>
            </a:r>
            <a:r>
              <a:rPr lang="en-US" altLang="ko-KR" sz="1100" dirty="0">
                <a:latin typeface="+mj-ea"/>
                <a:ea typeface="+mj-ea"/>
              </a:rPr>
              <a:t> replicas for partition ... below required minimum </a:t>
            </a:r>
            <a:endParaRPr lang="ko-KR" altLang="en-US" sz="1100" dirty="0">
              <a:latin typeface="+mj-ea"/>
              <a:ea typeface="+mj-ea"/>
            </a:endParaRPr>
          </a:p>
        </p:txBody>
      </p:sp>
      <p:cxnSp>
        <p:nvCxnSpPr>
          <p:cNvPr id="23" name="연결선: 꺾임 22">
            <a:extLst>
              <a:ext uri="{FF2B5EF4-FFF2-40B4-BE49-F238E27FC236}">
                <a16:creationId xmlns:a16="http://schemas.microsoft.com/office/drawing/2014/main" id="{D0D173DD-1189-46DC-A971-70921DC509D6}"/>
              </a:ext>
            </a:extLst>
          </p:cNvPr>
          <p:cNvCxnSpPr>
            <a:cxnSpLocks/>
            <a:stCxn id="20" idx="3"/>
            <a:endCxn id="21" idx="0"/>
          </p:cNvCxnSpPr>
          <p:nvPr/>
        </p:nvCxnSpPr>
        <p:spPr>
          <a:xfrm>
            <a:off x="8006579" y="4352539"/>
            <a:ext cx="75322" cy="5682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4829925F-99D1-4F76-A692-94CBCA0938CC}"/>
              </a:ext>
            </a:extLst>
          </p:cNvPr>
          <p:cNvSpPr/>
          <p:nvPr/>
        </p:nvSpPr>
        <p:spPr>
          <a:xfrm>
            <a:off x="6814457" y="4093028"/>
            <a:ext cx="1143000" cy="410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9BE5D825-8FB8-0E63-3A83-D9F2588BCC1C}"/>
              </a:ext>
            </a:extLst>
          </p:cNvPr>
          <p:cNvSpPr txBox="1"/>
          <p:nvPr/>
        </p:nvSpPr>
        <p:spPr>
          <a:xfrm>
            <a:off x="331596" y="5966231"/>
            <a:ext cx="11531362" cy="800219"/>
          </a:xfrm>
          <a:prstGeom prst="rect">
            <a:avLst/>
          </a:prstGeom>
          <a:solidFill>
            <a:schemeClr val="bg1"/>
          </a:solidFill>
          <a:ln>
            <a:solidFill>
              <a:schemeClr val="accent1"/>
            </a:solidFill>
          </a:ln>
          <a:effectLst>
            <a:glow rad="101600">
              <a:schemeClr val="accent2">
                <a:satMod val="175000"/>
                <a:alpha val="40000"/>
              </a:schemeClr>
            </a:glow>
          </a:effectLst>
        </p:spPr>
        <p:txBody>
          <a:bodyPr wrap="none" rtlCol="0">
            <a:spAutoFit/>
          </a:bodyPr>
          <a:lstStyle/>
          <a:p>
            <a:r>
              <a:rPr lang="en-US" altLang="ko-KR" dirty="0" err="1">
                <a:latin typeface="+mj-ea"/>
                <a:ea typeface="+mj-ea"/>
              </a:rPr>
              <a:t>min.insync.replicas</a:t>
            </a:r>
            <a:r>
              <a:rPr lang="en-US" altLang="ko-KR" dirty="0">
                <a:latin typeface="+mj-ea"/>
                <a:ea typeface="+mj-ea"/>
              </a:rPr>
              <a:t> </a:t>
            </a:r>
            <a:r>
              <a:rPr lang="ko-KR" altLang="en-US" dirty="0">
                <a:latin typeface="+mj-ea"/>
                <a:ea typeface="+mj-ea"/>
              </a:rPr>
              <a:t>속성은 </a:t>
            </a:r>
            <a:r>
              <a:rPr lang="en-US" altLang="ko-KR" dirty="0">
                <a:latin typeface="+mj-ea"/>
                <a:ea typeface="+mj-ea"/>
              </a:rPr>
              <a:t>Topic </a:t>
            </a:r>
            <a:r>
              <a:rPr lang="ko-KR" altLang="en-US" dirty="0">
                <a:latin typeface="+mj-ea"/>
                <a:ea typeface="+mj-ea"/>
              </a:rPr>
              <a:t>단위로 적용</a:t>
            </a:r>
            <a:r>
              <a:rPr lang="en-US" altLang="ko-KR" dirty="0">
                <a:latin typeface="+mj-ea"/>
                <a:ea typeface="+mj-ea"/>
              </a:rPr>
              <a:t>:</a:t>
            </a:r>
          </a:p>
          <a:p>
            <a:r>
              <a:rPr lang="en-US" altLang="ko-KR" sz="1400" dirty="0">
                <a:latin typeface="+mj-ea"/>
                <a:ea typeface="+mj-ea"/>
              </a:rPr>
              <a:t>kafka-configs.sh --bootstrap-server localhost:9092 --alter --entity-type topics --entity-name </a:t>
            </a:r>
            <a:r>
              <a:rPr lang="en-US" altLang="ko-KR" sz="1400" dirty="0" err="1">
                <a:latin typeface="+mj-ea"/>
                <a:ea typeface="+mj-ea"/>
              </a:rPr>
              <a:t>kopo</a:t>
            </a:r>
            <a:r>
              <a:rPr lang="en-US" altLang="ko-KR" sz="1400" dirty="0">
                <a:latin typeface="+mj-ea"/>
                <a:ea typeface="+mj-ea"/>
              </a:rPr>
              <a:t>-topic --add-config </a:t>
            </a:r>
            <a:r>
              <a:rPr lang="en-US" altLang="ko-KR" sz="1400" dirty="0" err="1">
                <a:latin typeface="+mj-ea"/>
                <a:ea typeface="+mj-ea"/>
              </a:rPr>
              <a:t>min.insync.replicas</a:t>
            </a:r>
            <a:r>
              <a:rPr lang="en-US" altLang="ko-KR" sz="1400" dirty="0">
                <a:latin typeface="+mj-ea"/>
                <a:ea typeface="+mj-ea"/>
              </a:rPr>
              <a:t>=2</a:t>
            </a:r>
          </a:p>
          <a:p>
            <a:r>
              <a:rPr lang="en-US" altLang="ko-KR" sz="1400" dirty="0">
                <a:latin typeface="+mj-ea"/>
                <a:ea typeface="+mj-ea"/>
              </a:rPr>
              <a:t>kafka-configs.sh --bootstrap-server localhost:9092 --entity-type topics --entity-name </a:t>
            </a:r>
            <a:r>
              <a:rPr lang="en-US" altLang="ko-KR" sz="1400" dirty="0" err="1">
                <a:latin typeface="+mj-ea"/>
                <a:ea typeface="+mj-ea"/>
              </a:rPr>
              <a:t>kopo</a:t>
            </a:r>
            <a:r>
              <a:rPr lang="en-US" altLang="ko-KR" sz="1400" dirty="0">
                <a:latin typeface="+mj-ea"/>
                <a:ea typeface="+mj-ea"/>
              </a:rPr>
              <a:t>-topic --describe</a:t>
            </a:r>
            <a:endParaRPr lang="ko-KR" altLang="en-US" sz="1400" dirty="0">
              <a:latin typeface="+mj-ea"/>
              <a:ea typeface="+mj-ea"/>
            </a:endParaRPr>
          </a:p>
        </p:txBody>
      </p:sp>
    </p:spTree>
    <p:extLst>
      <p:ext uri="{BB962C8B-B14F-4D97-AF65-F5344CB8AC3E}">
        <p14:creationId xmlns:p14="http://schemas.microsoft.com/office/powerpoint/2010/main" val="2526721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DF80C377-B5C1-4724-97DB-72D78A9A7AF6}"/>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48BD82EC-9BCF-454A-B09C-9EED89F810B7}"/>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kafka-python</a:t>
            </a:r>
          </a:p>
        </p:txBody>
      </p:sp>
    </p:spTree>
    <p:extLst>
      <p:ext uri="{BB962C8B-B14F-4D97-AF65-F5344CB8AC3E}">
        <p14:creationId xmlns:p14="http://schemas.microsoft.com/office/powerpoint/2010/main" val="4126506590"/>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0C5BF-C729-4C80-8EC0-8E55D0651E8D}"/>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DF629FC6-5AF8-4D5C-BFC3-A3017F8E196A}"/>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66FCF510-2964-4191-86B0-CCF27EBB3205}"/>
              </a:ext>
            </a:extLst>
          </p:cNvPr>
          <p:cNvPicPr>
            <a:picLocks noChangeAspect="1"/>
          </p:cNvPicPr>
          <p:nvPr/>
        </p:nvPicPr>
        <p:blipFill>
          <a:blip r:embed="rId2"/>
          <a:stretch>
            <a:fillRect/>
          </a:stretch>
        </p:blipFill>
        <p:spPr>
          <a:xfrm>
            <a:off x="642937" y="571500"/>
            <a:ext cx="10906125" cy="5715000"/>
          </a:xfrm>
          <a:prstGeom prst="rect">
            <a:avLst/>
          </a:prstGeom>
        </p:spPr>
      </p:pic>
      <p:sp>
        <p:nvSpPr>
          <p:cNvPr id="6" name="TextBox 5">
            <a:extLst>
              <a:ext uri="{FF2B5EF4-FFF2-40B4-BE49-F238E27FC236}">
                <a16:creationId xmlns:a16="http://schemas.microsoft.com/office/drawing/2014/main" id="{B57DD83B-06AF-4491-971E-126C4DA9F99A}"/>
              </a:ext>
            </a:extLst>
          </p:cNvPr>
          <p:cNvSpPr txBox="1"/>
          <p:nvPr/>
        </p:nvSpPr>
        <p:spPr>
          <a:xfrm>
            <a:off x="5621867" y="3444130"/>
            <a:ext cx="4374916" cy="369332"/>
          </a:xfrm>
          <a:prstGeom prst="rect">
            <a:avLst/>
          </a:prstGeom>
          <a:solidFill>
            <a:schemeClr val="bg1"/>
          </a:solidFill>
          <a:ln>
            <a:solidFill>
              <a:srgbClr val="0000FF"/>
            </a:solidFill>
          </a:ln>
        </p:spPr>
        <p:txBody>
          <a:bodyPr wrap="none" rtlCol="0">
            <a:spAutoFit/>
          </a:bodyPr>
          <a:lstStyle/>
          <a:p>
            <a:r>
              <a:rPr lang="en-US" altLang="ko-KR" b="1" dirty="0"/>
              <a:t>https://pypi.org/project/kafka-python/</a:t>
            </a:r>
            <a:endParaRPr lang="ko-KR" altLang="en-US" b="1" dirty="0"/>
          </a:p>
        </p:txBody>
      </p:sp>
      <p:sp>
        <p:nvSpPr>
          <p:cNvPr id="7" name="TextBox 6">
            <a:extLst>
              <a:ext uri="{FF2B5EF4-FFF2-40B4-BE49-F238E27FC236}">
                <a16:creationId xmlns:a16="http://schemas.microsoft.com/office/drawing/2014/main" id="{A0DFD064-3249-445A-B5DF-EDDFB3EAC8CB}"/>
              </a:ext>
            </a:extLst>
          </p:cNvPr>
          <p:cNvSpPr txBox="1"/>
          <p:nvPr/>
        </p:nvSpPr>
        <p:spPr>
          <a:xfrm>
            <a:off x="6468533" y="6472149"/>
            <a:ext cx="5363969" cy="369332"/>
          </a:xfrm>
          <a:prstGeom prst="rect">
            <a:avLst/>
          </a:prstGeom>
          <a:noFill/>
        </p:spPr>
        <p:txBody>
          <a:bodyPr wrap="none" rtlCol="0">
            <a:spAutoFit/>
          </a:bodyPr>
          <a:lstStyle/>
          <a:p>
            <a:r>
              <a:rPr lang="en-US" altLang="ko-KR" dirty="0"/>
              <a:t>https://kafka-python.readthedocs.io/en/master/</a:t>
            </a:r>
            <a:endParaRPr lang="ko-KR" altLang="en-US" dirty="0"/>
          </a:p>
        </p:txBody>
      </p:sp>
    </p:spTree>
    <p:extLst>
      <p:ext uri="{BB962C8B-B14F-4D97-AF65-F5344CB8AC3E}">
        <p14:creationId xmlns:p14="http://schemas.microsoft.com/office/powerpoint/2010/main" val="4091082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E762E77-1473-43BF-A423-F7C26259C7D8}"/>
              </a:ext>
            </a:extLst>
          </p:cNvPr>
          <p:cNvSpPr>
            <a:spLocks noGrp="1"/>
          </p:cNvSpPr>
          <p:nvPr>
            <p:ph type="title"/>
          </p:nvPr>
        </p:nvSpPr>
        <p:spPr/>
        <p:txBody>
          <a:bodyPr/>
          <a:lstStyle/>
          <a:p>
            <a:r>
              <a:rPr lang="en-US" altLang="ko-KR" dirty="0">
                <a:ea typeface="맑은 고딕"/>
              </a:rPr>
              <a:t>Python Installation (</a:t>
            </a:r>
            <a:r>
              <a:rPr lang="en-US" altLang="ko-KR" dirty="0" err="1">
                <a:ea typeface="맑은 고딕"/>
              </a:rPr>
              <a:t>생략</a:t>
            </a:r>
            <a:r>
              <a:rPr lang="en-US" altLang="ko-KR" dirty="0">
                <a:ea typeface="맑은 고딕"/>
              </a:rPr>
              <a:t> </a:t>
            </a:r>
            <a:r>
              <a:rPr lang="en-US" altLang="ko-KR" dirty="0" err="1">
                <a:ea typeface="맑은 고딕"/>
              </a:rPr>
              <a:t>가능</a:t>
            </a:r>
            <a:r>
              <a:rPr lang="en-US" altLang="ko-KR" dirty="0">
                <a:ea typeface="맑은 고딕"/>
              </a:rPr>
              <a:t>)</a:t>
            </a:r>
          </a:p>
        </p:txBody>
      </p:sp>
      <p:pic>
        <p:nvPicPr>
          <p:cNvPr id="6" name="그림 5">
            <a:extLst>
              <a:ext uri="{FF2B5EF4-FFF2-40B4-BE49-F238E27FC236}">
                <a16:creationId xmlns:a16="http://schemas.microsoft.com/office/drawing/2014/main" id="{6ACDFA1F-B5E3-45EA-8DE9-1435FFED76BA}"/>
              </a:ext>
            </a:extLst>
          </p:cNvPr>
          <p:cNvPicPr>
            <a:picLocks noChangeAspect="1"/>
          </p:cNvPicPr>
          <p:nvPr/>
        </p:nvPicPr>
        <p:blipFill>
          <a:blip r:embed="rId3"/>
          <a:stretch>
            <a:fillRect/>
          </a:stretch>
        </p:blipFill>
        <p:spPr>
          <a:xfrm>
            <a:off x="7292092" y="5418490"/>
            <a:ext cx="4200525" cy="942975"/>
          </a:xfrm>
          <a:prstGeom prst="rect">
            <a:avLst/>
          </a:prstGeom>
        </p:spPr>
      </p:pic>
      <p:sp>
        <p:nvSpPr>
          <p:cNvPr id="7" name="TextBox 6">
            <a:extLst>
              <a:ext uri="{FF2B5EF4-FFF2-40B4-BE49-F238E27FC236}">
                <a16:creationId xmlns:a16="http://schemas.microsoft.com/office/drawing/2014/main" id="{A7D3837A-9D62-49E6-8CF1-9672E314D9BF}"/>
              </a:ext>
            </a:extLst>
          </p:cNvPr>
          <p:cNvSpPr txBox="1"/>
          <p:nvPr/>
        </p:nvSpPr>
        <p:spPr>
          <a:xfrm>
            <a:off x="824089" y="1456266"/>
            <a:ext cx="7085209" cy="3780971"/>
          </a:xfrm>
          <a:prstGeom prst="rect">
            <a:avLst/>
          </a:prstGeom>
          <a:noFill/>
        </p:spPr>
        <p:txBody>
          <a:bodyPr wrap="none" rtlCol="0">
            <a:spAutoFit/>
          </a:bodyPr>
          <a:lstStyle/>
          <a:p>
            <a:pPr>
              <a:lnSpc>
                <a:spcPct val="150000"/>
              </a:lnSpc>
            </a:pPr>
            <a:r>
              <a:rPr lang="en-US" altLang="ko-KR" dirty="0"/>
              <a:t>yum -y install </a:t>
            </a:r>
            <a:r>
              <a:rPr lang="en-US" altLang="ko-KR" dirty="0" err="1"/>
              <a:t>gcc</a:t>
            </a:r>
            <a:r>
              <a:rPr lang="en-US" altLang="ko-KR" dirty="0"/>
              <a:t> </a:t>
            </a:r>
            <a:r>
              <a:rPr lang="en-US" altLang="ko-KR" dirty="0" err="1"/>
              <a:t>openssl-devel</a:t>
            </a:r>
            <a:r>
              <a:rPr lang="en-US" altLang="ko-KR" dirty="0"/>
              <a:t> </a:t>
            </a:r>
            <a:r>
              <a:rPr lang="en-US" altLang="ko-KR" dirty="0" err="1"/>
              <a:t>libffi-devel</a:t>
            </a:r>
            <a:r>
              <a:rPr lang="en-US" altLang="ko-KR" dirty="0"/>
              <a:t> bzip2-devel</a:t>
            </a:r>
            <a:br>
              <a:rPr lang="en-US" altLang="ko-KR" dirty="0"/>
            </a:br>
            <a:r>
              <a:rPr lang="en-US" altLang="ko-KR" dirty="0" err="1"/>
              <a:t>wget</a:t>
            </a:r>
            <a:r>
              <a:rPr lang="en-US" altLang="ko-KR" dirty="0"/>
              <a:t> https://www.python.org/ftp/python/3.7.3/Python-3.7.3.tgz</a:t>
            </a:r>
          </a:p>
          <a:p>
            <a:pPr>
              <a:lnSpc>
                <a:spcPct val="150000"/>
              </a:lnSpc>
            </a:pPr>
            <a:r>
              <a:rPr lang="en-US" altLang="ko-KR" dirty="0"/>
              <a:t>tar </a:t>
            </a:r>
            <a:r>
              <a:rPr lang="en-US" altLang="ko-KR" dirty="0" err="1"/>
              <a:t>xzf</a:t>
            </a:r>
            <a:r>
              <a:rPr lang="en-US" altLang="ko-KR" dirty="0"/>
              <a:t> Python-3.7.3.tgz </a:t>
            </a:r>
          </a:p>
          <a:p>
            <a:pPr>
              <a:lnSpc>
                <a:spcPct val="150000"/>
              </a:lnSpc>
            </a:pPr>
            <a:r>
              <a:rPr lang="en-US" altLang="ko-KR" dirty="0"/>
              <a:t>cd Python-3.7.3</a:t>
            </a:r>
          </a:p>
          <a:p>
            <a:pPr>
              <a:lnSpc>
                <a:spcPct val="150000"/>
              </a:lnSpc>
            </a:pPr>
            <a:r>
              <a:rPr lang="en-US" altLang="ko-KR" dirty="0"/>
              <a:t>./configure --enable-optimizations</a:t>
            </a:r>
          </a:p>
          <a:p>
            <a:pPr>
              <a:lnSpc>
                <a:spcPct val="150000"/>
              </a:lnSpc>
            </a:pPr>
            <a:r>
              <a:rPr lang="en-US" altLang="ko-KR" dirty="0"/>
              <a:t>make </a:t>
            </a:r>
            <a:r>
              <a:rPr lang="en-US" altLang="ko-KR" dirty="0" err="1"/>
              <a:t>altinstall</a:t>
            </a:r>
            <a:endParaRPr lang="en-US" altLang="ko-KR" dirty="0"/>
          </a:p>
          <a:p>
            <a:pPr>
              <a:lnSpc>
                <a:spcPct val="150000"/>
              </a:lnSpc>
            </a:pPr>
            <a:r>
              <a:rPr lang="en-US" altLang="ko-KR" dirty="0"/>
              <a:t>cd /bin</a:t>
            </a:r>
          </a:p>
          <a:p>
            <a:pPr>
              <a:lnSpc>
                <a:spcPct val="150000"/>
              </a:lnSpc>
            </a:pPr>
            <a:r>
              <a:rPr lang="en-US" altLang="ko-KR" dirty="0"/>
              <a:t>ln -s /</a:t>
            </a:r>
            <a:r>
              <a:rPr lang="en-US" altLang="ko-KR" dirty="0" err="1"/>
              <a:t>usr</a:t>
            </a:r>
            <a:r>
              <a:rPr lang="en-US" altLang="ko-KR" dirty="0"/>
              <a:t>/local/bin/python3.7 /bin/python3</a:t>
            </a:r>
          </a:p>
          <a:p>
            <a:pPr>
              <a:lnSpc>
                <a:spcPct val="150000"/>
              </a:lnSpc>
            </a:pPr>
            <a:r>
              <a:rPr lang="en-US" altLang="ko-KR" dirty="0"/>
              <a:t>python3 -V</a:t>
            </a:r>
            <a:endParaRPr lang="ko-KR" altLang="en-US" dirty="0"/>
          </a:p>
        </p:txBody>
      </p:sp>
    </p:spTree>
    <p:extLst>
      <p:ext uri="{BB962C8B-B14F-4D97-AF65-F5344CB8AC3E}">
        <p14:creationId xmlns:p14="http://schemas.microsoft.com/office/powerpoint/2010/main" val="1872636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36B14F-FE4D-48C6-A471-FDDBA2BFD82E}"/>
              </a:ext>
            </a:extLst>
          </p:cNvPr>
          <p:cNvSpPr>
            <a:spLocks noGrp="1"/>
          </p:cNvSpPr>
          <p:nvPr>
            <p:ph type="title"/>
          </p:nvPr>
        </p:nvSpPr>
        <p:spPr/>
        <p:txBody>
          <a:bodyPr/>
          <a:lstStyle/>
          <a:p>
            <a:r>
              <a:rPr lang="en-US" altLang="ko-KR" dirty="0"/>
              <a:t>Install</a:t>
            </a:r>
            <a:r>
              <a:rPr lang="ko-KR" altLang="en-US" dirty="0"/>
              <a:t> </a:t>
            </a:r>
            <a:r>
              <a:rPr lang="en-US" altLang="ko-KR" dirty="0"/>
              <a:t>pip and </a:t>
            </a:r>
            <a:r>
              <a:rPr lang="en-US" altLang="ko-KR" dirty="0" err="1"/>
              <a:t>kafka</a:t>
            </a:r>
            <a:r>
              <a:rPr lang="en-US" altLang="ko-KR" dirty="0"/>
              <a:t>-python library</a:t>
            </a:r>
            <a:endParaRPr lang="ko-KR" altLang="en-US" dirty="0"/>
          </a:p>
        </p:txBody>
      </p:sp>
      <p:sp>
        <p:nvSpPr>
          <p:cNvPr id="3" name="TextBox 2">
            <a:extLst>
              <a:ext uri="{FF2B5EF4-FFF2-40B4-BE49-F238E27FC236}">
                <a16:creationId xmlns:a16="http://schemas.microsoft.com/office/drawing/2014/main" id="{C23E4C05-B9DE-406E-A8DB-1CB7452801A4}"/>
              </a:ext>
            </a:extLst>
          </p:cNvPr>
          <p:cNvSpPr txBox="1"/>
          <p:nvPr/>
        </p:nvSpPr>
        <p:spPr>
          <a:xfrm>
            <a:off x="936978" y="1817511"/>
            <a:ext cx="3988592" cy="1200329"/>
          </a:xfrm>
          <a:prstGeom prst="rect">
            <a:avLst/>
          </a:prstGeom>
          <a:noFill/>
        </p:spPr>
        <p:txBody>
          <a:bodyPr wrap="none" rtlCol="0">
            <a:spAutoFit/>
          </a:bodyPr>
          <a:lstStyle/>
          <a:p>
            <a:r>
              <a:rPr lang="en-US" altLang="ko-KR" dirty="0"/>
              <a:t>yum install </a:t>
            </a:r>
            <a:r>
              <a:rPr lang="en-US" altLang="ko-KR" dirty="0" err="1"/>
              <a:t>epel</a:t>
            </a:r>
            <a:r>
              <a:rPr lang="en-US" altLang="ko-KR" dirty="0"/>
              <a:t>-release</a:t>
            </a:r>
          </a:p>
          <a:p>
            <a:endParaRPr lang="en-US" altLang="ko-KR" dirty="0"/>
          </a:p>
          <a:p>
            <a:r>
              <a:rPr lang="en-US" altLang="ko-KR" dirty="0"/>
              <a:t>vi /</a:t>
            </a:r>
            <a:r>
              <a:rPr lang="en-US" altLang="ko-KR" dirty="0" err="1"/>
              <a:t>usr</a:t>
            </a:r>
            <a:r>
              <a:rPr lang="en-US" altLang="ko-KR" dirty="0"/>
              <a:t>/bin/yum</a:t>
            </a:r>
          </a:p>
          <a:p>
            <a:r>
              <a:rPr lang="en-US" altLang="ko-KR" dirty="0"/>
              <a:t>vi /</a:t>
            </a:r>
            <a:r>
              <a:rPr lang="en-US" altLang="ko-KR" dirty="0" err="1"/>
              <a:t>usr</a:t>
            </a:r>
            <a:r>
              <a:rPr lang="en-US" altLang="ko-KR" dirty="0"/>
              <a:t>/</a:t>
            </a:r>
            <a:r>
              <a:rPr lang="en-US" altLang="ko-KR" dirty="0" err="1"/>
              <a:t>libexec</a:t>
            </a:r>
            <a:r>
              <a:rPr lang="en-US" altLang="ko-KR" dirty="0"/>
              <a:t>/</a:t>
            </a:r>
            <a:r>
              <a:rPr lang="en-US" altLang="ko-KR" dirty="0" err="1"/>
              <a:t>urlgrabber</a:t>
            </a:r>
            <a:r>
              <a:rPr lang="en-US" altLang="ko-KR" dirty="0"/>
              <a:t>-</a:t>
            </a:r>
            <a:r>
              <a:rPr lang="en-US" altLang="ko-KR" dirty="0" err="1"/>
              <a:t>ext</a:t>
            </a:r>
            <a:r>
              <a:rPr lang="en-US" altLang="ko-KR" dirty="0"/>
              <a:t>-down</a:t>
            </a:r>
            <a:endParaRPr lang="ko-KR" altLang="en-US" dirty="0"/>
          </a:p>
        </p:txBody>
      </p:sp>
      <p:sp>
        <p:nvSpPr>
          <p:cNvPr id="4" name="TextBox 3">
            <a:extLst>
              <a:ext uri="{FF2B5EF4-FFF2-40B4-BE49-F238E27FC236}">
                <a16:creationId xmlns:a16="http://schemas.microsoft.com/office/drawing/2014/main" id="{0B301316-AC38-4AA8-9D6C-A34C13DFE92D}"/>
              </a:ext>
            </a:extLst>
          </p:cNvPr>
          <p:cNvSpPr txBox="1"/>
          <p:nvPr/>
        </p:nvSpPr>
        <p:spPr>
          <a:xfrm>
            <a:off x="6570133" y="2491980"/>
            <a:ext cx="2927404" cy="646331"/>
          </a:xfrm>
          <a:prstGeom prst="rect">
            <a:avLst/>
          </a:prstGeom>
          <a:solidFill>
            <a:schemeClr val="bg1"/>
          </a:solidFill>
          <a:ln>
            <a:solidFill>
              <a:srgbClr val="0000FF"/>
            </a:solidFill>
          </a:ln>
        </p:spPr>
        <p:txBody>
          <a:bodyPr wrap="none" rtlCol="0">
            <a:spAutoFit/>
          </a:bodyPr>
          <a:lstStyle/>
          <a:p>
            <a:r>
              <a:rPr lang="en-US" altLang="ko-KR" dirty="0"/>
              <a:t>!/</a:t>
            </a:r>
            <a:r>
              <a:rPr lang="en-US" altLang="ko-KR" dirty="0" err="1"/>
              <a:t>usr</a:t>
            </a:r>
            <a:r>
              <a:rPr lang="en-US" altLang="ko-KR" dirty="0"/>
              <a:t>/bin/python </a:t>
            </a:r>
            <a:r>
              <a:rPr lang="ko-KR" altLang="en-US" dirty="0"/>
              <a:t>를 </a:t>
            </a:r>
            <a:endParaRPr lang="en-US" altLang="ko-KR" dirty="0"/>
          </a:p>
          <a:p>
            <a:r>
              <a:rPr lang="en-US" altLang="ko-KR" dirty="0"/>
              <a:t>!/</a:t>
            </a:r>
            <a:r>
              <a:rPr lang="en-US" altLang="ko-KR" dirty="0" err="1"/>
              <a:t>usr</a:t>
            </a:r>
            <a:r>
              <a:rPr lang="en-US" altLang="ko-KR" dirty="0"/>
              <a:t>/bin/python2 </a:t>
            </a:r>
            <a:r>
              <a:rPr lang="ko-KR" altLang="en-US" dirty="0"/>
              <a:t>로 변경</a:t>
            </a:r>
          </a:p>
        </p:txBody>
      </p:sp>
      <p:sp>
        <p:nvSpPr>
          <p:cNvPr id="7" name="직사각형 6">
            <a:extLst>
              <a:ext uri="{FF2B5EF4-FFF2-40B4-BE49-F238E27FC236}">
                <a16:creationId xmlns:a16="http://schemas.microsoft.com/office/drawing/2014/main" id="{7C9601A2-6A86-4738-9835-9F27273A3C89}"/>
              </a:ext>
            </a:extLst>
          </p:cNvPr>
          <p:cNvSpPr/>
          <p:nvPr/>
        </p:nvSpPr>
        <p:spPr>
          <a:xfrm>
            <a:off x="936978" y="2417675"/>
            <a:ext cx="4154311" cy="720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a:extLst>
              <a:ext uri="{FF2B5EF4-FFF2-40B4-BE49-F238E27FC236}">
                <a16:creationId xmlns:a16="http://schemas.microsoft.com/office/drawing/2014/main" id="{736B8E35-83E6-4AA9-AA6C-9C2801DDD569}"/>
              </a:ext>
            </a:extLst>
          </p:cNvPr>
          <p:cNvCxnSpPr>
            <a:stCxn id="7" idx="3"/>
            <a:endCxn id="4" idx="1"/>
          </p:cNvCxnSpPr>
          <p:nvPr/>
        </p:nvCxnSpPr>
        <p:spPr>
          <a:xfrm>
            <a:off x="5091289" y="2777993"/>
            <a:ext cx="1478844" cy="3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117ECC-4F55-4596-A793-2A8586327EA7}"/>
              </a:ext>
            </a:extLst>
          </p:cNvPr>
          <p:cNvSpPr txBox="1"/>
          <p:nvPr/>
        </p:nvSpPr>
        <p:spPr>
          <a:xfrm>
            <a:off x="1041569" y="3285066"/>
            <a:ext cx="2688557" cy="1200329"/>
          </a:xfrm>
          <a:prstGeom prst="rect">
            <a:avLst/>
          </a:prstGeom>
          <a:noFill/>
        </p:spPr>
        <p:txBody>
          <a:bodyPr wrap="none" rtlCol="0">
            <a:spAutoFit/>
          </a:bodyPr>
          <a:lstStyle/>
          <a:p>
            <a:endParaRPr lang="en-US" altLang="ko-KR" dirty="0"/>
          </a:p>
          <a:p>
            <a:r>
              <a:rPr lang="en-US" altLang="ko-KR" dirty="0"/>
              <a:t>yum install python3-pip</a:t>
            </a:r>
          </a:p>
          <a:p>
            <a:r>
              <a:rPr lang="en-US" altLang="ko-KR" dirty="0"/>
              <a:t>rpm -</a:t>
            </a:r>
            <a:r>
              <a:rPr lang="en-US" altLang="ko-KR" dirty="0" err="1"/>
              <a:t>qa</a:t>
            </a:r>
            <a:r>
              <a:rPr lang="en-US" altLang="ko-KR" dirty="0"/>
              <a:t> | grep python3</a:t>
            </a:r>
          </a:p>
          <a:p>
            <a:r>
              <a:rPr lang="en-US" altLang="ko-KR" dirty="0"/>
              <a:t>pip3 -V</a:t>
            </a:r>
            <a:endParaRPr lang="ko-KR" altLang="en-US" dirty="0"/>
          </a:p>
        </p:txBody>
      </p:sp>
      <p:sp>
        <p:nvSpPr>
          <p:cNvPr id="16" name="TextBox 15">
            <a:extLst>
              <a:ext uri="{FF2B5EF4-FFF2-40B4-BE49-F238E27FC236}">
                <a16:creationId xmlns:a16="http://schemas.microsoft.com/office/drawing/2014/main" id="{02B649BD-9520-4BFC-94A6-C1DEEC5869B3}"/>
              </a:ext>
            </a:extLst>
          </p:cNvPr>
          <p:cNvSpPr txBox="1"/>
          <p:nvPr/>
        </p:nvSpPr>
        <p:spPr>
          <a:xfrm>
            <a:off x="936978" y="4811066"/>
            <a:ext cx="6993325" cy="1477328"/>
          </a:xfrm>
          <a:prstGeom prst="rect">
            <a:avLst/>
          </a:prstGeom>
          <a:solidFill>
            <a:schemeClr val="bg1"/>
          </a:solidFill>
          <a:ln>
            <a:solidFill>
              <a:schemeClr val="accent1">
                <a:shade val="50000"/>
              </a:schemeClr>
            </a:solidFill>
          </a:ln>
        </p:spPr>
        <p:txBody>
          <a:bodyPr wrap="none" rtlCol="0">
            <a:spAutoFit/>
          </a:bodyPr>
          <a:lstStyle/>
          <a:p>
            <a:r>
              <a:rPr lang="en-US" altLang="ko-KR" dirty="0"/>
              <a:t># </a:t>
            </a:r>
            <a:r>
              <a:rPr lang="en-US" altLang="ko-KR" b="1" dirty="0"/>
              <a:t>pip3 install </a:t>
            </a:r>
            <a:r>
              <a:rPr lang="en-US" altLang="ko-KR" b="1" dirty="0" err="1"/>
              <a:t>kafka</a:t>
            </a:r>
            <a:r>
              <a:rPr lang="en-US" altLang="ko-KR" b="1" dirty="0"/>
              <a:t>-python</a:t>
            </a:r>
          </a:p>
          <a:p>
            <a:r>
              <a:rPr lang="en-US" altLang="ko-KR" dirty="0"/>
              <a:t>Collecting </a:t>
            </a:r>
            <a:r>
              <a:rPr lang="en-US" altLang="ko-KR" dirty="0" err="1"/>
              <a:t>kafka</a:t>
            </a:r>
            <a:r>
              <a:rPr lang="en-US" altLang="ko-KR" dirty="0"/>
              <a:t>-python</a:t>
            </a:r>
          </a:p>
          <a:p>
            <a:r>
              <a:rPr lang="en-US" altLang="ko-KR" dirty="0"/>
              <a:t>  Downloading kafka_python-2.0.2-py2.py3-none-any.whl (246 kB)</a:t>
            </a:r>
          </a:p>
          <a:p>
            <a:r>
              <a:rPr lang="en-US" altLang="ko-KR" dirty="0"/>
              <a:t>Installing collected packages: </a:t>
            </a:r>
            <a:r>
              <a:rPr lang="en-US" altLang="ko-KR" dirty="0" err="1"/>
              <a:t>kafka</a:t>
            </a:r>
            <a:r>
              <a:rPr lang="en-US" altLang="ko-KR" dirty="0"/>
              <a:t>-python</a:t>
            </a:r>
          </a:p>
          <a:p>
            <a:r>
              <a:rPr lang="en-US" altLang="ko-KR" dirty="0"/>
              <a:t>Successfully installed kafka-python-2.0.2</a:t>
            </a:r>
            <a:endParaRPr lang="ko-KR" altLang="en-US" dirty="0"/>
          </a:p>
        </p:txBody>
      </p:sp>
      <p:sp>
        <p:nvSpPr>
          <p:cNvPr id="9" name="직사각형 8">
            <a:extLst>
              <a:ext uri="{FF2B5EF4-FFF2-40B4-BE49-F238E27FC236}">
                <a16:creationId xmlns:a16="http://schemas.microsoft.com/office/drawing/2014/main" id="{02C2E53B-4FF4-465E-B857-E041B51ACB14}"/>
              </a:ext>
            </a:extLst>
          </p:cNvPr>
          <p:cNvSpPr/>
          <p:nvPr/>
        </p:nvSpPr>
        <p:spPr>
          <a:xfrm>
            <a:off x="747402" y="1683018"/>
            <a:ext cx="9058750" cy="160204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곱하기 기호 4">
            <a:extLst>
              <a:ext uri="{FF2B5EF4-FFF2-40B4-BE49-F238E27FC236}">
                <a16:creationId xmlns:a16="http://schemas.microsoft.com/office/drawing/2014/main" id="{E218A945-E217-FD2F-D91E-DDC693553ABD}"/>
              </a:ext>
            </a:extLst>
          </p:cNvPr>
          <p:cNvSpPr/>
          <p:nvPr/>
        </p:nvSpPr>
        <p:spPr>
          <a:xfrm>
            <a:off x="2150930" y="1325237"/>
            <a:ext cx="5715000" cy="23176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0F460E1-F0CD-DA68-64A7-52A32B51886F}"/>
              </a:ext>
            </a:extLst>
          </p:cNvPr>
          <p:cNvGrpSpPr/>
          <p:nvPr/>
        </p:nvGrpSpPr>
        <p:grpSpPr>
          <a:xfrm>
            <a:off x="936978" y="6488668"/>
            <a:ext cx="11221559" cy="369332"/>
            <a:chOff x="936978" y="6488668"/>
            <a:chExt cx="11221559" cy="369332"/>
          </a:xfrm>
        </p:grpSpPr>
        <p:sp>
          <p:nvSpPr>
            <p:cNvPr id="6" name="TextBox 5">
              <a:extLst>
                <a:ext uri="{FF2B5EF4-FFF2-40B4-BE49-F238E27FC236}">
                  <a16:creationId xmlns:a16="http://schemas.microsoft.com/office/drawing/2014/main" id="{D184F172-82D5-9DF4-12AC-1FAECF7CF97B}"/>
                </a:ext>
              </a:extLst>
            </p:cNvPr>
            <p:cNvSpPr txBox="1"/>
            <p:nvPr/>
          </p:nvSpPr>
          <p:spPr>
            <a:xfrm>
              <a:off x="936978" y="6488668"/>
              <a:ext cx="2392001" cy="369332"/>
            </a:xfrm>
            <a:prstGeom prst="rect">
              <a:avLst/>
            </a:prstGeom>
            <a:noFill/>
          </p:spPr>
          <p:txBody>
            <a:bodyPr wrap="none" rtlCol="0">
              <a:spAutoFit/>
            </a:bodyPr>
            <a:lstStyle/>
            <a:p>
              <a:r>
                <a:rPr lang="ko-KR" altLang="en-US" b="1" dirty="0"/>
                <a:t>보안 적용 네트워크 </a:t>
              </a:r>
              <a:r>
                <a:rPr lang="en-US" altLang="ko-KR" b="1" dirty="0"/>
                <a:t>: </a:t>
              </a:r>
              <a:endParaRPr lang="ko-KR" altLang="en-US" b="1" dirty="0"/>
            </a:p>
          </p:txBody>
        </p:sp>
        <p:sp>
          <p:nvSpPr>
            <p:cNvPr id="8" name="TextBox 7">
              <a:extLst>
                <a:ext uri="{FF2B5EF4-FFF2-40B4-BE49-F238E27FC236}">
                  <a16:creationId xmlns:a16="http://schemas.microsoft.com/office/drawing/2014/main" id="{029A1E57-2F8F-E294-D015-939D50D5856A}"/>
                </a:ext>
              </a:extLst>
            </p:cNvPr>
            <p:cNvSpPr txBox="1"/>
            <p:nvPr/>
          </p:nvSpPr>
          <p:spPr>
            <a:xfrm>
              <a:off x="3067587" y="6488668"/>
              <a:ext cx="9090950" cy="369332"/>
            </a:xfrm>
            <a:prstGeom prst="rect">
              <a:avLst/>
            </a:prstGeom>
            <a:noFill/>
          </p:spPr>
          <p:txBody>
            <a:bodyPr wrap="none" rtlCol="0">
              <a:spAutoFit/>
            </a:bodyPr>
            <a:lstStyle/>
            <a:p>
              <a:r>
                <a:rPr lang="en-US" altLang="ko-KR" dirty="0"/>
                <a:t>pip3 install --trusted-host pypi.org --trusted-host files.pythonhosted.org </a:t>
              </a:r>
              <a:r>
                <a:rPr lang="en-US" altLang="ko-KR" dirty="0" err="1"/>
                <a:t>kafka</a:t>
              </a:r>
              <a:r>
                <a:rPr lang="en-US" altLang="ko-KR" dirty="0"/>
                <a:t>-python</a:t>
              </a:r>
            </a:p>
          </p:txBody>
        </p:sp>
      </p:grpSp>
    </p:spTree>
    <p:extLst>
      <p:ext uri="{BB962C8B-B14F-4D97-AF65-F5344CB8AC3E}">
        <p14:creationId xmlns:p14="http://schemas.microsoft.com/office/powerpoint/2010/main" val="3706512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A53944-83BA-43AF-BF0D-3321582629F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D5D04A59-321F-4579-BD94-CFEE3C1979AC}"/>
              </a:ext>
            </a:extLst>
          </p:cNvPr>
          <p:cNvSpPr txBox="1"/>
          <p:nvPr/>
        </p:nvSpPr>
        <p:spPr>
          <a:xfrm>
            <a:off x="677334" y="2299732"/>
            <a:ext cx="7010637" cy="1200329"/>
          </a:xfrm>
          <a:prstGeom prst="rect">
            <a:avLst/>
          </a:prstGeom>
          <a:solidFill>
            <a:schemeClr val="bg1"/>
          </a:solidFill>
          <a:ln>
            <a:solidFill>
              <a:schemeClr val="accent1"/>
            </a:solidFill>
          </a:ln>
        </p:spPr>
        <p:txBody>
          <a:bodyPr wrap="none" rtlCol="0">
            <a:spAutoFit/>
          </a:bodyPr>
          <a:lstStyle/>
          <a:p>
            <a:r>
              <a:rPr lang="en-US" altLang="ko-KR" dirty="0"/>
              <a:t># python3</a:t>
            </a:r>
          </a:p>
          <a:p>
            <a:r>
              <a:rPr lang="en-US" altLang="ko-KR" dirty="0"/>
              <a:t>&gt;&gt;&gt; from </a:t>
            </a:r>
            <a:r>
              <a:rPr lang="en-US" altLang="ko-KR" dirty="0" err="1"/>
              <a:t>kafka</a:t>
            </a:r>
            <a:r>
              <a:rPr lang="en-US" altLang="ko-KR" dirty="0"/>
              <a:t> import </a:t>
            </a:r>
            <a:r>
              <a:rPr lang="en-US" altLang="ko-KR" dirty="0" err="1"/>
              <a:t>KafkaProducer</a:t>
            </a:r>
            <a:endParaRPr lang="en-US" altLang="ko-KR" dirty="0"/>
          </a:p>
          <a:p>
            <a:r>
              <a:rPr lang="en-US" altLang="ko-KR" dirty="0"/>
              <a:t>&gt;&gt;&gt; producer = </a:t>
            </a:r>
            <a:r>
              <a:rPr lang="en-US" altLang="ko-KR" dirty="0" err="1"/>
              <a:t>KafkaProducer</a:t>
            </a:r>
            <a:r>
              <a:rPr lang="en-US" altLang="ko-KR" dirty="0"/>
              <a:t>(</a:t>
            </a:r>
            <a:r>
              <a:rPr lang="en-US" altLang="ko-KR" dirty="0" err="1"/>
              <a:t>bootstrap_servers</a:t>
            </a:r>
            <a:r>
              <a:rPr lang="en-US" altLang="ko-KR" dirty="0"/>
              <a:t>='localhost:9092')</a:t>
            </a:r>
          </a:p>
          <a:p>
            <a:r>
              <a:rPr lang="en-US" altLang="ko-KR" dirty="0"/>
              <a:t>&gt;&gt;&gt; </a:t>
            </a:r>
            <a:r>
              <a:rPr lang="en-US" altLang="ko-KR" dirty="0" err="1"/>
              <a:t>producer.</a:t>
            </a:r>
            <a:r>
              <a:rPr lang="en-US" altLang="ko-KR" b="1" dirty="0" err="1"/>
              <a:t>send</a:t>
            </a:r>
            <a:r>
              <a:rPr lang="en-US" altLang="ko-KR" dirty="0"/>
              <a:t>('</a:t>
            </a:r>
            <a:r>
              <a:rPr lang="en-US" altLang="ko-KR" dirty="0" err="1"/>
              <a:t>kopo</a:t>
            </a:r>
            <a:r>
              <a:rPr lang="en-US" altLang="ko-KR" dirty="0"/>
              <a:t>-topic', '</a:t>
            </a:r>
            <a:r>
              <a:rPr lang="en-US" altLang="ko-KR" dirty="0">
                <a:solidFill>
                  <a:srgbClr val="FF0000"/>
                </a:solidFill>
              </a:rPr>
              <a:t>Hello World!!!</a:t>
            </a:r>
            <a:r>
              <a:rPr lang="en-US" altLang="ko-KR" dirty="0"/>
              <a:t>'.encode('utf-8'))</a:t>
            </a:r>
          </a:p>
        </p:txBody>
      </p:sp>
      <p:sp>
        <p:nvSpPr>
          <p:cNvPr id="4" name="TextBox 3">
            <a:extLst>
              <a:ext uri="{FF2B5EF4-FFF2-40B4-BE49-F238E27FC236}">
                <a16:creationId xmlns:a16="http://schemas.microsoft.com/office/drawing/2014/main" id="{432D30BF-C060-4B1D-9B7F-205734951197}"/>
              </a:ext>
            </a:extLst>
          </p:cNvPr>
          <p:cNvSpPr txBox="1"/>
          <p:nvPr/>
        </p:nvSpPr>
        <p:spPr>
          <a:xfrm>
            <a:off x="677334" y="4384808"/>
            <a:ext cx="11314316" cy="1415772"/>
          </a:xfrm>
          <a:prstGeom prst="rect">
            <a:avLst/>
          </a:prstGeom>
          <a:solidFill>
            <a:schemeClr val="bg1"/>
          </a:solidFill>
          <a:ln>
            <a:solidFill>
              <a:schemeClr val="accent1"/>
            </a:solidFill>
          </a:ln>
        </p:spPr>
        <p:txBody>
          <a:bodyPr wrap="none" lIns="91440" tIns="45720" rIns="91440" bIns="45720" rtlCol="0" anchor="t">
            <a:spAutoFit/>
          </a:bodyPr>
          <a:lstStyle/>
          <a:p>
            <a:r>
              <a:rPr kumimoji="1" lang="en-US" sz="1600" dirty="0">
                <a:ea typeface="+mn-lt"/>
                <a:cs typeface="+mn-lt"/>
              </a:rPr>
              <a:t>kafka-console-</a:t>
            </a:r>
            <a:r>
              <a:rPr kumimoji="1" lang="en-US" sz="1600" b="1" dirty="0">
                <a:ea typeface="+mn-lt"/>
                <a:cs typeface="+mn-lt"/>
              </a:rPr>
              <a:t>consumer</a:t>
            </a:r>
            <a:r>
              <a:rPr kumimoji="1" lang="en-US" sz="1600" dirty="0">
                <a:ea typeface="+mn-lt"/>
                <a:cs typeface="+mn-lt"/>
              </a:rPr>
              <a:t>.sh --bootstrap-server master:9092,slave1:9092,slave2:9092 --topic </a:t>
            </a:r>
            <a:r>
              <a:rPr kumimoji="1" lang="en-US" sz="1600" dirty="0" err="1">
                <a:ea typeface="+mn-lt"/>
                <a:cs typeface="+mn-lt"/>
              </a:rPr>
              <a:t>kopo</a:t>
            </a:r>
            <a:r>
              <a:rPr kumimoji="1" lang="en-US" sz="1600" dirty="0">
                <a:ea typeface="+mn-lt"/>
                <a:cs typeface="+mn-lt"/>
              </a:rPr>
              <a:t>-topic --from-beginning</a:t>
            </a:r>
            <a:endParaRPr kumimoji="1" lang="ko-KR" altLang="en-US" dirty="0"/>
          </a:p>
          <a:p>
            <a:endParaRPr lang="en-US" altLang="ko-KR" sz="1600" b="1" dirty="0">
              <a:ea typeface="HY그래픽M"/>
            </a:endParaRPr>
          </a:p>
          <a:p>
            <a:endParaRPr lang="en-US" altLang="ko-KR" dirty="0"/>
          </a:p>
          <a:p>
            <a:r>
              <a:rPr lang="en-US" altLang="ko-KR" dirty="0"/>
              <a:t>Hello World!!!</a:t>
            </a:r>
          </a:p>
          <a:p>
            <a:endParaRPr lang="ko-KR" altLang="en-US" dirty="0"/>
          </a:p>
        </p:txBody>
      </p:sp>
      <p:sp>
        <p:nvSpPr>
          <p:cNvPr id="5" name="TextBox 4">
            <a:extLst>
              <a:ext uri="{FF2B5EF4-FFF2-40B4-BE49-F238E27FC236}">
                <a16:creationId xmlns:a16="http://schemas.microsoft.com/office/drawing/2014/main" id="{A9981879-A84C-4BAA-8969-C404D81C57CA}"/>
              </a:ext>
            </a:extLst>
          </p:cNvPr>
          <p:cNvSpPr txBox="1"/>
          <p:nvPr/>
        </p:nvSpPr>
        <p:spPr>
          <a:xfrm>
            <a:off x="31003" y="1930400"/>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CA1A7DF1-99A4-4503-A4A2-67D8CF49C82B}"/>
              </a:ext>
            </a:extLst>
          </p:cNvPr>
          <p:cNvSpPr txBox="1"/>
          <p:nvPr/>
        </p:nvSpPr>
        <p:spPr>
          <a:xfrm>
            <a:off x="31003" y="404209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670783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8C49FD-0ABA-47A3-8856-8428C1CD36A3}"/>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92182483-4B2A-4426-8027-2164DA468614}"/>
              </a:ext>
            </a:extLst>
          </p:cNvPr>
          <p:cNvSpPr txBox="1"/>
          <p:nvPr/>
        </p:nvSpPr>
        <p:spPr>
          <a:xfrm>
            <a:off x="846666" y="1930400"/>
            <a:ext cx="8966301" cy="1754326"/>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a:t>
            </a:r>
          </a:p>
          <a:p>
            <a:r>
              <a:rPr lang="en-US" altLang="ko-KR" dirty="0"/>
              <a:t>future = </a:t>
            </a:r>
            <a:r>
              <a:rPr lang="en-US" altLang="ko-KR" dirty="0" err="1"/>
              <a:t>producer.send</a:t>
            </a:r>
            <a:r>
              <a:rPr lang="en-US" altLang="ko-KR" dirty="0"/>
              <a:t>('</a:t>
            </a:r>
            <a:r>
              <a:rPr lang="en-US" altLang="ko-KR" dirty="0" err="1"/>
              <a:t>kopo</a:t>
            </a:r>
            <a:r>
              <a:rPr lang="en-US" altLang="ko-KR" dirty="0"/>
              <a:t>-topic', 'Hello World!!!'.encode('utf-8'))</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endParaRPr lang="ko-KR" altLang="en-US" dirty="0"/>
          </a:p>
        </p:txBody>
      </p:sp>
      <p:sp>
        <p:nvSpPr>
          <p:cNvPr id="7" name="TextBox 6">
            <a:extLst>
              <a:ext uri="{FF2B5EF4-FFF2-40B4-BE49-F238E27FC236}">
                <a16:creationId xmlns:a16="http://schemas.microsoft.com/office/drawing/2014/main" id="{752A3E32-8854-49C3-B789-0B07811E3BDF}"/>
              </a:ext>
            </a:extLst>
          </p:cNvPr>
          <p:cNvSpPr txBox="1"/>
          <p:nvPr/>
        </p:nvSpPr>
        <p:spPr>
          <a:xfrm>
            <a:off x="677334" y="5380238"/>
            <a:ext cx="11232434" cy="1169551"/>
          </a:xfrm>
          <a:prstGeom prst="rect">
            <a:avLst/>
          </a:prstGeom>
          <a:solidFill>
            <a:schemeClr val="bg1"/>
          </a:solidFill>
          <a:ln>
            <a:solidFill>
              <a:schemeClr val="accent1"/>
            </a:solidFill>
          </a:ln>
        </p:spPr>
        <p:txBody>
          <a:bodyPr wrap="none" rtlCol="0">
            <a:spAutoFit/>
          </a:bodyPr>
          <a:lstStyle/>
          <a:p>
            <a:r>
              <a:rPr lang="en-US" altLang="ko-KR" sz="1600" dirty="0"/>
              <a:t>kafka-console-consumer.sh --bootstrap-server master:9092,slave1:9092,slave2:9092 --topic </a:t>
            </a:r>
            <a:r>
              <a:rPr lang="en-US" altLang="ko-KR" sz="1600" dirty="0" err="1"/>
              <a:t>kopo</a:t>
            </a:r>
            <a:r>
              <a:rPr lang="en-US" altLang="ko-KR" sz="1600" dirty="0"/>
              <a:t>-topic --from-beginning</a:t>
            </a:r>
          </a:p>
          <a:p>
            <a:endParaRPr lang="en-US" altLang="ko-KR" dirty="0"/>
          </a:p>
          <a:p>
            <a:r>
              <a:rPr lang="en-US" altLang="ko-KR" dirty="0"/>
              <a:t>Hello World!!!</a:t>
            </a:r>
          </a:p>
          <a:p>
            <a:endParaRPr lang="ko-KR" altLang="en-US" dirty="0"/>
          </a:p>
        </p:txBody>
      </p:sp>
      <p:sp>
        <p:nvSpPr>
          <p:cNvPr id="8" name="TextBox 7">
            <a:extLst>
              <a:ext uri="{FF2B5EF4-FFF2-40B4-BE49-F238E27FC236}">
                <a16:creationId xmlns:a16="http://schemas.microsoft.com/office/drawing/2014/main" id="{4C15CEA3-EBF8-4107-B17A-9E2FCE721BCF}"/>
              </a:ext>
            </a:extLst>
          </p:cNvPr>
          <p:cNvSpPr txBox="1"/>
          <p:nvPr/>
        </p:nvSpPr>
        <p:spPr>
          <a:xfrm>
            <a:off x="31003" y="503752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7F851906-438B-40AC-BEB4-5EAAA073EF1E}"/>
              </a:ext>
            </a:extLst>
          </p:cNvPr>
          <p:cNvSpPr txBox="1"/>
          <p:nvPr/>
        </p:nvSpPr>
        <p:spPr>
          <a:xfrm>
            <a:off x="31003" y="163580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DEEE828B-C7B3-43C2-BF75-9DE92892BD80}"/>
              </a:ext>
            </a:extLst>
          </p:cNvPr>
          <p:cNvSpPr txBox="1"/>
          <p:nvPr/>
        </p:nvSpPr>
        <p:spPr>
          <a:xfrm>
            <a:off x="4652502" y="1703521"/>
            <a:ext cx="148604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61D08561-3669-403B-8B6B-6CA63D0B0389}"/>
              </a:ext>
            </a:extLst>
          </p:cNvPr>
          <p:cNvSpPr txBox="1"/>
          <p:nvPr/>
        </p:nvSpPr>
        <p:spPr>
          <a:xfrm>
            <a:off x="2942872" y="6615501"/>
            <a:ext cx="9115316" cy="276999"/>
          </a:xfrm>
          <a:prstGeom prst="rect">
            <a:avLst/>
          </a:prstGeom>
          <a:noFill/>
        </p:spPr>
        <p:txBody>
          <a:bodyPr wrap="none" rtlCol="0">
            <a:spAutoFit/>
          </a:bodyPr>
          <a:lstStyle/>
          <a:p>
            <a:r>
              <a:rPr lang="en-US" altLang="ko-KR" sz="1200" dirty="0"/>
              <a:t>kafka-console-consumer.sh --bootstrap-server master:9092,slave1:9092,slave2:9092 --topic </a:t>
            </a:r>
            <a:r>
              <a:rPr lang="en-US" altLang="ko-KR" sz="1200" dirty="0" err="1"/>
              <a:t>kopo</a:t>
            </a:r>
            <a:r>
              <a:rPr lang="en-US" altLang="ko-KR" sz="1200" dirty="0"/>
              <a:t>-topic --offset latest --partition 0</a:t>
            </a:r>
            <a:endParaRPr lang="ko-KR" altLang="en-US" sz="1200" dirty="0"/>
          </a:p>
        </p:txBody>
      </p:sp>
      <p:pic>
        <p:nvPicPr>
          <p:cNvPr id="5" name="그림 4">
            <a:extLst>
              <a:ext uri="{FF2B5EF4-FFF2-40B4-BE49-F238E27FC236}">
                <a16:creationId xmlns:a16="http://schemas.microsoft.com/office/drawing/2014/main" id="{7E3A25C5-CEFD-4AB8-9882-4D40748D6580}"/>
              </a:ext>
            </a:extLst>
          </p:cNvPr>
          <p:cNvPicPr>
            <a:picLocks noChangeAspect="1"/>
          </p:cNvPicPr>
          <p:nvPr/>
        </p:nvPicPr>
        <p:blipFill>
          <a:blip r:embed="rId3"/>
          <a:stretch>
            <a:fillRect/>
          </a:stretch>
        </p:blipFill>
        <p:spPr>
          <a:xfrm>
            <a:off x="846666" y="3894597"/>
            <a:ext cx="11100164" cy="971693"/>
          </a:xfrm>
          <a:prstGeom prst="rect">
            <a:avLst/>
          </a:prstGeom>
        </p:spPr>
      </p:pic>
    </p:spTree>
    <p:extLst>
      <p:ext uri="{BB962C8B-B14F-4D97-AF65-F5344CB8AC3E}">
        <p14:creationId xmlns:p14="http://schemas.microsoft.com/office/powerpoint/2010/main" val="32172174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FE178C-4E67-418F-811B-C77069F54AD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0D9F677C-F808-40CD-AF38-66C501250317}"/>
              </a:ext>
            </a:extLst>
          </p:cNvPr>
          <p:cNvSpPr txBox="1"/>
          <p:nvPr/>
        </p:nvSpPr>
        <p:spPr>
          <a:xfrm>
            <a:off x="846666" y="2889955"/>
            <a:ext cx="9035230" cy="2585323"/>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 </a:t>
            </a:r>
            <a:br>
              <a:rPr lang="en-US" altLang="ko-KR" dirty="0"/>
            </a:br>
            <a:r>
              <a:rPr lang="ko-KR" altLang="en-US" dirty="0"/>
              <a:t>                                        </a:t>
            </a:r>
            <a:r>
              <a:rPr lang="en-US" altLang="ko-KR" b="1" dirty="0" err="1">
                <a:solidFill>
                  <a:srgbClr val="FF0000"/>
                </a:solidFill>
              </a:rPr>
              <a:t>value_serializer</a:t>
            </a:r>
            <a:r>
              <a:rPr lang="en-US" altLang="ko-KR" b="1" dirty="0">
                <a:solidFill>
                  <a:srgbClr val="FF0000"/>
                </a:solidFill>
              </a:rPr>
              <a:t>=lambda x: dumps(x).encode('utf-8'))</a:t>
            </a:r>
          </a:p>
          <a:p>
            <a:r>
              <a:rPr lang="en-US" altLang="ko-KR" dirty="0"/>
              <a:t>future = </a:t>
            </a:r>
            <a:r>
              <a:rPr lang="en-US" altLang="ko-KR" dirty="0" err="1"/>
              <a:t>producer.send</a:t>
            </a:r>
            <a:r>
              <a:rPr lang="en-US" altLang="ko-KR" dirty="0"/>
              <a:t>('</a:t>
            </a:r>
            <a:r>
              <a:rPr lang="en-US" altLang="ko-KR" dirty="0" err="1"/>
              <a:t>kopo</a:t>
            </a:r>
            <a:r>
              <a:rPr lang="en-US" altLang="ko-KR" dirty="0"/>
              <a:t>-topic', 'Hello World!!!')</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4" name="TextBox 3">
            <a:extLst>
              <a:ext uri="{FF2B5EF4-FFF2-40B4-BE49-F238E27FC236}">
                <a16:creationId xmlns:a16="http://schemas.microsoft.com/office/drawing/2014/main" id="{B9F0EE6A-184B-4A9D-BE1A-EA73554595A9}"/>
              </a:ext>
            </a:extLst>
          </p:cNvPr>
          <p:cNvSpPr txBox="1"/>
          <p:nvPr/>
        </p:nvSpPr>
        <p:spPr>
          <a:xfrm>
            <a:off x="31003" y="2595362"/>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71ADFCAB-E7AE-442D-99D6-195F25C61347}"/>
              </a:ext>
            </a:extLst>
          </p:cNvPr>
          <p:cNvSpPr txBox="1"/>
          <p:nvPr/>
        </p:nvSpPr>
        <p:spPr>
          <a:xfrm>
            <a:off x="4652502" y="2663076"/>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7" name="그림 6">
            <a:extLst>
              <a:ext uri="{FF2B5EF4-FFF2-40B4-BE49-F238E27FC236}">
                <a16:creationId xmlns:a16="http://schemas.microsoft.com/office/drawing/2014/main" id="{8795365A-A111-4192-922A-DC13CD1674B4}"/>
              </a:ext>
            </a:extLst>
          </p:cNvPr>
          <p:cNvPicPr>
            <a:picLocks noChangeAspect="1"/>
          </p:cNvPicPr>
          <p:nvPr/>
        </p:nvPicPr>
        <p:blipFill>
          <a:blip r:embed="rId3"/>
          <a:stretch>
            <a:fillRect/>
          </a:stretch>
        </p:blipFill>
        <p:spPr>
          <a:xfrm>
            <a:off x="846666" y="5647309"/>
            <a:ext cx="6105525" cy="933450"/>
          </a:xfrm>
          <a:prstGeom prst="rect">
            <a:avLst/>
          </a:prstGeom>
        </p:spPr>
      </p:pic>
      <p:sp>
        <p:nvSpPr>
          <p:cNvPr id="8" name="TextBox 7">
            <a:extLst>
              <a:ext uri="{FF2B5EF4-FFF2-40B4-BE49-F238E27FC236}">
                <a16:creationId xmlns:a16="http://schemas.microsoft.com/office/drawing/2014/main" id="{1ECAEB20-6898-42A9-B47B-5FAA4543B5E2}"/>
              </a:ext>
            </a:extLst>
          </p:cNvPr>
          <p:cNvSpPr txBox="1"/>
          <p:nvPr/>
        </p:nvSpPr>
        <p:spPr>
          <a:xfrm>
            <a:off x="846666" y="1765318"/>
            <a:ext cx="3116559" cy="369332"/>
          </a:xfrm>
          <a:prstGeom prst="rect">
            <a:avLst/>
          </a:prstGeom>
          <a:noFill/>
        </p:spPr>
        <p:txBody>
          <a:bodyPr wrap="none" rtlCol="0">
            <a:spAutoFit/>
          </a:bodyPr>
          <a:lstStyle/>
          <a:p>
            <a:r>
              <a:rPr lang="ko-KR" altLang="en-US" dirty="0">
                <a:latin typeface="+mj-ea"/>
                <a:ea typeface="+mj-ea"/>
              </a:rPr>
              <a:t>코드의 재사용을 고려하여</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477200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5EC5E27-2B44-4884-B086-A6C5FE3F3F6D}"/>
              </a:ext>
            </a:extLst>
          </p:cNvPr>
          <p:cNvSpPr/>
          <p:nvPr/>
        </p:nvSpPr>
        <p:spPr>
          <a:xfrm>
            <a:off x="146756" y="4876801"/>
            <a:ext cx="12018034" cy="1907825"/>
          </a:xfrm>
          <a:prstGeom prst="rect">
            <a:avLst/>
          </a:prstGeom>
          <a:solidFill>
            <a:srgbClr val="FFFF00">
              <a:alpha val="29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E6FA349-8B69-4037-B7CC-2A3D1FBC37AF}"/>
              </a:ext>
            </a:extLst>
          </p:cNvPr>
          <p:cNvSpPr>
            <a:spLocks noGrp="1"/>
          </p:cNvSpPr>
          <p:nvPr>
            <p:ph type="title"/>
          </p:nvPr>
        </p:nvSpPr>
        <p:spPr>
          <a:xfrm>
            <a:off x="677334" y="609600"/>
            <a:ext cx="10351910" cy="1320800"/>
          </a:xfrm>
        </p:spPr>
        <p:txBody>
          <a:bodyPr>
            <a:normAutofit/>
          </a:bodyPr>
          <a:lstStyle/>
          <a:p>
            <a:r>
              <a:rPr lang="en-US" altLang="ko-KR" dirty="0"/>
              <a:t>Producer </a:t>
            </a:r>
            <a:r>
              <a:rPr lang="ko-KR" altLang="en-US" dirty="0"/>
              <a:t>옵션 실습 및 성능 확인</a:t>
            </a:r>
          </a:p>
        </p:txBody>
      </p:sp>
      <p:sp>
        <p:nvSpPr>
          <p:cNvPr id="4" name="TextBox 3">
            <a:extLst>
              <a:ext uri="{FF2B5EF4-FFF2-40B4-BE49-F238E27FC236}">
                <a16:creationId xmlns:a16="http://schemas.microsoft.com/office/drawing/2014/main" id="{7824F04F-45B4-4310-A8AB-14E5FCC674BC}"/>
              </a:ext>
            </a:extLst>
          </p:cNvPr>
          <p:cNvSpPr txBox="1"/>
          <p:nvPr/>
        </p:nvSpPr>
        <p:spPr>
          <a:xfrm>
            <a:off x="282223" y="4910666"/>
            <a:ext cx="12018034" cy="1754326"/>
          </a:xfrm>
          <a:prstGeom prst="rect">
            <a:avLst/>
          </a:prstGeom>
          <a:noFill/>
        </p:spPr>
        <p:txBody>
          <a:bodyPr wrap="none" rtlCol="0">
            <a:spAutoFit/>
          </a:bodyPr>
          <a:lstStyle/>
          <a:p>
            <a:r>
              <a:rPr lang="en-US" altLang="ko-KR" dirty="0"/>
              <a:t># kafka-topics.sh  --bootstrap-server master:9092,slave1:9092,slave2:9092 </a:t>
            </a:r>
            <a:r>
              <a:rPr lang="en-US" altLang="ko-KR" dirty="0">
                <a:solidFill>
                  <a:srgbClr val="FF0000"/>
                </a:solidFill>
              </a:rPr>
              <a:t>--alter</a:t>
            </a:r>
            <a:r>
              <a:rPr lang="en-US" altLang="ko-KR" dirty="0"/>
              <a:t> --topic </a:t>
            </a:r>
            <a:r>
              <a:rPr lang="en-US" altLang="ko-KR" dirty="0" err="1"/>
              <a:t>kopo</a:t>
            </a:r>
            <a:r>
              <a:rPr lang="en-US" altLang="ko-KR" dirty="0"/>
              <a:t>-topic </a:t>
            </a:r>
            <a:r>
              <a:rPr lang="en-US" altLang="ko-KR" dirty="0">
                <a:solidFill>
                  <a:srgbClr val="FF0000"/>
                </a:solidFill>
              </a:rPr>
              <a:t>--partitions 2</a:t>
            </a:r>
          </a:p>
          <a:p>
            <a:endParaRPr lang="en-US" altLang="ko-KR" dirty="0"/>
          </a:p>
          <a:p>
            <a:r>
              <a:rPr lang="en-US" altLang="ko-KR" dirty="0"/>
              <a:t># kafka-topics.sh --describe --topic </a:t>
            </a:r>
            <a:r>
              <a:rPr lang="en-US" altLang="ko-KR" dirty="0" err="1"/>
              <a:t>kopo</a:t>
            </a:r>
            <a:r>
              <a:rPr lang="en-US" altLang="ko-KR" dirty="0"/>
              <a:t>-topic --bootstrap-server master:9092,slave1:9092,slave2:9092</a:t>
            </a:r>
          </a:p>
          <a:p>
            <a:r>
              <a:rPr lang="en-US" altLang="ko-KR" dirty="0"/>
              <a:t>Topic: </a:t>
            </a:r>
            <a:r>
              <a:rPr lang="en-US" altLang="ko-KR" dirty="0" err="1"/>
              <a:t>kopo</a:t>
            </a:r>
            <a:r>
              <a:rPr lang="en-US" altLang="ko-KR" dirty="0"/>
              <a:t>-topic       </a:t>
            </a:r>
            <a:r>
              <a:rPr lang="en-US" altLang="ko-KR" dirty="0" err="1"/>
              <a:t>TopicId</a:t>
            </a:r>
            <a:r>
              <a:rPr lang="en-US" altLang="ko-KR" dirty="0"/>
              <a:t>: ghve6ZwPTOWWg1nWe5hB8A </a:t>
            </a:r>
            <a:r>
              <a:rPr lang="en-US" altLang="ko-KR" dirty="0" err="1">
                <a:solidFill>
                  <a:srgbClr val="FF0000"/>
                </a:solidFill>
              </a:rPr>
              <a:t>PartitionCount</a:t>
            </a:r>
            <a:r>
              <a:rPr lang="en-US" altLang="ko-KR" dirty="0">
                <a:solidFill>
                  <a:srgbClr val="FF0000"/>
                </a:solidFill>
              </a:rPr>
              <a:t>: 2      </a:t>
            </a:r>
            <a:r>
              <a:rPr lang="en-US" altLang="ko-KR" dirty="0" err="1"/>
              <a:t>ReplicationFactor</a:t>
            </a:r>
            <a:r>
              <a:rPr lang="en-US" altLang="ko-KR" dirty="0"/>
              <a:t>: 2 </a:t>
            </a:r>
            <a:br>
              <a:rPr lang="en-US" altLang="ko-KR" dirty="0"/>
            </a:br>
            <a:r>
              <a:rPr lang="en-US" altLang="ko-KR" dirty="0"/>
              <a:t>Topic: </a:t>
            </a:r>
            <a:r>
              <a:rPr lang="en-US" altLang="ko-KR" dirty="0" err="1"/>
              <a:t>kopo</a:t>
            </a:r>
            <a:r>
              <a:rPr lang="en-US" altLang="ko-KR" dirty="0"/>
              <a:t>-topic       Partition: 0    Leader: 3       Replicas: 3,1  </a:t>
            </a:r>
            <a:r>
              <a:rPr lang="en-US" altLang="ko-KR" dirty="0" err="1"/>
              <a:t>Isr</a:t>
            </a:r>
            <a:r>
              <a:rPr lang="en-US" altLang="ko-KR" dirty="0"/>
              <a:t>: 3,1</a:t>
            </a:r>
          </a:p>
          <a:p>
            <a:r>
              <a:rPr lang="en-US" altLang="ko-KR" dirty="0"/>
              <a:t>Topic: </a:t>
            </a:r>
            <a:r>
              <a:rPr lang="en-US" altLang="ko-KR" dirty="0" err="1"/>
              <a:t>kopo</a:t>
            </a:r>
            <a:r>
              <a:rPr lang="en-US" altLang="ko-KR" dirty="0"/>
              <a:t>-topic       Partition: 1    Leader: 1       Replicas: 1,2  </a:t>
            </a:r>
            <a:r>
              <a:rPr lang="en-US" altLang="ko-KR" dirty="0" err="1"/>
              <a:t>Isr</a:t>
            </a:r>
            <a:r>
              <a:rPr lang="en-US" altLang="ko-KR" dirty="0"/>
              <a:t>: 1,2</a:t>
            </a:r>
          </a:p>
        </p:txBody>
      </p:sp>
      <p:sp>
        <p:nvSpPr>
          <p:cNvPr id="7" name="TextBox 6">
            <a:extLst>
              <a:ext uri="{FF2B5EF4-FFF2-40B4-BE49-F238E27FC236}">
                <a16:creationId xmlns:a16="http://schemas.microsoft.com/office/drawing/2014/main" id="{E50FF63B-382B-460F-8083-10E8FDCDC229}"/>
              </a:ext>
            </a:extLst>
          </p:cNvPr>
          <p:cNvSpPr txBox="1"/>
          <p:nvPr/>
        </p:nvSpPr>
        <p:spPr>
          <a:xfrm>
            <a:off x="135467" y="4581647"/>
            <a:ext cx="4203395"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준비 </a:t>
            </a:r>
            <a:r>
              <a:rPr lang="en-US" altLang="ko-KR" dirty="0">
                <a:latin typeface="+mj-ea"/>
                <a:ea typeface="+mj-ea"/>
              </a:rPr>
              <a:t>: </a:t>
            </a:r>
            <a:r>
              <a:rPr lang="ko-KR" altLang="en-US" dirty="0">
                <a:latin typeface="+mj-ea"/>
                <a:ea typeface="+mj-ea"/>
              </a:rPr>
              <a:t>파티션의 수를 </a:t>
            </a:r>
            <a:r>
              <a:rPr lang="en-US" altLang="ko-KR" dirty="0">
                <a:latin typeface="+mj-ea"/>
                <a:ea typeface="+mj-ea"/>
              </a:rPr>
              <a:t>2</a:t>
            </a:r>
            <a:r>
              <a:rPr lang="ko-KR" altLang="en-US" dirty="0">
                <a:latin typeface="+mj-ea"/>
                <a:ea typeface="+mj-ea"/>
              </a:rPr>
              <a:t>로 변경 </a:t>
            </a:r>
            <a:r>
              <a:rPr lang="en-US" altLang="ko-KR" dirty="0">
                <a:latin typeface="+mj-ea"/>
                <a:ea typeface="+mj-ea"/>
              </a:rPr>
              <a:t>(</a:t>
            </a:r>
            <a:r>
              <a:rPr lang="ko-KR" altLang="en-US" dirty="0">
                <a:latin typeface="+mj-ea"/>
                <a:ea typeface="+mj-ea"/>
              </a:rPr>
              <a:t>기존 </a:t>
            </a:r>
            <a:r>
              <a:rPr lang="en-US" altLang="ko-KR" dirty="0">
                <a:latin typeface="+mj-ea"/>
                <a:ea typeface="+mj-ea"/>
              </a:rPr>
              <a:t>1)</a:t>
            </a:r>
            <a:endParaRPr lang="ko-KR" altLang="en-US" dirty="0">
              <a:latin typeface="+mj-ea"/>
              <a:ea typeface="+mj-ea"/>
            </a:endParaRPr>
          </a:p>
        </p:txBody>
      </p:sp>
      <p:sp>
        <p:nvSpPr>
          <p:cNvPr id="8" name="TextBox 7">
            <a:extLst>
              <a:ext uri="{FF2B5EF4-FFF2-40B4-BE49-F238E27FC236}">
                <a16:creationId xmlns:a16="http://schemas.microsoft.com/office/drawing/2014/main" id="{6D93481F-F6FE-45E5-A17B-8660FD791DE7}"/>
              </a:ext>
            </a:extLst>
          </p:cNvPr>
          <p:cNvSpPr txBox="1"/>
          <p:nvPr/>
        </p:nvSpPr>
        <p:spPr>
          <a:xfrm>
            <a:off x="770004" y="1512038"/>
            <a:ext cx="9499716" cy="294997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t>○ </a:t>
            </a:r>
            <a:r>
              <a:rPr lang="en-US" altLang="ko-KR" dirty="0"/>
              <a:t>Producer</a:t>
            </a:r>
            <a:br>
              <a:rPr lang="en-US" altLang="ko-KR" dirty="0"/>
            </a:br>
            <a:r>
              <a:rPr lang="ko-KR" altLang="en-US" dirty="0"/>
              <a:t>메시지를 생산해서 카프카의 토픽으로 메시지를 보내는 역할을 하는 서버</a:t>
            </a:r>
            <a:r>
              <a:rPr lang="en-US" altLang="ko-KR" dirty="0"/>
              <a:t>, </a:t>
            </a:r>
            <a:r>
              <a:rPr lang="ko-KR" altLang="en-US" dirty="0"/>
              <a:t>애플리케이션 등</a:t>
            </a:r>
            <a:endParaRPr lang="en-US" altLang="ko-KR" dirty="0"/>
          </a:p>
          <a:p>
            <a:pPr>
              <a:lnSpc>
                <a:spcPct val="150000"/>
              </a:lnSpc>
            </a:pPr>
            <a:r>
              <a:rPr lang="ko-KR" altLang="en-US" dirty="0"/>
              <a:t>○ 주요기능</a:t>
            </a:r>
            <a:endParaRPr lang="en-US" altLang="ko-KR" dirty="0"/>
          </a:p>
          <a:p>
            <a:pPr marL="342900" indent="-342900">
              <a:lnSpc>
                <a:spcPct val="150000"/>
              </a:lnSpc>
              <a:buAutoNum type="arabicPeriod"/>
            </a:pPr>
            <a:r>
              <a:rPr lang="ko-KR" altLang="en-US" dirty="0"/>
              <a:t>각각의 메시지를 </a:t>
            </a:r>
            <a:r>
              <a:rPr lang="en-US" altLang="ko-KR" dirty="0"/>
              <a:t>Topic</a:t>
            </a:r>
            <a:r>
              <a:rPr lang="ko-KR" altLang="en-US" dirty="0"/>
              <a:t>의 </a:t>
            </a:r>
            <a:r>
              <a:rPr lang="en-US" altLang="ko-KR" dirty="0"/>
              <a:t>Partition</a:t>
            </a:r>
            <a:r>
              <a:rPr lang="ko-KR" altLang="en-US" dirty="0"/>
              <a:t>에 매핑하고 </a:t>
            </a:r>
            <a:r>
              <a:rPr lang="en-US" altLang="ko-KR" dirty="0"/>
              <a:t>Partition</a:t>
            </a:r>
            <a:r>
              <a:rPr lang="ko-KR" altLang="en-US" dirty="0"/>
              <a:t>의 리더에 요청을 보내는 것</a:t>
            </a:r>
            <a:r>
              <a:rPr lang="en-US" altLang="ko-KR" dirty="0"/>
              <a:t> </a:t>
            </a:r>
          </a:p>
          <a:p>
            <a:pPr marL="342900" indent="-342900">
              <a:lnSpc>
                <a:spcPct val="150000"/>
              </a:lnSpc>
              <a:buAutoNum type="arabicPeriod"/>
            </a:pPr>
            <a:r>
              <a:rPr lang="en-US" altLang="ko-KR" dirty="0"/>
              <a:t>key</a:t>
            </a:r>
            <a:r>
              <a:rPr lang="ko-KR" altLang="en-US" dirty="0"/>
              <a:t> 값을 정해 해당 </a:t>
            </a:r>
            <a:r>
              <a:rPr lang="en-US" altLang="ko-KR" dirty="0"/>
              <a:t>key </a:t>
            </a:r>
            <a:r>
              <a:rPr lang="ko-KR" altLang="en-US" dirty="0"/>
              <a:t>를 가진 모든 메시지를 동일한 파티션으로 전송</a:t>
            </a:r>
            <a:br>
              <a:rPr lang="en-US" altLang="ko-KR" dirty="0"/>
            </a:br>
            <a:r>
              <a:rPr lang="ko-KR" altLang="en-US" dirty="0"/>
              <a:t>만약 </a:t>
            </a:r>
            <a:r>
              <a:rPr lang="en-US" altLang="ko-KR" dirty="0"/>
              <a:t>key </a:t>
            </a:r>
            <a:r>
              <a:rPr lang="ko-KR" altLang="en-US" dirty="0"/>
              <a:t>값을 입력하지않으면 </a:t>
            </a:r>
            <a:r>
              <a:rPr lang="en-US" altLang="ko-KR" dirty="0"/>
              <a:t>Partition</a:t>
            </a:r>
            <a:r>
              <a:rPr lang="ko-KR" altLang="en-US" dirty="0"/>
              <a:t> 라운드로빈 방식으로 파티션에 균등하게 분배</a:t>
            </a:r>
            <a:endParaRPr lang="en-US" altLang="ko-KR" dirty="0"/>
          </a:p>
          <a:p>
            <a:pPr>
              <a:lnSpc>
                <a:spcPct val="150000"/>
              </a:lnSpc>
            </a:pPr>
            <a:endParaRPr lang="ko-KR" altLang="en-US" dirty="0"/>
          </a:p>
        </p:txBody>
      </p:sp>
    </p:spTree>
    <p:extLst>
      <p:ext uri="{BB962C8B-B14F-4D97-AF65-F5344CB8AC3E}">
        <p14:creationId xmlns:p14="http://schemas.microsoft.com/office/powerpoint/2010/main" val="1737407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0B5EC8-8805-4F94-9422-9237D9B5B41A}"/>
              </a:ext>
            </a:extLst>
          </p:cNvPr>
          <p:cNvSpPr>
            <a:spLocks noGrp="1"/>
          </p:cNvSpPr>
          <p:nvPr>
            <p:ph type="title"/>
          </p:nvPr>
        </p:nvSpPr>
        <p:spPr/>
        <p:txBody>
          <a:bodyPr/>
          <a:lstStyle/>
          <a:p>
            <a:r>
              <a:rPr lang="en-US" altLang="ko-KR" dirty="0"/>
              <a:t> </a:t>
            </a:r>
            <a:endParaRPr lang="ko-KR" altLang="en-US" dirty="0"/>
          </a:p>
        </p:txBody>
      </p:sp>
      <p:sp>
        <p:nvSpPr>
          <p:cNvPr id="6" name="TextBox 5">
            <a:extLst>
              <a:ext uri="{FF2B5EF4-FFF2-40B4-BE49-F238E27FC236}">
                <a16:creationId xmlns:a16="http://schemas.microsoft.com/office/drawing/2014/main" id="{79248B5C-B81A-45FB-8FF6-B18C7C2D93C0}"/>
              </a:ext>
            </a:extLst>
          </p:cNvPr>
          <p:cNvSpPr txBox="1"/>
          <p:nvPr/>
        </p:nvSpPr>
        <p:spPr>
          <a:xfrm>
            <a:off x="778934" y="1549113"/>
            <a:ext cx="11288888" cy="3970318"/>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(acks=0, </a:t>
            </a:r>
            <a:r>
              <a:rPr lang="en-US" altLang="ko-KR" dirty="0" err="1"/>
              <a:t>bootstrap_servers</a:t>
            </a:r>
            <a:r>
              <a:rPr lang="en-US" altLang="ko-KR" dirty="0"/>
              <a:t>='master:9092,slave1:9092,slave2:9092', </a:t>
            </a:r>
            <a:r>
              <a:rPr lang="en-US" altLang="ko-KR" dirty="0" err="1"/>
              <a:t>value_serializer</a:t>
            </a:r>
            <a:r>
              <a:rPr lang="en-US" altLang="ko-KR" dirty="0"/>
              <a:t>=lambda x: dumps(x).encode('utf-8'))</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topic',data</a:t>
            </a:r>
            <a:r>
              <a:rPr lang="en-US" altLang="ko-KR" dirty="0"/>
              <a:t>)</a:t>
            </a:r>
          </a:p>
          <a:p>
            <a:r>
              <a:rPr lang="en-US" altLang="ko-KR" dirty="0"/>
              <a:t>        result = </a:t>
            </a:r>
            <a:r>
              <a:rPr lang="en-US" altLang="ko-KR" dirty="0" err="1"/>
              <a:t>future.get</a:t>
            </a:r>
            <a:r>
              <a:rPr lang="en-US" altLang="ko-KR" dirty="0"/>
              <a:t>(timeout=10) #result.topic, </a:t>
            </a:r>
            <a:r>
              <a:rPr lang="en-US" altLang="ko-KR" dirty="0" err="1"/>
              <a:t>result.partition</a:t>
            </a:r>
            <a:r>
              <a:rPr lang="en-US" altLang="ko-KR" dirty="0"/>
              <a:t>, </a:t>
            </a:r>
            <a:r>
              <a:rPr lang="en-US" altLang="ko-KR" dirty="0" err="1"/>
              <a:t>result.offset</a:t>
            </a:r>
            <a:endParaRPr lang="en-US" altLang="ko-KR" dirty="0"/>
          </a:p>
          <a:p>
            <a:r>
              <a:rPr lang="en-US" altLang="ko-KR" dirty="0"/>
              <a:t>print("elapsed : ", </a:t>
            </a:r>
            <a:r>
              <a:rPr lang="en-US" altLang="ko-KR" dirty="0" err="1"/>
              <a:t>time.time</a:t>
            </a:r>
            <a:r>
              <a:rPr lang="en-US" altLang="ko-KR" dirty="0"/>
              <a:t>() - start)</a:t>
            </a:r>
          </a:p>
          <a:p>
            <a:r>
              <a:rPr lang="en-US" altLang="ko-KR" dirty="0"/>
              <a:t>print('END')</a:t>
            </a:r>
          </a:p>
        </p:txBody>
      </p:sp>
      <p:graphicFrame>
        <p:nvGraphicFramePr>
          <p:cNvPr id="7" name="표 7">
            <a:extLst>
              <a:ext uri="{FF2B5EF4-FFF2-40B4-BE49-F238E27FC236}">
                <a16:creationId xmlns:a16="http://schemas.microsoft.com/office/drawing/2014/main" id="{CE994C65-F1B2-4B47-B59B-E0E62291E85E}"/>
              </a:ext>
            </a:extLst>
          </p:cNvPr>
          <p:cNvGraphicFramePr>
            <a:graphicFrameLocks noGrp="1"/>
          </p:cNvGraphicFramePr>
          <p:nvPr>
            <p:extLst>
              <p:ext uri="{D42A27DB-BD31-4B8C-83A1-F6EECF244321}">
                <p14:modId xmlns:p14="http://schemas.microsoft.com/office/powerpoint/2010/main" val="3047917192"/>
              </p:ext>
            </p:extLst>
          </p:nvPr>
        </p:nvGraphicFramePr>
        <p:xfrm>
          <a:off x="6649157" y="5692140"/>
          <a:ext cx="5418665" cy="1112520"/>
        </p:xfrm>
        <a:graphic>
          <a:graphicData uri="http://schemas.openxmlformats.org/drawingml/2006/table">
            <a:tbl>
              <a:tblPr firstRow="1" bandRow="1">
                <a:tableStyleId>{5C22544A-7EE6-4342-B048-85BDC9FD1C3A}</a:tableStyleId>
              </a:tblPr>
              <a:tblGrid>
                <a:gridCol w="1085391">
                  <a:extLst>
                    <a:ext uri="{9D8B030D-6E8A-4147-A177-3AD203B41FA5}">
                      <a16:colId xmlns:a16="http://schemas.microsoft.com/office/drawing/2014/main" val="1589692400"/>
                    </a:ext>
                  </a:extLst>
                </a:gridCol>
                <a:gridCol w="2685097">
                  <a:extLst>
                    <a:ext uri="{9D8B030D-6E8A-4147-A177-3AD203B41FA5}">
                      <a16:colId xmlns:a16="http://schemas.microsoft.com/office/drawing/2014/main" val="3193369776"/>
                    </a:ext>
                  </a:extLst>
                </a:gridCol>
                <a:gridCol w="1648177">
                  <a:extLst>
                    <a:ext uri="{9D8B030D-6E8A-4147-A177-3AD203B41FA5}">
                      <a16:colId xmlns:a16="http://schemas.microsoft.com/office/drawing/2014/main" val="1886942094"/>
                    </a:ext>
                  </a:extLst>
                </a:gridCol>
              </a:tblGrid>
              <a:tr h="370840">
                <a:tc>
                  <a:txBody>
                    <a:bodyPr/>
                    <a:lstStyle/>
                    <a:p>
                      <a:pPr latinLnBrk="1"/>
                      <a:endParaRPr lang="ko-KR" altLang="en-US"/>
                    </a:p>
                  </a:txBody>
                  <a:tcPr/>
                </a:tc>
                <a:tc>
                  <a:txBody>
                    <a:bodyPr/>
                    <a:lstStyle/>
                    <a:p>
                      <a:pPr latinLnBrk="1"/>
                      <a:r>
                        <a:rPr lang="en-US" altLang="ko-KR" dirty="0"/>
                        <a:t>10000</a:t>
                      </a:r>
                      <a:r>
                        <a:rPr lang="ko-KR" altLang="en-US" dirty="0"/>
                        <a:t>건 전송 소요시간</a:t>
                      </a:r>
                    </a:p>
                  </a:txBody>
                  <a:tcPr/>
                </a:tc>
                <a:tc>
                  <a:txBody>
                    <a:bodyPr/>
                    <a:lstStyle/>
                    <a:p>
                      <a:pPr latinLnBrk="1"/>
                      <a:r>
                        <a:rPr lang="ko-KR" altLang="en-US" dirty="0"/>
                        <a:t>초당 전송 수</a:t>
                      </a:r>
                    </a:p>
                  </a:txBody>
                  <a:tcPr/>
                </a:tc>
                <a:extLst>
                  <a:ext uri="{0D108BD9-81ED-4DB2-BD59-A6C34878D82A}">
                    <a16:rowId xmlns:a16="http://schemas.microsoft.com/office/drawing/2014/main" val="2300814723"/>
                  </a:ext>
                </a:extLst>
              </a:tr>
              <a:tr h="370840">
                <a:tc>
                  <a:txBody>
                    <a:bodyPr/>
                    <a:lstStyle/>
                    <a:p>
                      <a:pPr algn="ctr" latinLnBrk="1"/>
                      <a:r>
                        <a:rPr lang="en-US" altLang="ko-KR" dirty="0"/>
                        <a:t>acks</a:t>
                      </a:r>
                      <a:r>
                        <a:rPr lang="ko-KR" altLang="en-US" dirty="0"/>
                        <a:t> </a:t>
                      </a:r>
                      <a:r>
                        <a:rPr lang="en-US" altLang="ko-KR" dirty="0"/>
                        <a:t>=</a:t>
                      </a:r>
                      <a:r>
                        <a:rPr lang="ko-KR" altLang="en-US" dirty="0"/>
                        <a:t> </a:t>
                      </a:r>
                      <a:r>
                        <a:rPr lang="en-US" altLang="ko-KR" dirty="0"/>
                        <a:t>0</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189275787"/>
                  </a:ext>
                </a:extLst>
              </a:tr>
              <a:tr h="370840">
                <a:tc>
                  <a:txBody>
                    <a:bodyPr/>
                    <a:lstStyle/>
                    <a:p>
                      <a:pPr algn="ctr" latinLnBrk="1"/>
                      <a:r>
                        <a:rPr lang="en-US" altLang="ko-KR" dirty="0"/>
                        <a:t>acks = 1</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3320688680"/>
                  </a:ext>
                </a:extLst>
              </a:tr>
            </a:tbl>
          </a:graphicData>
        </a:graphic>
      </p:graphicFrame>
      <p:sp>
        <p:nvSpPr>
          <p:cNvPr id="8" name="제목 1">
            <a:extLst>
              <a:ext uri="{FF2B5EF4-FFF2-40B4-BE49-F238E27FC236}">
                <a16:creationId xmlns:a16="http://schemas.microsoft.com/office/drawing/2014/main" id="{4B8B3E28-2CDC-4BAE-8DA6-0DB2B63486E3}"/>
              </a:ext>
            </a:extLst>
          </p:cNvPr>
          <p:cNvSpPr txBox="1">
            <a:spLocks/>
          </p:cNvSpPr>
          <p:nvPr/>
        </p:nvSpPr>
        <p:spPr>
          <a:xfrm>
            <a:off x="677334" y="609600"/>
            <a:ext cx="10351910"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 </a:t>
            </a:r>
            <a:r>
              <a:rPr lang="ko-KR" altLang="en-US" dirty="0"/>
              <a:t>옵션 실습 및 성능 확인</a:t>
            </a:r>
          </a:p>
        </p:txBody>
      </p:sp>
      <p:sp>
        <p:nvSpPr>
          <p:cNvPr id="11" name="TextBox 10">
            <a:extLst>
              <a:ext uri="{FF2B5EF4-FFF2-40B4-BE49-F238E27FC236}">
                <a16:creationId xmlns:a16="http://schemas.microsoft.com/office/drawing/2014/main" id="{0FB869D3-7B34-4891-A7A3-DCBCBCEFDFE9}"/>
              </a:ext>
            </a:extLst>
          </p:cNvPr>
          <p:cNvSpPr txBox="1"/>
          <p:nvPr/>
        </p:nvSpPr>
        <p:spPr>
          <a:xfrm>
            <a:off x="5379865" y="137640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901826424"/>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25063</TotalTime>
  <Words>36762</Words>
  <Application>Microsoft Office PowerPoint</Application>
  <PresentationFormat>와이드스크린</PresentationFormat>
  <Paragraphs>4408</Paragraphs>
  <Slides>299</Slides>
  <Notes>133</Notes>
  <HiddenSlides>0</HiddenSlides>
  <MMClips>0</MMClips>
  <ScaleCrop>false</ScaleCrop>
  <HeadingPairs>
    <vt:vector size="6" baseType="variant">
      <vt:variant>
        <vt:lpstr>사용한 글꼴</vt:lpstr>
      </vt:variant>
      <vt:variant>
        <vt:i4>28</vt:i4>
      </vt:variant>
      <vt:variant>
        <vt:lpstr>테마</vt:lpstr>
      </vt:variant>
      <vt:variant>
        <vt:i4>1</vt:i4>
      </vt:variant>
      <vt:variant>
        <vt:lpstr>슬라이드 제목</vt:lpstr>
      </vt:variant>
      <vt:variant>
        <vt:i4>299</vt:i4>
      </vt:variant>
    </vt:vector>
  </HeadingPairs>
  <TitlesOfParts>
    <vt:vector size="328" baseType="lpstr">
      <vt:lpstr>Apple SD Gothic Neo</vt:lpstr>
      <vt:lpstr>-apple-system</vt:lpstr>
      <vt:lpstr>HY그래픽M</vt:lpstr>
      <vt:lpstr>inherit</vt:lpstr>
      <vt:lpstr>Inter</vt:lpstr>
      <vt:lpstr>lab grotesque regular</vt:lpstr>
      <vt:lpstr>Menlo</vt:lpstr>
      <vt:lpstr>Museo Sans</vt:lpstr>
      <vt:lpstr>Nanum Gothic</vt:lpstr>
      <vt:lpstr>Noto Sans DemiLight</vt:lpstr>
      <vt:lpstr>Noto Sans KR</vt:lpstr>
      <vt:lpstr>Spoqa Han Sans</vt:lpstr>
      <vt:lpstr>system-ui</vt:lpstr>
      <vt:lpstr>ui-monospace</vt:lpstr>
      <vt:lpstr>맑은 고딕</vt:lpstr>
      <vt:lpstr>한컴 윤고딕 240</vt:lpstr>
      <vt:lpstr>한컴 윤고딕 250</vt:lpstr>
      <vt:lpstr>arial</vt:lpstr>
      <vt:lpstr>arial</vt:lpstr>
      <vt:lpstr>Calibri</vt:lpstr>
      <vt:lpstr>Consolas</vt:lpstr>
      <vt:lpstr>Courier New</vt:lpstr>
      <vt:lpstr>Poppins</vt:lpstr>
      <vt:lpstr>Roboto</vt:lpstr>
      <vt:lpstr>Segoe UI</vt:lpstr>
      <vt:lpstr>Trebuchet MS</vt:lpstr>
      <vt:lpstr>Wingdings</vt:lpstr>
      <vt:lpstr>Wingdings 3</vt:lpstr>
      <vt:lpstr>패싯</vt:lpstr>
      <vt:lpstr>다운로드 해주세요. (http://vo.la/iz6N9)</vt:lpstr>
      <vt:lpstr>실습 환경 구축 순서</vt:lpstr>
      <vt:lpstr>Kafka (3.4.0)</vt:lpstr>
      <vt:lpstr>Intro Pub/Sub Architecture Pattern</vt:lpstr>
      <vt:lpstr>Intro Pub/Sub Architecture Pattern</vt:lpstr>
      <vt:lpstr>Intro Pub/Sub Architecture Pattern</vt:lpstr>
      <vt:lpstr>Kafka?</vt:lpstr>
      <vt:lpstr>Kafka Major Concepts</vt:lpstr>
      <vt:lpstr>Kafka Major Concepts</vt:lpstr>
      <vt:lpstr>Kafka Major Concepts</vt:lpstr>
      <vt:lpstr>Kafka Major Concepts</vt:lpstr>
      <vt:lpstr>Kafka working mechanism</vt:lpstr>
      <vt:lpstr>Kafka working mechanism</vt:lpstr>
      <vt:lpstr>Kafka working mechanism</vt:lpstr>
      <vt:lpstr>Kafka working mechanism</vt:lpstr>
      <vt:lpstr>Kafka working mechanism</vt:lpstr>
      <vt:lpstr>Kafka working mechanism</vt:lpstr>
      <vt:lpstr>Kafka Use cases</vt:lpstr>
      <vt:lpstr>Kafka Use cases</vt:lpstr>
      <vt:lpstr>Kafka Use cases</vt:lpstr>
      <vt:lpstr>Kafka Use cases</vt:lpstr>
      <vt:lpstr>Kafka Installation</vt:lpstr>
      <vt:lpstr>실습환경 개요</vt:lpstr>
      <vt:lpstr>PowerPoint 프레젠테이션</vt:lpstr>
      <vt:lpstr>PowerPoint 프레젠테이션</vt:lpstr>
      <vt:lpstr>[참고] Trouble Shooting</vt:lpstr>
      <vt:lpstr>가상 머신(VM)</vt:lpstr>
      <vt:lpstr>PowerPoint 프레젠테이션</vt:lpstr>
      <vt:lpstr>가상 머신(VM) 설치 준비</vt:lpstr>
      <vt:lpstr>가상 머신(VM) 설치 준비</vt:lpstr>
      <vt:lpstr>가상 머신(VM) 설치 준비</vt:lpstr>
      <vt:lpstr>PowerPoint 프레젠테이션</vt:lpstr>
      <vt:lpstr>가상 머신(VM) 설치 및 설정</vt:lpstr>
      <vt:lpstr>가상 머신(VM)에 CentOS 이미지 연결</vt:lpstr>
      <vt:lpstr>[참고] Trouble Shooting at Windows 10</vt:lpstr>
      <vt:lpstr>[참고] Trouble Shooting at Mac</vt:lpstr>
      <vt:lpstr>CentOS 7 설치</vt:lpstr>
      <vt:lpstr>CentOS 7 설치</vt:lpstr>
      <vt:lpstr>CentOS 7 설치</vt:lpstr>
      <vt:lpstr>외부 터미널 접속 준비</vt:lpstr>
      <vt:lpstr>외부 터미널 접속 준비</vt:lpstr>
      <vt:lpstr>외부 터미널 접속</vt:lpstr>
      <vt:lpstr>네트워크 설정</vt:lpstr>
      <vt:lpstr>ping test (host  vm)</vt:lpstr>
      <vt:lpstr>네트워크 설정</vt:lpstr>
      <vt:lpstr>네트워크 설정</vt:lpstr>
      <vt:lpstr>네트워크 설정</vt:lpstr>
      <vt:lpstr>java 버전 확인 및 제거</vt:lpstr>
      <vt:lpstr>Ftp client 설치</vt:lpstr>
      <vt:lpstr>[참고] git lfs download</vt:lpstr>
      <vt:lpstr>Java 설치</vt:lpstr>
      <vt:lpstr>Java 설치</vt:lpstr>
      <vt:lpstr>주키퍼 설치</vt:lpstr>
      <vt:lpstr>주키퍼 환경변수 설정</vt:lpstr>
      <vt:lpstr>주키퍼 설정</vt:lpstr>
      <vt:lpstr>카프카 설치</vt:lpstr>
      <vt:lpstr>카프카 설치</vt:lpstr>
      <vt:lpstr>카프카 환경변수 설정</vt:lpstr>
      <vt:lpstr>VM 복제 및 설정</vt:lpstr>
      <vt:lpstr>VM 복제 완료</vt:lpstr>
      <vt:lpstr>VM 복제본의 IP 설정</vt:lpstr>
      <vt:lpstr>VM 복제본의 hostname 설정</vt:lpstr>
      <vt:lpstr>복제 노드(slave1, slave2)주키퍼 설정</vt:lpstr>
      <vt:lpstr>복제 노드(slave1, slave2) 카프카 설정</vt:lpstr>
      <vt:lpstr>주키퍼 시작과 종료, 상태확인</vt:lpstr>
      <vt:lpstr>카프카 실행</vt:lpstr>
      <vt:lpstr>카프카 실행</vt:lpstr>
      <vt:lpstr>카프카 실행</vt:lpstr>
      <vt:lpstr>[참고] 카프카 싱글 구동</vt:lpstr>
      <vt:lpstr>기본 명령어 실습</vt:lpstr>
      <vt:lpstr>카프카 테스트</vt:lpstr>
      <vt:lpstr>카프카 테스트</vt:lpstr>
      <vt:lpstr>카프카 테스트</vt:lpstr>
      <vt:lpstr>Kafka Data Model</vt:lpstr>
      <vt:lpstr>Kafka Topic</vt:lpstr>
      <vt:lpstr>Kafka Topic</vt:lpstr>
      <vt:lpstr>Kafka Partition</vt:lpstr>
      <vt:lpstr>Kafka Partition</vt:lpstr>
      <vt:lpstr>Kafka Partition</vt:lpstr>
      <vt:lpstr>Kafka Partition &amp; Topic</vt:lpstr>
      <vt:lpstr>Kafka Replication</vt:lpstr>
      <vt:lpstr>Kafka Replication</vt:lpstr>
      <vt:lpstr>Kafka ISR</vt:lpstr>
      <vt:lpstr>Kafka ISR</vt:lpstr>
      <vt:lpstr>Kafka ISR</vt:lpstr>
      <vt:lpstr>Kafka Producer</vt:lpstr>
      <vt:lpstr>Kafka Producer</vt:lpstr>
      <vt:lpstr>Kafka Producer - acks</vt:lpstr>
      <vt:lpstr>Kafka Producer - acks</vt:lpstr>
      <vt:lpstr>Kafka Producer - acks</vt:lpstr>
      <vt:lpstr>kafka-python</vt:lpstr>
      <vt:lpstr>PowerPoint 프레젠테이션</vt:lpstr>
      <vt:lpstr>Python Installation (생략 가능)</vt:lpstr>
      <vt:lpstr>Install pip and kafka-python library</vt:lpstr>
      <vt:lpstr>kafka-python helloworld</vt:lpstr>
      <vt:lpstr>kafka-python helloworld</vt:lpstr>
      <vt:lpstr>kafka-python helloworld</vt:lpstr>
      <vt:lpstr>Producer 옵션 실습 및 성능 확인</vt:lpstr>
      <vt:lpstr> </vt:lpstr>
      <vt:lpstr>Producer 옵션 실습 및 성능 확인</vt:lpstr>
      <vt:lpstr>Producer 옵션 실습 및 성능 확인</vt:lpstr>
      <vt:lpstr>Producer 옵션 실습 및 성능 확인</vt:lpstr>
      <vt:lpstr>[참고] sync &amp; async (1/2)</vt:lpstr>
      <vt:lpstr>[참고] sync &amp; async (2/2)</vt:lpstr>
      <vt:lpstr>consumer 실습</vt:lpstr>
      <vt:lpstr>consumer 실습</vt:lpstr>
      <vt:lpstr>[참고] consumer 실습</vt:lpstr>
      <vt:lpstr>consumer 실습</vt:lpstr>
      <vt:lpstr>partition and consumer group</vt:lpstr>
      <vt:lpstr>Partition and Message</vt:lpstr>
      <vt:lpstr>Consumer Group</vt:lpstr>
      <vt:lpstr>Consumer Group</vt:lpstr>
      <vt:lpstr>Consumer Group</vt:lpstr>
      <vt:lpstr>Consumer Group</vt:lpstr>
      <vt:lpstr>Consumer Group</vt:lpstr>
      <vt:lpstr>Consumer Group</vt:lpstr>
      <vt:lpstr>Consumer Group</vt:lpstr>
      <vt:lpstr>PowerPoint 프레젠테이션</vt:lpstr>
      <vt:lpstr>PowerPoint 프레젠테이션</vt:lpstr>
      <vt:lpstr>PowerPoint 프레젠테이션</vt:lpstr>
      <vt:lpstr>Kafka Consumer</vt:lpstr>
      <vt:lpstr>Consumer Commit</vt:lpstr>
      <vt:lpstr>Consumer Commit</vt:lpstr>
      <vt:lpstr>Consumer Commit</vt:lpstr>
      <vt:lpstr>Server Management</vt:lpstr>
      <vt:lpstr>메시지 로그 보관/삭제 설정 확인</vt:lpstr>
      <vt:lpstr>메시지 로그 보관/삭제 설정 확인</vt:lpstr>
      <vt:lpstr>메시지 로그 보관/삭제 설정 확인</vt:lpstr>
      <vt:lpstr>Topic Level에서 변경 가능한 설정</vt:lpstr>
      <vt:lpstr>장애시 Topic Log 삭제 방법</vt:lpstr>
      <vt:lpstr>메모리 관리</vt:lpstr>
      <vt:lpstr>File descriptor limits</vt:lpstr>
      <vt:lpstr>File descriptor limits</vt:lpstr>
      <vt:lpstr>TroubleShooting</vt:lpstr>
      <vt:lpstr>카프카 서버 로그의 종류 ($KAFKA/logs/)</vt:lpstr>
      <vt:lpstr>카프카 서버 로그 레벨 조정 등의 설정</vt:lpstr>
      <vt:lpstr>1MB를 초과하는 메시지 전송시 고려 사항</vt:lpstr>
      <vt:lpstr>TCP로 인한 대규모 Kafka 클러스터 요청 지연 문제 해결 사례 (출처 : Line Developer Day 2021, https://youtu.be/_2F_qdwfUas)</vt:lpstr>
      <vt:lpstr>[참고] Kafka Monitoring Tool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Practice #1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Archive a Runnable JAR</vt:lpstr>
      <vt:lpstr>PowerPoint 프레젠테이션</vt:lpstr>
      <vt:lpstr>PowerPoint 프레젠테이션</vt:lpstr>
      <vt:lpstr>PowerPoint 프레젠테이션</vt:lpstr>
      <vt:lpstr>Practice #2</vt:lpstr>
      <vt:lpstr>Install Telegraf</vt:lpstr>
      <vt:lpstr>Sending Message from Telegraf to Kafka</vt:lpstr>
      <vt:lpstr>Implements Consumer</vt:lpstr>
      <vt:lpstr>Run and Test</vt:lpstr>
      <vt:lpstr>Implements Consumer</vt:lpstr>
      <vt:lpstr>Build and Test</vt:lpstr>
      <vt:lpstr>Practice #3</vt:lpstr>
      <vt:lpstr>Intro</vt:lpstr>
      <vt:lpstr>Wikipedia EventStreams</vt:lpstr>
      <vt:lpstr>Need to install 3rd party python library</vt:lpstr>
      <vt:lpstr>Implements Producer</vt:lpstr>
      <vt:lpstr>Implements Producer</vt:lpstr>
      <vt:lpstr>Result</vt:lpstr>
      <vt:lpstr>Implements Producer</vt:lpstr>
      <vt:lpstr>Implements Producer</vt:lpstr>
      <vt:lpstr>Build and Test</vt:lpstr>
      <vt:lpstr>PowerPoint 프레젠테이션</vt:lpstr>
      <vt:lpstr>Build and Test</vt:lpstr>
      <vt:lpstr>Practice #4</vt:lpstr>
      <vt:lpstr>Maven Depedencies</vt:lpstr>
      <vt:lpstr>POJO Class to Serialize/Deserialize</vt:lpstr>
      <vt:lpstr>Producing JSON Message to Topic (1/2)</vt:lpstr>
      <vt:lpstr>Producing JSON Message to Topic (2/2)</vt:lpstr>
      <vt:lpstr>Consuming JSON Message with  kafka-console-consumer.sh</vt:lpstr>
      <vt:lpstr>Consuming JSON Message (1/2)</vt:lpstr>
      <vt:lpstr>Consuming JSON Message (2/2)</vt:lpstr>
      <vt:lpstr>Kafka Streams</vt:lpstr>
      <vt:lpstr>kafka streams란?</vt:lpstr>
      <vt:lpstr>kafka streams란?</vt:lpstr>
      <vt:lpstr>kafka streams – Processor Topology</vt:lpstr>
      <vt:lpstr>kafka streams – Parallelism Model </vt:lpstr>
      <vt:lpstr>kafka streams – Parallelism Model </vt:lpstr>
      <vt:lpstr>kafka streams – Parallelism Model </vt:lpstr>
      <vt:lpstr>kafka streams – Parallelism Model </vt:lpstr>
      <vt:lpstr>PowerPoint 프레젠테이션</vt:lpstr>
      <vt:lpstr>PowerPoint 프레젠테이션</vt:lpstr>
      <vt:lpstr>PowerPoint 프레젠테이션</vt:lpstr>
      <vt:lpstr>PowerPoint 프레젠테이션</vt:lpstr>
      <vt:lpstr>Streams DSL</vt:lpstr>
      <vt:lpstr>Streams DSL – stream(), 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Streams DSL – filter()</vt:lpstr>
      <vt:lpstr>PowerPoint 프레젠테이션</vt:lpstr>
      <vt:lpstr>PowerPoint 프레젠테이션</vt:lpstr>
      <vt:lpstr>PowerPoint 프레젠테이션</vt:lpstr>
      <vt:lpstr>기타 테스트</vt:lpstr>
      <vt:lpstr>Streams DSL – KTable 개요</vt:lpstr>
      <vt:lpstr>PowerPoint 프레젠테이션</vt:lpstr>
      <vt:lpstr>PowerPoint 프레젠테이션</vt:lpstr>
      <vt:lpstr>PowerPoint 프레젠테이션</vt:lpstr>
      <vt:lpstr>PowerPoint 프레젠테이션</vt:lpstr>
      <vt:lpstr>PowerPoint 프레젠테이션</vt:lpstr>
      <vt:lpstr>Streams DSL – GlobalKTable 개요</vt:lpstr>
      <vt:lpstr>Streams DSL – GlobalKTable 실습준비</vt:lpstr>
      <vt:lpstr>PowerPoint 프레젠테이션</vt:lpstr>
      <vt:lpstr>PowerPoint 프레젠테이션</vt:lpstr>
      <vt:lpstr>Kafka Connect</vt:lpstr>
      <vt:lpstr>Kafka Connect 란?</vt:lpstr>
      <vt:lpstr>Install Confluent Kafka Connect</vt:lpstr>
      <vt:lpstr>Kafka Connect in Standalone Mode</vt:lpstr>
      <vt:lpstr>Kafka Connect in Standalone Mode</vt:lpstr>
      <vt:lpstr>Kafka Connect in Standalone Mode</vt:lpstr>
      <vt:lpstr>Kafka Connect in Standalone Mode</vt:lpstr>
      <vt:lpstr>Kafka Connect in Distributed Mode</vt:lpstr>
      <vt:lpstr>Kafka Connect in Distributed Mode</vt:lpstr>
      <vt:lpstr>Kafka Connect in Distributed Mode</vt:lpstr>
      <vt:lpstr>Kafka Connect in Distributed Mode</vt:lpstr>
      <vt:lpstr>감사합니다.</vt:lpstr>
      <vt:lpstr>이전 연습에서 진행한 내용을 동일하게 Eclipse IDE로 진행하는 내용의 예시입니다.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Linux 환경에서 Eclipse IDE를 설치하는 절차를 다룹니다. </vt:lpstr>
      <vt:lpstr>PowerPoint 프레젠테이션</vt:lpstr>
      <vt:lpstr>PowerPoint 프레젠테이션</vt:lpstr>
      <vt:lpstr>PowerPoint 프레젠테이션</vt:lpstr>
      <vt:lpstr>PowerPoint 프레젠테이션</vt:lpstr>
      <vt:lpstr>PowerPoint 프레젠테이션</vt:lpstr>
      <vt:lpstr>[참고] Kafka cli commands</vt:lpstr>
      <vt:lpstr>PowerPoint 프레젠테이션</vt:lpstr>
      <vt:lpstr>PowerPoint 프레젠테이션</vt:lpstr>
      <vt:lpstr>PowerPoint 프레젠테이션</vt:lpstr>
      <vt:lpstr>PowerPoint 프레젠테이션</vt:lpstr>
      <vt:lpstr>PowerPoint 프레젠테이션</vt:lpstr>
      <vt:lpstr>[참고] Kafka에서 Zookeeper의 역할</vt:lpstr>
      <vt:lpstr>PowerPoint 프레젠테이션</vt:lpstr>
      <vt:lpstr>PowerPoint 프레젠테이션</vt:lpstr>
      <vt:lpstr>PowerPoint 프레젠테이션</vt:lpstr>
      <vt:lpstr>PowerPoint 프레젠테이션</vt:lpstr>
      <vt:lpstr>How to find Zookeeper Leader in zookeeper ensemble?</vt:lpstr>
      <vt:lpstr>LinkedIn Burrow</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Docker-Compose</vt:lpstr>
      <vt:lpstr>docker-compose</vt:lpstr>
      <vt:lpstr>docker-compose</vt:lpstr>
      <vt:lpstr>[참고] 실습 예시</vt:lpstr>
      <vt:lpstr>OpenAPI Registration</vt:lpstr>
      <vt:lpstr>Install Python Library</vt:lpstr>
      <vt:lpstr>Run Kafka</vt:lpstr>
      <vt:lpstr>Create a Kafka topic</vt:lpstr>
      <vt:lpstr>Create kafka-producer</vt:lpstr>
      <vt:lpstr>Create kafka-producer</vt:lpstr>
      <vt:lpstr>Create kafka-producer</vt:lpstr>
      <vt:lpstr>Create kafka-producer</vt:lpstr>
      <vt:lpstr>Results</vt:lpstr>
      <vt:lpstr>https://eventsizer.io/</vt:lpstr>
      <vt:lpstr>서버 자원 예측</vt:lpstr>
      <vt:lpstr>필요 파티션 예측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dc:title>
  <dc:creator>hwang wonyong</dc:creator>
  <cp:lastModifiedBy>황원용</cp:lastModifiedBy>
  <cp:revision>1009</cp:revision>
  <dcterms:created xsi:type="dcterms:W3CDTF">2019-04-25T00:10:16Z</dcterms:created>
  <dcterms:modified xsi:type="dcterms:W3CDTF">2023-05-15T03:26:23Z</dcterms:modified>
</cp:coreProperties>
</file>